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32"/>
  </p:notesMasterIdLst>
  <p:sldIdLst>
    <p:sldId id="256" r:id="rId5"/>
    <p:sldId id="258" r:id="rId6"/>
    <p:sldId id="259" r:id="rId7"/>
    <p:sldId id="260" r:id="rId8"/>
    <p:sldId id="263" r:id="rId9"/>
    <p:sldId id="264" r:id="rId10"/>
    <p:sldId id="268" r:id="rId11"/>
    <p:sldId id="269" r:id="rId12"/>
    <p:sldId id="270" r:id="rId13"/>
    <p:sldId id="271" r:id="rId14"/>
    <p:sldId id="284" r:id="rId15"/>
    <p:sldId id="285" r:id="rId16"/>
    <p:sldId id="286" r:id="rId17"/>
    <p:sldId id="287" r:id="rId18"/>
    <p:sldId id="288" r:id="rId19"/>
    <p:sldId id="265" r:id="rId20"/>
    <p:sldId id="275" r:id="rId21"/>
    <p:sldId id="276" r:id="rId22"/>
    <p:sldId id="277" r:id="rId23"/>
    <p:sldId id="278" r:id="rId24"/>
    <p:sldId id="279" r:id="rId25"/>
    <p:sldId id="283" r:id="rId26"/>
    <p:sldId id="266" r:id="rId27"/>
    <p:sldId id="272" r:id="rId28"/>
    <p:sldId id="273" r:id="rId29"/>
    <p:sldId id="274" r:id="rId30"/>
    <p:sldId id="28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80556" autoAdjust="0"/>
  </p:normalViewPr>
  <p:slideViewPr>
    <p:cSldViewPr snapToGrid="0">
      <p:cViewPr varScale="1">
        <p:scale>
          <a:sx n="84" d="100"/>
          <a:sy n="84" d="100"/>
        </p:scale>
        <p:origin x="154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e Oroszlan" userId="d2dffdf8-1f2a-4c8f-bdae-c313f70e07f0" providerId="ADAL" clId="{70F12FB3-F4A3-4D91-9F52-66FDF7E307AA}"/>
    <pc:docChg chg="modSld">
      <pc:chgData name="Cate Oroszlan" userId="d2dffdf8-1f2a-4c8f-bdae-c313f70e07f0" providerId="ADAL" clId="{70F12FB3-F4A3-4D91-9F52-66FDF7E307AA}" dt="2018-11-21T14:15:54.507" v="28" actId="20577"/>
      <pc:docMkLst>
        <pc:docMk/>
      </pc:docMkLst>
      <pc:sldChg chg="modNotesTx">
        <pc:chgData name="Cate Oroszlan" userId="d2dffdf8-1f2a-4c8f-bdae-c313f70e07f0" providerId="ADAL" clId="{70F12FB3-F4A3-4D91-9F52-66FDF7E307AA}" dt="2018-11-21T14:15:54.507" v="28" actId="20577"/>
        <pc:sldMkLst>
          <pc:docMk/>
          <pc:sldMk cId="2552633128"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428D8-0524-4244-A00A-D95776F08DD1}" type="datetimeFigureOut">
              <a:rPr lang="en-US" smtClean="0"/>
              <a:t>11/21/2018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C18E6-21CE-4C34-B04C-1D8C2E23DBD4}" type="slidenum">
              <a:rPr lang="en-US" smtClean="0"/>
              <a:t>‹#›</a:t>
            </a:fld>
            <a:endParaRPr lang="en-US"/>
          </a:p>
        </p:txBody>
      </p:sp>
    </p:spTree>
    <p:extLst>
      <p:ext uri="{BB962C8B-B14F-4D97-AF65-F5344CB8AC3E}">
        <p14:creationId xmlns:p14="http://schemas.microsoft.com/office/powerpoint/2010/main" val="61163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and note that there are 17 articles, but also many articles have Standards of Practice, which support and further explain the duties under the Code of Ethics. </a:t>
            </a:r>
          </a:p>
        </p:txBody>
      </p:sp>
      <p:sp>
        <p:nvSpPr>
          <p:cNvPr id="4" name="Slide Number Placeholder 3"/>
          <p:cNvSpPr>
            <a:spLocks noGrp="1"/>
          </p:cNvSpPr>
          <p:nvPr>
            <p:ph type="sldNum" sz="quarter" idx="10"/>
          </p:nvPr>
        </p:nvSpPr>
        <p:spPr/>
        <p:txBody>
          <a:bodyPr/>
          <a:lstStyle/>
          <a:p>
            <a:fld id="{5EEC18E6-21CE-4C34-B04C-1D8C2E23DBD4}" type="slidenum">
              <a:rPr lang="en-US" smtClean="0"/>
              <a:t>2</a:t>
            </a:fld>
            <a:endParaRPr lang="en-US"/>
          </a:p>
        </p:txBody>
      </p:sp>
    </p:spTree>
    <p:extLst>
      <p:ext uri="{BB962C8B-B14F-4D97-AF65-F5344CB8AC3E}">
        <p14:creationId xmlns:p14="http://schemas.microsoft.com/office/powerpoint/2010/main" val="1419506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 REALTORS® must disclose interest before providing professional services, including appraisal. </a:t>
            </a:r>
          </a:p>
        </p:txBody>
      </p:sp>
      <p:sp>
        <p:nvSpPr>
          <p:cNvPr id="4" name="Slide Number Placeholder 3"/>
          <p:cNvSpPr>
            <a:spLocks noGrp="1"/>
          </p:cNvSpPr>
          <p:nvPr>
            <p:ph type="sldNum" sz="quarter" idx="10"/>
          </p:nvPr>
        </p:nvSpPr>
        <p:spPr/>
        <p:txBody>
          <a:bodyPr/>
          <a:lstStyle/>
          <a:p>
            <a:fld id="{5EEC18E6-21CE-4C34-B04C-1D8C2E23DBD4}" type="slidenum">
              <a:rPr lang="en-US" smtClean="0"/>
              <a:t>11</a:t>
            </a:fld>
            <a:endParaRPr lang="en-US"/>
          </a:p>
        </p:txBody>
      </p:sp>
    </p:spTree>
    <p:extLst>
      <p:ext uri="{BB962C8B-B14F-4D97-AF65-F5344CB8AC3E}">
        <p14:creationId xmlns:p14="http://schemas.microsoft.com/office/powerpoint/2010/main" val="2750266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5EEC18E6-21CE-4C34-B04C-1D8C2E23DBD4}" type="slidenum">
              <a:rPr lang="en-US" smtClean="0"/>
              <a:t>12</a:t>
            </a:fld>
            <a:endParaRPr lang="en-US"/>
          </a:p>
        </p:txBody>
      </p:sp>
    </p:spTree>
    <p:extLst>
      <p:ext uri="{BB962C8B-B14F-4D97-AF65-F5344CB8AC3E}">
        <p14:creationId xmlns:p14="http://schemas.microsoft.com/office/powerpoint/2010/main" val="3111734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5EEC18E6-21CE-4C34-B04C-1D8C2E23DBD4}" type="slidenum">
              <a:rPr lang="en-US" smtClean="0"/>
              <a:t>13</a:t>
            </a:fld>
            <a:endParaRPr lang="en-US"/>
          </a:p>
        </p:txBody>
      </p:sp>
    </p:spTree>
    <p:extLst>
      <p:ext uri="{BB962C8B-B14F-4D97-AF65-F5344CB8AC3E}">
        <p14:creationId xmlns:p14="http://schemas.microsoft.com/office/powerpoint/2010/main" val="3641512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5EEC18E6-21CE-4C34-B04C-1D8C2E23DBD4}" type="slidenum">
              <a:rPr lang="en-US" smtClean="0"/>
              <a:t>14</a:t>
            </a:fld>
            <a:endParaRPr lang="en-US"/>
          </a:p>
        </p:txBody>
      </p:sp>
    </p:spTree>
    <p:extLst>
      <p:ext uri="{BB962C8B-B14F-4D97-AF65-F5344CB8AC3E}">
        <p14:creationId xmlns:p14="http://schemas.microsoft.com/office/powerpoint/2010/main" val="3119203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 9 addresses contracts. </a:t>
            </a:r>
            <a:r>
              <a:rPr lang="en-US"/>
              <a:t>READ SLIDE.</a:t>
            </a:r>
          </a:p>
        </p:txBody>
      </p:sp>
      <p:sp>
        <p:nvSpPr>
          <p:cNvPr id="4" name="Slide Number Placeholder 3"/>
          <p:cNvSpPr>
            <a:spLocks noGrp="1"/>
          </p:cNvSpPr>
          <p:nvPr>
            <p:ph type="sldNum" sz="quarter" idx="10"/>
          </p:nvPr>
        </p:nvSpPr>
        <p:spPr/>
        <p:txBody>
          <a:bodyPr/>
          <a:lstStyle/>
          <a:p>
            <a:fld id="{5EEC18E6-21CE-4C34-B04C-1D8C2E23DBD4}" type="slidenum">
              <a:rPr lang="en-US" smtClean="0"/>
              <a:t>15</a:t>
            </a:fld>
            <a:endParaRPr lang="en-US"/>
          </a:p>
        </p:txBody>
      </p:sp>
    </p:spTree>
    <p:extLst>
      <p:ext uri="{BB962C8B-B14F-4D97-AF65-F5344CB8AC3E}">
        <p14:creationId xmlns:p14="http://schemas.microsoft.com/office/powerpoint/2010/main" val="2107553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covers Fair Housing. REALTORS® must not discriminate based on: race, color, religion, sex, handicap, familial status, national origin, sexual orientation, or gender identity. Remember in Virginia, there is the state class of elderliness, providing protecting for people 55 years and older.</a:t>
            </a:r>
          </a:p>
        </p:txBody>
      </p:sp>
      <p:sp>
        <p:nvSpPr>
          <p:cNvPr id="4" name="Slide Number Placeholder 3"/>
          <p:cNvSpPr>
            <a:spLocks noGrp="1"/>
          </p:cNvSpPr>
          <p:nvPr>
            <p:ph type="sldNum" sz="quarter" idx="10"/>
          </p:nvPr>
        </p:nvSpPr>
        <p:spPr/>
        <p:txBody>
          <a:bodyPr/>
          <a:lstStyle/>
          <a:p>
            <a:fld id="{5EEC18E6-21CE-4C34-B04C-1D8C2E23DBD4}" type="slidenum">
              <a:rPr lang="en-US" smtClean="0"/>
              <a:t>17</a:t>
            </a:fld>
            <a:endParaRPr lang="en-US"/>
          </a:p>
        </p:txBody>
      </p:sp>
    </p:spTree>
    <p:extLst>
      <p:ext uri="{BB962C8B-B14F-4D97-AF65-F5344CB8AC3E}">
        <p14:creationId xmlns:p14="http://schemas.microsoft.com/office/powerpoint/2010/main" val="1843731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5EEC18E6-21CE-4C34-B04C-1D8C2E23DBD4}" type="slidenum">
              <a:rPr lang="en-US" smtClean="0"/>
              <a:t>18</a:t>
            </a:fld>
            <a:endParaRPr lang="en-US"/>
          </a:p>
        </p:txBody>
      </p:sp>
    </p:spTree>
    <p:extLst>
      <p:ext uri="{BB962C8B-B14F-4D97-AF65-F5344CB8AC3E}">
        <p14:creationId xmlns:p14="http://schemas.microsoft.com/office/powerpoint/2010/main" val="3103498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 12 and its accompanying Standards of Practice look at advertising. REALTORS® must be honest and truthful in their advertisements and ensure that their status as real estate professionals is readily apparent. Under the Standards of Practice, they must:</a:t>
            </a:r>
          </a:p>
          <a:p>
            <a:pPr marL="228600" indent="-228600">
              <a:buAutoNum type="arabicParenR"/>
            </a:pPr>
            <a:r>
              <a:rPr lang="en-US" dirty="0"/>
              <a:t>Not offer property for sale without authority</a:t>
            </a:r>
          </a:p>
          <a:p>
            <a:pPr marL="228600" indent="-228600">
              <a:buAutoNum type="arabicParenR"/>
            </a:pPr>
            <a:r>
              <a:rPr lang="en-US" dirty="0"/>
              <a:t>Must include name of REALTOR®’s firm in reasonable and readily apparent manner</a:t>
            </a:r>
          </a:p>
          <a:p>
            <a:pPr marL="228600" indent="-228600">
              <a:buAutoNum type="arabicParenR"/>
            </a:pPr>
            <a:r>
              <a:rPr lang="en-US" dirty="0"/>
              <a:t>Disclose ownership interest</a:t>
            </a:r>
          </a:p>
          <a:p>
            <a:pPr marL="228600" indent="-228600">
              <a:buAutoNum type="arabicParenR"/>
            </a:pPr>
            <a:r>
              <a:rPr lang="en-US" dirty="0"/>
              <a:t>Present a true picture and keep information on website current</a:t>
            </a:r>
          </a:p>
          <a:p>
            <a:pPr marL="228600" indent="-228600">
              <a:buAutoNum type="arabicParenR"/>
            </a:pPr>
            <a:r>
              <a:rPr lang="en-US" dirty="0"/>
              <a:t>Websites must have: Firm’s name, and state(s) of Licensure</a:t>
            </a:r>
          </a:p>
        </p:txBody>
      </p:sp>
      <p:sp>
        <p:nvSpPr>
          <p:cNvPr id="4" name="Slide Number Placeholder 3"/>
          <p:cNvSpPr>
            <a:spLocks noGrp="1"/>
          </p:cNvSpPr>
          <p:nvPr>
            <p:ph type="sldNum" sz="quarter" idx="10"/>
          </p:nvPr>
        </p:nvSpPr>
        <p:spPr/>
        <p:txBody>
          <a:bodyPr/>
          <a:lstStyle/>
          <a:p>
            <a:fld id="{5EEC18E6-21CE-4C34-B04C-1D8C2E23DBD4}" type="slidenum">
              <a:rPr lang="en-US" smtClean="0"/>
              <a:t>19</a:t>
            </a:fld>
            <a:endParaRPr lang="en-US"/>
          </a:p>
        </p:txBody>
      </p:sp>
    </p:spTree>
    <p:extLst>
      <p:ext uri="{BB962C8B-B14F-4D97-AF65-F5344CB8AC3E}">
        <p14:creationId xmlns:p14="http://schemas.microsoft.com/office/powerpoint/2010/main" val="2979213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Standard of Practice was updated in 2018. The red cross out indicates the words that were deleted, and the red underline indicate the words that were added to this Standard of Practice. READ SLIDE (do not read crossed out words).</a:t>
            </a:r>
          </a:p>
        </p:txBody>
      </p:sp>
      <p:sp>
        <p:nvSpPr>
          <p:cNvPr id="4" name="Slide Number Placeholder 3"/>
          <p:cNvSpPr>
            <a:spLocks noGrp="1"/>
          </p:cNvSpPr>
          <p:nvPr>
            <p:ph type="sldNum" sz="quarter" idx="10"/>
          </p:nvPr>
        </p:nvSpPr>
        <p:spPr/>
        <p:txBody>
          <a:bodyPr/>
          <a:lstStyle/>
          <a:p>
            <a:fld id="{5EEC18E6-21CE-4C34-B04C-1D8C2E23DBD4}" type="slidenum">
              <a:rPr lang="en-US" smtClean="0"/>
              <a:t>20</a:t>
            </a:fld>
            <a:endParaRPr lang="en-US"/>
          </a:p>
        </p:txBody>
      </p:sp>
    </p:spTree>
    <p:extLst>
      <p:ext uri="{BB962C8B-B14F-4D97-AF65-F5344CB8AC3E}">
        <p14:creationId xmlns:p14="http://schemas.microsoft.com/office/powerpoint/2010/main" val="1147710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5EEC18E6-21CE-4C34-B04C-1D8C2E23DBD4}" type="slidenum">
              <a:rPr lang="en-US" smtClean="0"/>
              <a:t>21</a:t>
            </a:fld>
            <a:endParaRPr lang="en-US"/>
          </a:p>
        </p:txBody>
      </p:sp>
    </p:spTree>
    <p:extLst>
      <p:ext uri="{BB962C8B-B14F-4D97-AF65-F5344CB8AC3E}">
        <p14:creationId xmlns:p14="http://schemas.microsoft.com/office/powerpoint/2010/main" val="1555686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5EEC18E6-21CE-4C34-B04C-1D8C2E23DBD4}" type="slidenum">
              <a:rPr lang="en-US" smtClean="0"/>
              <a:t>3</a:t>
            </a:fld>
            <a:endParaRPr lang="en-US"/>
          </a:p>
        </p:txBody>
      </p:sp>
    </p:spTree>
    <p:extLst>
      <p:ext uri="{BB962C8B-B14F-4D97-AF65-F5344CB8AC3E}">
        <p14:creationId xmlns:p14="http://schemas.microsoft.com/office/powerpoint/2010/main" val="3028179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 14 requires REALTORS® to participate in professional standards matters. In the Standards of Practices, REALTORS® are prohibited from making unauthorized disclosures of cases, from obstructing professional standards cases by instituting or threatening to institute actions for libel, slander, or defamation, and cannot file multiple ethics complaints based on the same event or transaction.</a:t>
            </a:r>
          </a:p>
        </p:txBody>
      </p:sp>
      <p:sp>
        <p:nvSpPr>
          <p:cNvPr id="4" name="Slide Number Placeholder 3"/>
          <p:cNvSpPr>
            <a:spLocks noGrp="1"/>
          </p:cNvSpPr>
          <p:nvPr>
            <p:ph type="sldNum" sz="quarter" idx="10"/>
          </p:nvPr>
        </p:nvSpPr>
        <p:spPr/>
        <p:txBody>
          <a:bodyPr/>
          <a:lstStyle/>
          <a:p>
            <a:fld id="{5EEC18E6-21CE-4C34-B04C-1D8C2E23DBD4}" type="slidenum">
              <a:rPr lang="en-US" smtClean="0"/>
              <a:t>22</a:t>
            </a:fld>
            <a:endParaRPr lang="en-US"/>
          </a:p>
        </p:txBody>
      </p:sp>
    </p:spTree>
    <p:extLst>
      <p:ext uri="{BB962C8B-B14F-4D97-AF65-F5344CB8AC3E}">
        <p14:creationId xmlns:p14="http://schemas.microsoft.com/office/powerpoint/2010/main" val="563425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Articles 15, 16, and 17</a:t>
            </a:r>
          </a:p>
        </p:txBody>
      </p:sp>
      <p:sp>
        <p:nvSpPr>
          <p:cNvPr id="4" name="Slide Number Placeholder 3"/>
          <p:cNvSpPr>
            <a:spLocks noGrp="1"/>
          </p:cNvSpPr>
          <p:nvPr>
            <p:ph type="sldNum" sz="quarter" idx="10"/>
          </p:nvPr>
        </p:nvSpPr>
        <p:spPr/>
        <p:txBody>
          <a:bodyPr/>
          <a:lstStyle/>
          <a:p>
            <a:fld id="{5EEC18E6-21CE-4C34-B04C-1D8C2E23DBD4}" type="slidenum">
              <a:rPr lang="en-US" smtClean="0"/>
              <a:t>23</a:t>
            </a:fld>
            <a:endParaRPr lang="en-US"/>
          </a:p>
        </p:txBody>
      </p:sp>
    </p:spTree>
    <p:extLst>
      <p:ext uri="{BB962C8B-B14F-4D97-AF65-F5344CB8AC3E}">
        <p14:creationId xmlns:p14="http://schemas.microsoft.com/office/powerpoint/2010/main" val="2904060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prohibits libel or slander against other real estate professionals. Also prohibits REALTORS® from knowingly or recklessly filing false or unfounded ethics complaints. It creates an obligation to publish a clarification or to remove statements once the REALTOR® knows the statement is false or misleading. </a:t>
            </a:r>
          </a:p>
        </p:txBody>
      </p:sp>
      <p:sp>
        <p:nvSpPr>
          <p:cNvPr id="4" name="Slide Number Placeholder 3"/>
          <p:cNvSpPr>
            <a:spLocks noGrp="1"/>
          </p:cNvSpPr>
          <p:nvPr>
            <p:ph type="sldNum" sz="quarter" idx="10"/>
          </p:nvPr>
        </p:nvSpPr>
        <p:spPr/>
        <p:txBody>
          <a:bodyPr/>
          <a:lstStyle/>
          <a:p>
            <a:fld id="{5EEC18E6-21CE-4C34-B04C-1D8C2E23DBD4}" type="slidenum">
              <a:rPr lang="en-US" smtClean="0"/>
              <a:t>24</a:t>
            </a:fld>
            <a:endParaRPr lang="en-US"/>
          </a:p>
        </p:txBody>
      </p:sp>
    </p:spTree>
    <p:extLst>
      <p:ext uri="{BB962C8B-B14F-4D97-AF65-F5344CB8AC3E}">
        <p14:creationId xmlns:p14="http://schemas.microsoft.com/office/powerpoint/2010/main" val="2799919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 16 creates the obligation not to go “behind the sign” or interfere in other REALTORS®’ relationships with their clients.</a:t>
            </a:r>
          </a:p>
        </p:txBody>
      </p:sp>
      <p:sp>
        <p:nvSpPr>
          <p:cNvPr id="4" name="Slide Number Placeholder 3"/>
          <p:cNvSpPr>
            <a:spLocks noGrp="1"/>
          </p:cNvSpPr>
          <p:nvPr>
            <p:ph type="sldNum" sz="quarter" idx="10"/>
          </p:nvPr>
        </p:nvSpPr>
        <p:spPr/>
        <p:txBody>
          <a:bodyPr/>
          <a:lstStyle/>
          <a:p>
            <a:fld id="{5EEC18E6-21CE-4C34-B04C-1D8C2E23DBD4}" type="slidenum">
              <a:rPr lang="en-US" smtClean="0"/>
              <a:t>25</a:t>
            </a:fld>
            <a:endParaRPr lang="en-US"/>
          </a:p>
        </p:txBody>
      </p:sp>
    </p:spTree>
    <p:extLst>
      <p:ext uri="{BB962C8B-B14F-4D97-AF65-F5344CB8AC3E}">
        <p14:creationId xmlns:p14="http://schemas.microsoft.com/office/powerpoint/2010/main" val="2588920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5EEC18E6-21CE-4C34-B04C-1D8C2E23DBD4}" type="slidenum">
              <a:rPr lang="en-US" smtClean="0"/>
              <a:t>26</a:t>
            </a:fld>
            <a:endParaRPr lang="en-US"/>
          </a:p>
        </p:txBody>
      </p:sp>
    </p:spTree>
    <p:extLst>
      <p:ext uri="{BB962C8B-B14F-4D97-AF65-F5344CB8AC3E}">
        <p14:creationId xmlns:p14="http://schemas.microsoft.com/office/powerpoint/2010/main" val="2271116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preamble provides the context for the Code of Ethics. On the screen is an excerpt from the Preamble.  Essentially, the Preamble is talking about the Golden Rule: Do unto others, as others as you would have them do unto you.</a:t>
            </a:r>
          </a:p>
        </p:txBody>
      </p:sp>
      <p:sp>
        <p:nvSpPr>
          <p:cNvPr id="4" name="Slide Number Placeholder 3"/>
          <p:cNvSpPr>
            <a:spLocks noGrp="1"/>
          </p:cNvSpPr>
          <p:nvPr>
            <p:ph type="sldNum" sz="quarter" idx="10"/>
          </p:nvPr>
        </p:nvSpPr>
        <p:spPr/>
        <p:txBody>
          <a:bodyPr/>
          <a:lstStyle/>
          <a:p>
            <a:fld id="{5EEC18E6-21CE-4C34-B04C-1D8C2E23DBD4}" type="slidenum">
              <a:rPr lang="en-US" smtClean="0"/>
              <a:t>4</a:t>
            </a:fld>
            <a:endParaRPr lang="en-US"/>
          </a:p>
        </p:txBody>
      </p:sp>
    </p:spTree>
    <p:extLst>
      <p:ext uri="{BB962C8B-B14F-4D97-AF65-F5344CB8AC3E}">
        <p14:creationId xmlns:p14="http://schemas.microsoft.com/office/powerpoint/2010/main" val="3640796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5EEC18E6-21CE-4C34-B04C-1D8C2E23DBD4}" type="slidenum">
              <a:rPr lang="en-US" smtClean="0"/>
              <a:t>5</a:t>
            </a:fld>
            <a:endParaRPr lang="en-US"/>
          </a:p>
        </p:txBody>
      </p:sp>
    </p:spTree>
    <p:extLst>
      <p:ext uri="{BB962C8B-B14F-4D97-AF65-F5344CB8AC3E}">
        <p14:creationId xmlns:p14="http://schemas.microsoft.com/office/powerpoint/2010/main" val="2974000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 1 to the Code of Ethics reads: </a:t>
            </a:r>
            <a:r>
              <a:rPr lang="en-US" sz="1200" b="0" i="0" u="none" strike="noStrike" kern="1200" baseline="0" dirty="0">
                <a:solidFill>
                  <a:schemeClr val="tx1"/>
                </a:solidFill>
                <a:latin typeface="+mn-lt"/>
                <a:ea typeface="+mn-ea"/>
                <a:cs typeface="+mn-cs"/>
              </a:rPr>
              <a:t> When representing a buyer, seller, landlord, tenant, or other client as an agent, Realtors® pledge themselves to protect and promote the interests of their client. This obligation to the client is primary, but it does not relieve Realtors® of their obligation to treat all parties honestly. When serving a buyer, seller, landlord, tenant or other party in a non-agency capacity, REALTORS® remain obligated to treat all parties honestly.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Under Article 1, you must [READ SLIDE]</a:t>
            </a:r>
            <a:endParaRPr lang="en-US" dirty="0"/>
          </a:p>
        </p:txBody>
      </p:sp>
      <p:sp>
        <p:nvSpPr>
          <p:cNvPr id="4" name="Slide Number Placeholder 3"/>
          <p:cNvSpPr>
            <a:spLocks noGrp="1"/>
          </p:cNvSpPr>
          <p:nvPr>
            <p:ph type="sldNum" sz="quarter" idx="10"/>
          </p:nvPr>
        </p:nvSpPr>
        <p:spPr/>
        <p:txBody>
          <a:bodyPr/>
          <a:lstStyle/>
          <a:p>
            <a:fld id="{5EEC18E6-21CE-4C34-B04C-1D8C2E23DBD4}" type="slidenum">
              <a:rPr lang="en-US" smtClean="0"/>
              <a:t>6</a:t>
            </a:fld>
            <a:endParaRPr lang="en-US"/>
          </a:p>
        </p:txBody>
      </p:sp>
    </p:spTree>
    <p:extLst>
      <p:ext uri="{BB962C8B-B14F-4D97-AF65-F5344CB8AC3E}">
        <p14:creationId xmlns:p14="http://schemas.microsoft.com/office/powerpoint/2010/main" val="552238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2019 Update to the Code of Ethics – the underlined section is red and creates a new requirement for agents. When requested in writing, the listing broker must provide a response in writing stating that the offer has been submitted to the seller/landlord OR that the seller/landlord has waived the obligation to have the offer presented. Note: the response must be in writing. </a:t>
            </a:r>
          </a:p>
        </p:txBody>
      </p:sp>
      <p:sp>
        <p:nvSpPr>
          <p:cNvPr id="4" name="Slide Number Placeholder 3"/>
          <p:cNvSpPr>
            <a:spLocks noGrp="1"/>
          </p:cNvSpPr>
          <p:nvPr>
            <p:ph type="sldNum" sz="quarter" idx="10"/>
          </p:nvPr>
        </p:nvSpPr>
        <p:spPr/>
        <p:txBody>
          <a:bodyPr/>
          <a:lstStyle/>
          <a:p>
            <a:fld id="{5EEC18E6-21CE-4C34-B04C-1D8C2E23DBD4}" type="slidenum">
              <a:rPr lang="en-US" smtClean="0"/>
              <a:t>7</a:t>
            </a:fld>
            <a:endParaRPr lang="en-US"/>
          </a:p>
        </p:txBody>
      </p:sp>
    </p:spTree>
    <p:extLst>
      <p:ext uri="{BB962C8B-B14F-4D97-AF65-F5344CB8AC3E}">
        <p14:creationId xmlns:p14="http://schemas.microsoft.com/office/powerpoint/2010/main" val="1167023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5EEC18E6-21CE-4C34-B04C-1D8C2E23DBD4}" type="slidenum">
              <a:rPr lang="en-US" smtClean="0"/>
              <a:t>8</a:t>
            </a:fld>
            <a:endParaRPr lang="en-US"/>
          </a:p>
        </p:txBody>
      </p:sp>
    </p:spTree>
    <p:extLst>
      <p:ext uri="{BB962C8B-B14F-4D97-AF65-F5344CB8AC3E}">
        <p14:creationId xmlns:p14="http://schemas.microsoft.com/office/powerpoint/2010/main" val="4266431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5EEC18E6-21CE-4C34-B04C-1D8C2E23DBD4}" type="slidenum">
              <a:rPr lang="en-US" smtClean="0"/>
              <a:t>9</a:t>
            </a:fld>
            <a:endParaRPr lang="en-US"/>
          </a:p>
        </p:txBody>
      </p:sp>
    </p:spTree>
    <p:extLst>
      <p:ext uri="{BB962C8B-B14F-4D97-AF65-F5344CB8AC3E}">
        <p14:creationId xmlns:p14="http://schemas.microsoft.com/office/powerpoint/2010/main" val="1068661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 REALTOR® must disclose to seller if buying the property, or buyer if selling the property. </a:t>
            </a:r>
          </a:p>
        </p:txBody>
      </p:sp>
      <p:sp>
        <p:nvSpPr>
          <p:cNvPr id="4" name="Slide Number Placeholder 3"/>
          <p:cNvSpPr>
            <a:spLocks noGrp="1"/>
          </p:cNvSpPr>
          <p:nvPr>
            <p:ph type="sldNum" sz="quarter" idx="10"/>
          </p:nvPr>
        </p:nvSpPr>
        <p:spPr/>
        <p:txBody>
          <a:bodyPr/>
          <a:lstStyle/>
          <a:p>
            <a:fld id="{5EEC18E6-21CE-4C34-B04C-1D8C2E23DBD4}" type="slidenum">
              <a:rPr lang="en-US" smtClean="0"/>
              <a:t>10</a:t>
            </a:fld>
            <a:endParaRPr lang="en-US"/>
          </a:p>
        </p:txBody>
      </p:sp>
    </p:spTree>
    <p:extLst>
      <p:ext uri="{BB962C8B-B14F-4D97-AF65-F5344CB8AC3E}">
        <p14:creationId xmlns:p14="http://schemas.microsoft.com/office/powerpoint/2010/main" val="1278780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51D794F-954C-40C3-AB25-61EAAA7CC302}" type="datetimeFigureOut">
              <a:rPr lang="en-US" smtClean="0"/>
              <a:t>11/21/2018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26DF324-DFC2-4A0D-A289-743AE96E814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1095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1D794F-954C-40C3-AB25-61EAAA7CC302}" type="datetimeFigureOut">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DF324-DFC2-4A0D-A289-743AE96E814C}" type="slidenum">
              <a:rPr lang="en-US" smtClean="0"/>
              <a:t>‹#›</a:t>
            </a:fld>
            <a:endParaRPr lang="en-US"/>
          </a:p>
        </p:txBody>
      </p:sp>
    </p:spTree>
    <p:extLst>
      <p:ext uri="{BB962C8B-B14F-4D97-AF65-F5344CB8AC3E}">
        <p14:creationId xmlns:p14="http://schemas.microsoft.com/office/powerpoint/2010/main" val="423119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1D794F-954C-40C3-AB25-61EAAA7CC302}"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DF324-DFC2-4A0D-A289-743AE96E814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8574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1D794F-954C-40C3-AB25-61EAAA7CC302}"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DF324-DFC2-4A0D-A289-743AE96E814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973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1D794F-954C-40C3-AB25-61EAAA7CC302}"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DF324-DFC2-4A0D-A289-743AE96E814C}" type="slidenum">
              <a:rPr lang="en-US" smtClean="0"/>
              <a:t>‹#›</a:t>
            </a:fld>
            <a:endParaRPr lang="en-US"/>
          </a:p>
        </p:txBody>
      </p:sp>
    </p:spTree>
    <p:extLst>
      <p:ext uri="{BB962C8B-B14F-4D97-AF65-F5344CB8AC3E}">
        <p14:creationId xmlns:p14="http://schemas.microsoft.com/office/powerpoint/2010/main" val="3415370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1D794F-954C-40C3-AB25-61EAAA7CC302}"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DF324-DFC2-4A0D-A289-743AE96E814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1873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1D794F-954C-40C3-AB25-61EAAA7CC302}"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DF324-DFC2-4A0D-A289-743AE96E814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5374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D794F-954C-40C3-AB25-61EAAA7CC302}"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DF324-DFC2-4A0D-A289-743AE96E814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1563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D794F-954C-40C3-AB25-61EAAA7CC302}"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DF324-DFC2-4A0D-A289-743AE96E814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903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D794F-954C-40C3-AB25-61EAAA7CC302}"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DF324-DFC2-4A0D-A289-743AE96E814C}" type="slidenum">
              <a:rPr lang="en-US" smtClean="0"/>
              <a:t>‹#›</a:t>
            </a:fld>
            <a:endParaRPr lang="en-US"/>
          </a:p>
        </p:txBody>
      </p:sp>
    </p:spTree>
    <p:extLst>
      <p:ext uri="{BB962C8B-B14F-4D97-AF65-F5344CB8AC3E}">
        <p14:creationId xmlns:p14="http://schemas.microsoft.com/office/powerpoint/2010/main" val="234555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1D794F-954C-40C3-AB25-61EAAA7CC302}"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DF324-DFC2-4A0D-A289-743AE96E814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673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D794F-954C-40C3-AB25-61EAAA7CC302}" type="datetimeFigureOut">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DF324-DFC2-4A0D-A289-743AE96E814C}" type="slidenum">
              <a:rPr lang="en-US" smtClean="0"/>
              <a:t>‹#›</a:t>
            </a:fld>
            <a:endParaRPr lang="en-US"/>
          </a:p>
        </p:txBody>
      </p:sp>
    </p:spTree>
    <p:extLst>
      <p:ext uri="{BB962C8B-B14F-4D97-AF65-F5344CB8AC3E}">
        <p14:creationId xmlns:p14="http://schemas.microsoft.com/office/powerpoint/2010/main" val="3446397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D794F-954C-40C3-AB25-61EAAA7CC302}" type="datetimeFigureOut">
              <a:rPr lang="en-US" smtClean="0"/>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6DF324-DFC2-4A0D-A289-743AE96E814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094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D794F-954C-40C3-AB25-61EAAA7CC302}" type="datetimeFigureOut">
              <a:rPr lang="en-US" smtClean="0"/>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6DF324-DFC2-4A0D-A289-743AE96E814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2443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D794F-954C-40C3-AB25-61EAAA7CC302}" type="datetimeFigureOut">
              <a:rPr lang="en-US" smtClean="0"/>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6DF324-DFC2-4A0D-A289-743AE96E814C}" type="slidenum">
              <a:rPr lang="en-US" smtClean="0"/>
              <a:t>‹#›</a:t>
            </a:fld>
            <a:endParaRPr lang="en-US"/>
          </a:p>
        </p:txBody>
      </p:sp>
    </p:spTree>
    <p:extLst>
      <p:ext uri="{BB962C8B-B14F-4D97-AF65-F5344CB8AC3E}">
        <p14:creationId xmlns:p14="http://schemas.microsoft.com/office/powerpoint/2010/main" val="149921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1D794F-954C-40C3-AB25-61EAAA7CC302}" type="datetimeFigureOut">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DF324-DFC2-4A0D-A289-743AE96E814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4482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1D794F-954C-40C3-AB25-61EAAA7CC302}" type="datetimeFigureOut">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DF324-DFC2-4A0D-A289-743AE96E814C}" type="slidenum">
              <a:rPr lang="en-US" smtClean="0"/>
              <a:t>‹#›</a:t>
            </a:fld>
            <a:endParaRPr lang="en-US"/>
          </a:p>
        </p:txBody>
      </p:sp>
    </p:spTree>
    <p:extLst>
      <p:ext uri="{BB962C8B-B14F-4D97-AF65-F5344CB8AC3E}">
        <p14:creationId xmlns:p14="http://schemas.microsoft.com/office/powerpoint/2010/main" val="3119625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1D794F-954C-40C3-AB25-61EAAA7CC302}" type="datetimeFigureOut">
              <a:rPr lang="en-US" smtClean="0"/>
              <a:t>11/21/2018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6DF324-DFC2-4A0D-A289-743AE96E814C}" type="slidenum">
              <a:rPr lang="en-US" smtClean="0"/>
              <a:t>‹#›</a:t>
            </a:fld>
            <a:endParaRPr lang="en-US"/>
          </a:p>
        </p:txBody>
      </p:sp>
    </p:spTree>
    <p:extLst>
      <p:ext uri="{BB962C8B-B14F-4D97-AF65-F5344CB8AC3E}">
        <p14:creationId xmlns:p14="http://schemas.microsoft.com/office/powerpoint/2010/main" val="425842039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E163-2107-4DD7-8704-7A1ABE5459C0}"/>
              </a:ext>
            </a:extLst>
          </p:cNvPr>
          <p:cNvSpPr>
            <a:spLocks noGrp="1"/>
          </p:cNvSpPr>
          <p:nvPr>
            <p:ph type="ctrTitle"/>
          </p:nvPr>
        </p:nvSpPr>
        <p:spPr/>
        <p:txBody>
          <a:bodyPr/>
          <a:lstStyle/>
          <a:p>
            <a:r>
              <a:rPr lang="en-US" dirty="0"/>
              <a:t>The Code of Ethics</a:t>
            </a:r>
          </a:p>
        </p:txBody>
      </p:sp>
    </p:spTree>
    <p:extLst>
      <p:ext uri="{BB962C8B-B14F-4D97-AF65-F5344CB8AC3E}">
        <p14:creationId xmlns:p14="http://schemas.microsoft.com/office/powerpoint/2010/main" val="738699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338D9-43B4-48D3-BAEF-E2DEA9CA82F4}"/>
              </a:ext>
            </a:extLst>
          </p:cNvPr>
          <p:cNvSpPr>
            <a:spLocks noGrp="1"/>
          </p:cNvSpPr>
          <p:nvPr>
            <p:ph type="title"/>
          </p:nvPr>
        </p:nvSpPr>
        <p:spPr/>
        <p:txBody>
          <a:bodyPr/>
          <a:lstStyle/>
          <a:p>
            <a:r>
              <a:rPr lang="en-US" dirty="0"/>
              <a:t>Article 4</a:t>
            </a:r>
          </a:p>
        </p:txBody>
      </p:sp>
      <p:sp>
        <p:nvSpPr>
          <p:cNvPr id="3" name="Content Placeholder 2">
            <a:extLst>
              <a:ext uri="{FF2B5EF4-FFF2-40B4-BE49-F238E27FC236}">
                <a16:creationId xmlns:a16="http://schemas.microsoft.com/office/drawing/2014/main" id="{9D83A561-5C0C-43C7-9830-C6CB371EE3AF}"/>
              </a:ext>
            </a:extLst>
          </p:cNvPr>
          <p:cNvSpPr>
            <a:spLocks noGrp="1"/>
          </p:cNvSpPr>
          <p:nvPr>
            <p:ph idx="1"/>
          </p:nvPr>
        </p:nvSpPr>
        <p:spPr/>
        <p:txBody>
          <a:bodyPr/>
          <a:lstStyle/>
          <a:p>
            <a:r>
              <a:rPr lang="en-US" dirty="0"/>
              <a:t>Must disclose </a:t>
            </a:r>
            <a:r>
              <a:rPr lang="en-US" b="1" dirty="0"/>
              <a:t>in writing</a:t>
            </a:r>
            <a:r>
              <a:rPr lang="en-US" dirty="0"/>
              <a:t> ownership interest for:</a:t>
            </a:r>
          </a:p>
          <a:p>
            <a:pPr lvl="1"/>
            <a:r>
              <a:rPr lang="en-US" dirty="0"/>
              <a:t>Self;</a:t>
            </a:r>
          </a:p>
          <a:p>
            <a:pPr lvl="1"/>
            <a:r>
              <a:rPr lang="en-US" dirty="0"/>
              <a:t>Immediate family members;</a:t>
            </a:r>
          </a:p>
          <a:p>
            <a:pPr lvl="1"/>
            <a:r>
              <a:rPr lang="en-US" dirty="0"/>
              <a:t>Firm or members of firm; and</a:t>
            </a:r>
          </a:p>
          <a:p>
            <a:pPr lvl="1"/>
            <a:r>
              <a:rPr lang="en-US" dirty="0"/>
              <a:t>Entity he/she has ownership interest in.</a:t>
            </a:r>
          </a:p>
          <a:p>
            <a:pPr lvl="1"/>
            <a:endParaRPr lang="en-US" dirty="0"/>
          </a:p>
        </p:txBody>
      </p:sp>
    </p:spTree>
    <p:extLst>
      <p:ext uri="{BB962C8B-B14F-4D97-AF65-F5344CB8AC3E}">
        <p14:creationId xmlns:p14="http://schemas.microsoft.com/office/powerpoint/2010/main" val="94462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770EE-A168-4A48-BA2D-7C08C4475C96}"/>
              </a:ext>
            </a:extLst>
          </p:cNvPr>
          <p:cNvSpPr>
            <a:spLocks noGrp="1"/>
          </p:cNvSpPr>
          <p:nvPr>
            <p:ph type="title"/>
          </p:nvPr>
        </p:nvSpPr>
        <p:spPr/>
        <p:txBody>
          <a:bodyPr/>
          <a:lstStyle/>
          <a:p>
            <a:r>
              <a:rPr lang="en-US" dirty="0"/>
              <a:t>Article 5</a:t>
            </a:r>
          </a:p>
        </p:txBody>
      </p:sp>
      <p:sp>
        <p:nvSpPr>
          <p:cNvPr id="3" name="Content Placeholder 2">
            <a:extLst>
              <a:ext uri="{FF2B5EF4-FFF2-40B4-BE49-F238E27FC236}">
                <a16:creationId xmlns:a16="http://schemas.microsoft.com/office/drawing/2014/main" id="{D4199F77-F381-4B69-88C2-91B012C223BC}"/>
              </a:ext>
            </a:extLst>
          </p:cNvPr>
          <p:cNvSpPr>
            <a:spLocks noGrp="1"/>
          </p:cNvSpPr>
          <p:nvPr>
            <p:ph idx="1"/>
          </p:nvPr>
        </p:nvSpPr>
        <p:spPr/>
        <p:txBody>
          <a:bodyPr/>
          <a:lstStyle/>
          <a:p>
            <a:pPr marL="0" indent="0">
              <a:buNone/>
            </a:pPr>
            <a:r>
              <a:rPr lang="en-US" dirty="0"/>
              <a:t>REALTORS® shall not undertake to provide professional services concerning a property or its value where they have a present or contemplated interest unless such interest is specifically disclosed to all affected parties.</a:t>
            </a:r>
          </a:p>
        </p:txBody>
      </p:sp>
    </p:spTree>
    <p:extLst>
      <p:ext uri="{BB962C8B-B14F-4D97-AF65-F5344CB8AC3E}">
        <p14:creationId xmlns:p14="http://schemas.microsoft.com/office/powerpoint/2010/main" val="220786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5E66D3F-14EA-4BCD-819B-EEF58174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49D3EDE-CC3B-4573-A04B-26F32F1B2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6" name="Picture 15">
              <a:extLst>
                <a:ext uri="{FF2B5EF4-FFF2-40B4-BE49-F238E27FC236}">
                  <a16:creationId xmlns:a16="http://schemas.microsoft.com/office/drawing/2014/main" id="{700D0D4B-CC81-434D-B595-71AA691923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id="{B8047919-8C66-4EF3-9979-FB7112EB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C00195C4-7BCF-469C-A003-AC2F0D2F91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 name="Picture 18">
              <a:extLst>
                <a:ext uri="{FF2B5EF4-FFF2-40B4-BE49-F238E27FC236}">
                  <a16:creationId xmlns:a16="http://schemas.microsoft.com/office/drawing/2014/main" id="{CEE82425-33CD-4CF1-9623-91BECE687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F63CB143-6EB6-41EC-880E-E87D45B4A4E9}"/>
              </a:ext>
            </a:extLst>
          </p:cNvPr>
          <p:cNvSpPr>
            <a:spLocks noGrp="1"/>
          </p:cNvSpPr>
          <p:nvPr>
            <p:ph type="title"/>
          </p:nvPr>
        </p:nvSpPr>
        <p:spPr>
          <a:xfrm>
            <a:off x="6094412" y="982132"/>
            <a:ext cx="4802185" cy="1303867"/>
          </a:xfrm>
        </p:spPr>
        <p:txBody>
          <a:bodyPr>
            <a:normAutofit/>
          </a:bodyPr>
          <a:lstStyle/>
          <a:p>
            <a:r>
              <a:rPr lang="en-US">
                <a:solidFill>
                  <a:srgbClr val="262626"/>
                </a:solidFill>
              </a:rPr>
              <a:t>Article 6</a:t>
            </a:r>
          </a:p>
        </p:txBody>
      </p:sp>
      <p:sp>
        <p:nvSpPr>
          <p:cNvPr id="21" name="Rectangle 20">
            <a:extLst>
              <a:ext uri="{FF2B5EF4-FFF2-40B4-BE49-F238E27FC236}">
                <a16:creationId xmlns:a16="http://schemas.microsoft.com/office/drawing/2014/main" id="{DD5289D1-D3B7-4C53-823E-280A79C0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48AE292E-F83D-41FD-8F65-D6D13A9BD8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2683" y="1924258"/>
            <a:ext cx="3876801" cy="2830680"/>
          </a:xfrm>
          <a:prstGeom prst="rect">
            <a:avLst/>
          </a:prstGeom>
        </p:spPr>
      </p:pic>
      <p:cxnSp>
        <p:nvCxnSpPr>
          <p:cNvPr id="30" name="Straight Connector 22">
            <a:extLst>
              <a:ext uri="{FF2B5EF4-FFF2-40B4-BE49-F238E27FC236}">
                <a16:creationId xmlns:a16="http://schemas.microsoft.com/office/drawing/2014/main" id="{A456CE10-0EE3-4503-ACF3-1D53A6FDB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Content Placeholder 9">
            <a:extLst>
              <a:ext uri="{FF2B5EF4-FFF2-40B4-BE49-F238E27FC236}">
                <a16:creationId xmlns:a16="http://schemas.microsoft.com/office/drawing/2014/main" id="{6C86E989-2F37-4B7C-9A2A-25663B468789}"/>
              </a:ext>
            </a:extLst>
          </p:cNvPr>
          <p:cNvSpPr>
            <a:spLocks noGrp="1"/>
          </p:cNvSpPr>
          <p:nvPr>
            <p:ph idx="1"/>
          </p:nvPr>
        </p:nvSpPr>
        <p:spPr>
          <a:xfrm>
            <a:off x="6094412" y="2556932"/>
            <a:ext cx="4802184" cy="3318936"/>
          </a:xfrm>
        </p:spPr>
        <p:txBody>
          <a:bodyPr>
            <a:normAutofit/>
          </a:bodyPr>
          <a:lstStyle/>
          <a:p>
            <a:r>
              <a:rPr lang="en-US">
                <a:solidFill>
                  <a:srgbClr val="262626"/>
                </a:solidFill>
              </a:rPr>
              <a:t>Cannot accept commission, rebate, or profit without client’s knowledge and consent.</a:t>
            </a:r>
          </a:p>
          <a:p>
            <a:r>
              <a:rPr lang="en-US">
                <a:solidFill>
                  <a:srgbClr val="262626"/>
                </a:solidFill>
              </a:rPr>
              <a:t>Must disclose affiliated business arrangements.</a:t>
            </a:r>
            <a:endParaRPr lang="en-US" dirty="0">
              <a:solidFill>
                <a:srgbClr val="262626"/>
              </a:solidFill>
            </a:endParaRPr>
          </a:p>
        </p:txBody>
      </p:sp>
    </p:spTree>
    <p:extLst>
      <p:ext uri="{BB962C8B-B14F-4D97-AF65-F5344CB8AC3E}">
        <p14:creationId xmlns:p14="http://schemas.microsoft.com/office/powerpoint/2010/main" val="1307127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6" name="Picture 15">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 name="Picture 18">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2DE196B-16D6-40C4-BE3A-D48B8D7D20D3}"/>
              </a:ext>
            </a:extLst>
          </p:cNvPr>
          <p:cNvSpPr>
            <a:spLocks noGrp="1"/>
          </p:cNvSpPr>
          <p:nvPr>
            <p:ph type="title"/>
          </p:nvPr>
        </p:nvSpPr>
        <p:spPr>
          <a:xfrm>
            <a:off x="6094412" y="982132"/>
            <a:ext cx="4802185" cy="1303867"/>
          </a:xfrm>
        </p:spPr>
        <p:txBody>
          <a:bodyPr>
            <a:normAutofit/>
          </a:bodyPr>
          <a:lstStyle/>
          <a:p>
            <a:r>
              <a:rPr lang="en-US" dirty="0"/>
              <a:t>Article 7</a:t>
            </a:r>
          </a:p>
        </p:txBody>
      </p:sp>
      <p:sp>
        <p:nvSpPr>
          <p:cNvPr id="21" name="Rectangle 20">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0389148E-8B7D-4040-AE6F-B2AA20B2F581}"/>
              </a:ext>
            </a:extLst>
          </p:cNvPr>
          <p:cNvPicPr>
            <a:picLocks noChangeAspect="1"/>
          </p:cNvPicPr>
          <p:nvPr/>
        </p:nvPicPr>
        <p:blipFill rotWithShape="1">
          <a:blip r:embed="rId6">
            <a:extLst>
              <a:ext uri="{28A0092B-C50C-407E-A947-70E740481C1C}">
                <a14:useLocalDpi xmlns:a14="http://schemas.microsoft.com/office/drawing/2010/main" val="0"/>
              </a:ext>
            </a:extLst>
          </a:blip>
          <a:srcRect l="19908" r="17804" b="3"/>
          <a:stretch/>
        </p:blipFill>
        <p:spPr>
          <a:xfrm>
            <a:off x="1412683" y="1410208"/>
            <a:ext cx="3876801" cy="3858780"/>
          </a:xfrm>
          <a:prstGeom prst="rect">
            <a:avLst/>
          </a:prstGeom>
        </p:spPr>
      </p:pic>
      <p:cxnSp>
        <p:nvCxnSpPr>
          <p:cNvPr id="23" name="Straight Connector 22">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Content Placeholder 9">
            <a:extLst>
              <a:ext uri="{FF2B5EF4-FFF2-40B4-BE49-F238E27FC236}">
                <a16:creationId xmlns:a16="http://schemas.microsoft.com/office/drawing/2014/main" id="{05966C38-CE21-4E5D-901B-A3E42C6BF77B}"/>
              </a:ext>
            </a:extLst>
          </p:cNvPr>
          <p:cNvSpPr>
            <a:spLocks noGrp="1"/>
          </p:cNvSpPr>
          <p:nvPr>
            <p:ph idx="1"/>
          </p:nvPr>
        </p:nvSpPr>
        <p:spPr>
          <a:xfrm>
            <a:off x="6094412" y="2556932"/>
            <a:ext cx="4802184" cy="3318936"/>
          </a:xfrm>
        </p:spPr>
        <p:txBody>
          <a:bodyPr>
            <a:normAutofit/>
          </a:bodyPr>
          <a:lstStyle/>
          <a:p>
            <a:r>
              <a:rPr lang="en-US" dirty="0"/>
              <a:t>REALTORS® shall not accept compensation from more than one party without informed consent of client.</a:t>
            </a:r>
          </a:p>
        </p:txBody>
      </p:sp>
    </p:spTree>
    <p:extLst>
      <p:ext uri="{BB962C8B-B14F-4D97-AF65-F5344CB8AC3E}">
        <p14:creationId xmlns:p14="http://schemas.microsoft.com/office/powerpoint/2010/main" val="2069724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D8C7B-D761-4FD1-951F-7E7FBC8E1745}"/>
              </a:ext>
            </a:extLst>
          </p:cNvPr>
          <p:cNvSpPr>
            <a:spLocks noGrp="1"/>
          </p:cNvSpPr>
          <p:nvPr>
            <p:ph type="title"/>
          </p:nvPr>
        </p:nvSpPr>
        <p:spPr>
          <a:xfrm>
            <a:off x="1295402" y="982132"/>
            <a:ext cx="9601196" cy="1303867"/>
          </a:xfrm>
        </p:spPr>
        <p:txBody>
          <a:bodyPr/>
          <a:lstStyle/>
          <a:p>
            <a:r>
              <a:rPr lang="en-US"/>
              <a:t>Article 8</a:t>
            </a:r>
            <a:endParaRPr lang="en-US" dirty="0"/>
          </a:p>
        </p:txBody>
      </p:sp>
      <p:sp>
        <p:nvSpPr>
          <p:cNvPr id="3" name="Content Placeholder 2">
            <a:extLst>
              <a:ext uri="{FF2B5EF4-FFF2-40B4-BE49-F238E27FC236}">
                <a16:creationId xmlns:a16="http://schemas.microsoft.com/office/drawing/2014/main" id="{E7F163D1-4FE7-4F4B-9D9A-ECB844EE94A3}"/>
              </a:ext>
            </a:extLst>
          </p:cNvPr>
          <p:cNvSpPr>
            <a:spLocks noGrp="1"/>
          </p:cNvSpPr>
          <p:nvPr>
            <p:ph idx="1"/>
          </p:nvPr>
        </p:nvSpPr>
        <p:spPr>
          <a:xfrm>
            <a:off x="1295401" y="2556932"/>
            <a:ext cx="9601196" cy="3318936"/>
          </a:xfrm>
        </p:spPr>
        <p:txBody>
          <a:bodyPr/>
          <a:lstStyle/>
          <a:p>
            <a:r>
              <a:rPr lang="en-US"/>
              <a:t>Keep escrow funds in separate escrow account in an appropriate financial institution.</a:t>
            </a:r>
            <a:endParaRPr lang="en-US" dirty="0"/>
          </a:p>
        </p:txBody>
      </p:sp>
      <p:pic>
        <p:nvPicPr>
          <p:cNvPr id="5" name="Picture 4" descr="A close up of a keyboard&#10;&#10;Description generated with very high confidence">
            <a:extLst>
              <a:ext uri="{FF2B5EF4-FFF2-40B4-BE49-F238E27FC236}">
                <a16:creationId xmlns:a16="http://schemas.microsoft.com/office/drawing/2014/main" id="{16B0B04F-ED77-4C68-B4DD-422AB605D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49" y="3945642"/>
            <a:ext cx="2857500" cy="1495425"/>
          </a:xfrm>
          <a:prstGeom prst="rect">
            <a:avLst/>
          </a:prstGeom>
        </p:spPr>
      </p:pic>
    </p:spTree>
    <p:extLst>
      <p:ext uri="{BB962C8B-B14F-4D97-AF65-F5344CB8AC3E}">
        <p14:creationId xmlns:p14="http://schemas.microsoft.com/office/powerpoint/2010/main" val="2962431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13770-3895-46BA-BBA2-F597497E2A18}"/>
              </a:ext>
            </a:extLst>
          </p:cNvPr>
          <p:cNvSpPr>
            <a:spLocks noGrp="1"/>
          </p:cNvSpPr>
          <p:nvPr>
            <p:ph type="title"/>
          </p:nvPr>
        </p:nvSpPr>
        <p:spPr/>
        <p:txBody>
          <a:bodyPr/>
          <a:lstStyle/>
          <a:p>
            <a:r>
              <a:rPr lang="en-US" dirty="0"/>
              <a:t>Article 9</a:t>
            </a:r>
          </a:p>
        </p:txBody>
      </p:sp>
      <p:sp>
        <p:nvSpPr>
          <p:cNvPr id="3" name="Content Placeholder 2">
            <a:extLst>
              <a:ext uri="{FF2B5EF4-FFF2-40B4-BE49-F238E27FC236}">
                <a16:creationId xmlns:a16="http://schemas.microsoft.com/office/drawing/2014/main" id="{D726FE0C-712A-43FE-8A27-CD7186C95BCB}"/>
              </a:ext>
            </a:extLst>
          </p:cNvPr>
          <p:cNvSpPr>
            <a:spLocks noGrp="1"/>
          </p:cNvSpPr>
          <p:nvPr>
            <p:ph idx="1"/>
          </p:nvPr>
        </p:nvSpPr>
        <p:spPr/>
        <p:txBody>
          <a:bodyPr>
            <a:normAutofit lnSpcReduction="10000"/>
          </a:bodyPr>
          <a:lstStyle/>
          <a:p>
            <a:r>
              <a:rPr lang="en-US" dirty="0"/>
              <a:t>All agreements must be </a:t>
            </a:r>
            <a:r>
              <a:rPr lang="en-US" b="1" dirty="0"/>
              <a:t>in writing in clear and understandable language.</a:t>
            </a:r>
          </a:p>
          <a:p>
            <a:r>
              <a:rPr lang="en-US" dirty="0"/>
              <a:t>Express the specific terms, conditions, obligations and commitments of the parties.</a:t>
            </a:r>
          </a:p>
          <a:p>
            <a:r>
              <a:rPr lang="en-US" dirty="0"/>
              <a:t>Copy of each agreement to each party.</a:t>
            </a:r>
          </a:p>
          <a:p>
            <a:r>
              <a:rPr lang="en-US" dirty="0"/>
              <a:t>Reasonable care to ensure the documents are current.</a:t>
            </a:r>
          </a:p>
          <a:p>
            <a:r>
              <a:rPr lang="en-US" dirty="0"/>
              <a:t>Make reasonable efforts to explain relationship and terms when using electronic agreements.</a:t>
            </a:r>
          </a:p>
          <a:p>
            <a:endParaRPr lang="en-US" dirty="0"/>
          </a:p>
        </p:txBody>
      </p:sp>
    </p:spTree>
    <p:extLst>
      <p:ext uri="{BB962C8B-B14F-4D97-AF65-F5344CB8AC3E}">
        <p14:creationId xmlns:p14="http://schemas.microsoft.com/office/powerpoint/2010/main" val="1792910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440E9-72E2-4DF1-8C0D-529D92266403}"/>
              </a:ext>
            </a:extLst>
          </p:cNvPr>
          <p:cNvSpPr>
            <a:spLocks noGrp="1"/>
          </p:cNvSpPr>
          <p:nvPr>
            <p:ph type="ctrTitle"/>
          </p:nvPr>
        </p:nvSpPr>
        <p:spPr/>
        <p:txBody>
          <a:bodyPr/>
          <a:lstStyle/>
          <a:p>
            <a:r>
              <a:rPr lang="en-US" dirty="0"/>
              <a:t>Duties to the Public</a:t>
            </a:r>
          </a:p>
        </p:txBody>
      </p:sp>
    </p:spTree>
    <p:extLst>
      <p:ext uri="{BB962C8B-B14F-4D97-AF65-F5344CB8AC3E}">
        <p14:creationId xmlns:p14="http://schemas.microsoft.com/office/powerpoint/2010/main" val="287656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3A990-74DA-40C7-822B-FAABA34615B2}"/>
              </a:ext>
            </a:extLst>
          </p:cNvPr>
          <p:cNvSpPr>
            <a:spLocks noGrp="1"/>
          </p:cNvSpPr>
          <p:nvPr>
            <p:ph type="title"/>
          </p:nvPr>
        </p:nvSpPr>
        <p:spPr/>
        <p:txBody>
          <a:bodyPr/>
          <a:lstStyle/>
          <a:p>
            <a:r>
              <a:rPr lang="en-US" dirty="0"/>
              <a:t>Article 10</a:t>
            </a:r>
          </a:p>
        </p:txBody>
      </p:sp>
      <p:sp>
        <p:nvSpPr>
          <p:cNvPr id="3" name="Content Placeholder 2">
            <a:extLst>
              <a:ext uri="{FF2B5EF4-FFF2-40B4-BE49-F238E27FC236}">
                <a16:creationId xmlns:a16="http://schemas.microsoft.com/office/drawing/2014/main" id="{028A4EAC-4CF0-43D9-B6B0-E2EC6904F0A8}"/>
              </a:ext>
            </a:extLst>
          </p:cNvPr>
          <p:cNvSpPr>
            <a:spLocks noGrp="1"/>
          </p:cNvSpPr>
          <p:nvPr>
            <p:ph idx="1"/>
          </p:nvPr>
        </p:nvSpPr>
        <p:spPr/>
        <p:txBody>
          <a:bodyPr>
            <a:normAutofit fontScale="92500"/>
          </a:bodyPr>
          <a:lstStyle/>
          <a:p>
            <a:pPr marL="0" indent="0">
              <a:buNone/>
            </a:pPr>
            <a:r>
              <a:rPr lang="en-US" dirty="0"/>
              <a:t>REALTORS® shall not deny equal professional services to any person for reasons of race, color, religion, sex, handicap, familial status, national origin, sexual orientation, or gender identity. REALTORS® shall not be parties to any plan or agreement to discriminate against a person or persons on the basis of race, color, religion, sex, handicap, familial status, national origin, sexual orientation, or gender identity. </a:t>
            </a:r>
          </a:p>
          <a:p>
            <a:pPr marL="0" indent="0">
              <a:buNone/>
            </a:pPr>
            <a:r>
              <a:rPr lang="en-US" dirty="0"/>
              <a:t>REALTORS®, in their real estate employment practices, shall not discriminate against any person or persons on the basis of </a:t>
            </a:r>
            <a:r>
              <a:rPr lang="en-US" b="1" dirty="0"/>
              <a:t>race, color, religion, sex, handicap, familial status, national origin, sexual orientation, or gender identity. </a:t>
            </a:r>
          </a:p>
        </p:txBody>
      </p:sp>
    </p:spTree>
    <p:extLst>
      <p:ext uri="{BB962C8B-B14F-4D97-AF65-F5344CB8AC3E}">
        <p14:creationId xmlns:p14="http://schemas.microsoft.com/office/powerpoint/2010/main" val="2721951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FAB3E-4C93-4590-970B-F769EF177A51}"/>
              </a:ext>
            </a:extLst>
          </p:cNvPr>
          <p:cNvSpPr>
            <a:spLocks noGrp="1"/>
          </p:cNvSpPr>
          <p:nvPr>
            <p:ph type="title"/>
          </p:nvPr>
        </p:nvSpPr>
        <p:spPr/>
        <p:txBody>
          <a:bodyPr/>
          <a:lstStyle/>
          <a:p>
            <a:r>
              <a:rPr lang="en-US" dirty="0"/>
              <a:t>Article 11</a:t>
            </a:r>
          </a:p>
        </p:txBody>
      </p:sp>
      <p:sp>
        <p:nvSpPr>
          <p:cNvPr id="3" name="Content Placeholder 2">
            <a:extLst>
              <a:ext uri="{FF2B5EF4-FFF2-40B4-BE49-F238E27FC236}">
                <a16:creationId xmlns:a16="http://schemas.microsoft.com/office/drawing/2014/main" id="{7400AA6D-3C78-4ED6-8420-F9009EEB5324}"/>
              </a:ext>
            </a:extLst>
          </p:cNvPr>
          <p:cNvSpPr>
            <a:spLocks noGrp="1"/>
          </p:cNvSpPr>
          <p:nvPr>
            <p:ph idx="1"/>
          </p:nvPr>
        </p:nvSpPr>
        <p:spPr/>
        <p:txBody>
          <a:bodyPr/>
          <a:lstStyle/>
          <a:p>
            <a:r>
              <a:rPr lang="en-US" dirty="0"/>
              <a:t>Must conform to standards of practice and competency which are reasonably expected in the specific real estate discipline in which you engage.</a:t>
            </a:r>
          </a:p>
          <a:p>
            <a:r>
              <a:rPr lang="en-US" dirty="0"/>
              <a:t>If the REALTOR® provides specialized services outside his or her field of competence, he or she must either:</a:t>
            </a:r>
          </a:p>
          <a:p>
            <a:pPr lvl="1"/>
            <a:r>
              <a:rPr lang="en-US" dirty="0"/>
              <a:t>Engage the assistance of one who is competent, or</a:t>
            </a:r>
          </a:p>
          <a:p>
            <a:pPr lvl="1"/>
            <a:r>
              <a:rPr lang="en-US" dirty="0"/>
              <a:t>Fully disclose facts to client.</a:t>
            </a:r>
          </a:p>
          <a:p>
            <a:r>
              <a:rPr lang="en-US" dirty="0"/>
              <a:t>Appraisals require familiarity with region, property, and access to resources.</a:t>
            </a:r>
          </a:p>
        </p:txBody>
      </p:sp>
    </p:spTree>
    <p:extLst>
      <p:ext uri="{BB962C8B-B14F-4D97-AF65-F5344CB8AC3E}">
        <p14:creationId xmlns:p14="http://schemas.microsoft.com/office/powerpoint/2010/main" val="3249931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21AE7-46B8-4B22-9E03-EE119905D215}"/>
              </a:ext>
            </a:extLst>
          </p:cNvPr>
          <p:cNvSpPr>
            <a:spLocks noGrp="1"/>
          </p:cNvSpPr>
          <p:nvPr>
            <p:ph type="title"/>
          </p:nvPr>
        </p:nvSpPr>
        <p:spPr/>
        <p:txBody>
          <a:bodyPr/>
          <a:lstStyle/>
          <a:p>
            <a:r>
              <a:rPr lang="en-US" dirty="0"/>
              <a:t>Article 12</a:t>
            </a:r>
          </a:p>
        </p:txBody>
      </p:sp>
      <p:sp>
        <p:nvSpPr>
          <p:cNvPr id="3" name="Content Placeholder 2">
            <a:extLst>
              <a:ext uri="{FF2B5EF4-FFF2-40B4-BE49-F238E27FC236}">
                <a16:creationId xmlns:a16="http://schemas.microsoft.com/office/drawing/2014/main" id="{8FEA92BF-9CC1-4AE9-BA02-EF83E7A0D199}"/>
              </a:ext>
            </a:extLst>
          </p:cNvPr>
          <p:cNvSpPr>
            <a:spLocks noGrp="1"/>
          </p:cNvSpPr>
          <p:nvPr>
            <p:ph idx="1"/>
          </p:nvPr>
        </p:nvSpPr>
        <p:spPr/>
        <p:txBody>
          <a:bodyPr/>
          <a:lstStyle/>
          <a:p>
            <a:pPr marL="0" indent="0">
              <a:buNone/>
            </a:pPr>
            <a:r>
              <a:rPr lang="en-US" dirty="0"/>
              <a:t>REALTORS® shall be honest and truthful in their real estate communications and shall present a true picture in their advertising, marketing, and other representations. REALTORS® shall ensure that their status as real estate professionals is readily apparent in their advertising, marketing, and other representations, and that the recipients of all real estate communications are, or have been, notified that those communications are from a real estate professional. </a:t>
            </a:r>
          </a:p>
        </p:txBody>
      </p:sp>
    </p:spTree>
    <p:extLst>
      <p:ext uri="{BB962C8B-B14F-4D97-AF65-F5344CB8AC3E}">
        <p14:creationId xmlns:p14="http://schemas.microsoft.com/office/powerpoint/2010/main" val="90272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9B63-68EC-4BA3-9B9E-CD8B2FA2075D}"/>
              </a:ext>
            </a:extLst>
          </p:cNvPr>
          <p:cNvSpPr>
            <a:spLocks noGrp="1"/>
          </p:cNvSpPr>
          <p:nvPr>
            <p:ph type="title"/>
          </p:nvPr>
        </p:nvSpPr>
        <p:spPr/>
        <p:txBody>
          <a:bodyPr/>
          <a:lstStyle/>
          <a:p>
            <a:r>
              <a:rPr lang="en-US" dirty="0"/>
              <a:t>What is the Code of Ethics?</a:t>
            </a:r>
          </a:p>
        </p:txBody>
      </p:sp>
      <p:sp>
        <p:nvSpPr>
          <p:cNvPr id="3" name="Content Placeholder 2">
            <a:extLst>
              <a:ext uri="{FF2B5EF4-FFF2-40B4-BE49-F238E27FC236}">
                <a16:creationId xmlns:a16="http://schemas.microsoft.com/office/drawing/2014/main" id="{18CA92EA-10BF-4137-8574-3D273594EE65}"/>
              </a:ext>
            </a:extLst>
          </p:cNvPr>
          <p:cNvSpPr>
            <a:spLocks noGrp="1"/>
          </p:cNvSpPr>
          <p:nvPr>
            <p:ph idx="1"/>
          </p:nvPr>
        </p:nvSpPr>
        <p:spPr/>
        <p:txBody>
          <a:bodyPr/>
          <a:lstStyle/>
          <a:p>
            <a:r>
              <a:rPr lang="en-US" dirty="0"/>
              <a:t>Adopted by REALTORS® in 1913.</a:t>
            </a:r>
          </a:p>
          <a:p>
            <a:r>
              <a:rPr lang="en-US" dirty="0"/>
              <a:t>Establishes obligations that may be higher than the law.</a:t>
            </a:r>
          </a:p>
          <a:p>
            <a:r>
              <a:rPr lang="en-US" dirty="0"/>
              <a:t>Where the obligations conflict with local or state laws, </a:t>
            </a:r>
            <a:r>
              <a:rPr lang="en-US" b="1" dirty="0"/>
              <a:t>law takes precedence.</a:t>
            </a:r>
          </a:p>
          <a:p>
            <a:r>
              <a:rPr lang="en-US" dirty="0"/>
              <a:t>17 Articles to the Code of Ethics, and accompanying Standards of Practice.</a:t>
            </a:r>
          </a:p>
        </p:txBody>
      </p:sp>
    </p:spTree>
    <p:extLst>
      <p:ext uri="{BB962C8B-B14F-4D97-AF65-F5344CB8AC3E}">
        <p14:creationId xmlns:p14="http://schemas.microsoft.com/office/powerpoint/2010/main" val="3966831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4AE8-A355-44DE-BFD0-0B4C23B3DC1B}"/>
              </a:ext>
            </a:extLst>
          </p:cNvPr>
          <p:cNvSpPr>
            <a:spLocks noGrp="1"/>
          </p:cNvSpPr>
          <p:nvPr>
            <p:ph type="title"/>
          </p:nvPr>
        </p:nvSpPr>
        <p:spPr/>
        <p:txBody>
          <a:bodyPr/>
          <a:lstStyle/>
          <a:p>
            <a:r>
              <a:rPr lang="en-US" dirty="0"/>
              <a:t>Article 12, Standard of Practice 10</a:t>
            </a:r>
          </a:p>
        </p:txBody>
      </p:sp>
      <p:sp>
        <p:nvSpPr>
          <p:cNvPr id="3" name="Content Placeholder 2">
            <a:extLst>
              <a:ext uri="{FF2B5EF4-FFF2-40B4-BE49-F238E27FC236}">
                <a16:creationId xmlns:a16="http://schemas.microsoft.com/office/drawing/2014/main" id="{86644EF1-A796-4280-9DDB-5FA7F1526640}"/>
              </a:ext>
            </a:extLst>
          </p:cNvPr>
          <p:cNvSpPr>
            <a:spLocks noGrp="1"/>
          </p:cNvSpPr>
          <p:nvPr>
            <p:ph idx="1"/>
          </p:nvPr>
        </p:nvSpPr>
        <p:spPr/>
        <p:txBody>
          <a:bodyPr>
            <a:normAutofit fontScale="70000" lnSpcReduction="20000"/>
          </a:bodyPr>
          <a:lstStyle/>
          <a:p>
            <a:pPr marL="0" indent="0" fontAlgn="base">
              <a:buNone/>
            </a:pPr>
            <a:r>
              <a:rPr lang="en-US" dirty="0">
                <a:solidFill>
                  <a:schemeClr val="dk1"/>
                </a:solidFill>
              </a:rPr>
              <a:t>REALTORS®’ obligation to present a true picture in their advertising and representations to the public includes Internet content </a:t>
            </a:r>
            <a:r>
              <a:rPr lang="en-US" strike="sngStrike" dirty="0">
                <a:solidFill>
                  <a:srgbClr val="FF0000"/>
                </a:solidFill>
              </a:rPr>
              <a:t>posted</a:t>
            </a:r>
            <a:r>
              <a:rPr lang="en-US" dirty="0">
                <a:solidFill>
                  <a:srgbClr val="FF0000"/>
                </a:solidFill>
              </a:rPr>
              <a:t>, </a:t>
            </a:r>
            <a:r>
              <a:rPr lang="en-US" u="sng" dirty="0">
                <a:solidFill>
                  <a:srgbClr val="FF0000"/>
                </a:solidFill>
              </a:rPr>
              <a:t>images,</a:t>
            </a:r>
            <a:r>
              <a:rPr lang="en-US" dirty="0">
                <a:solidFill>
                  <a:srgbClr val="FF0000"/>
                </a:solidFill>
              </a:rPr>
              <a:t> </a:t>
            </a:r>
            <a:r>
              <a:rPr lang="en-US" dirty="0">
                <a:solidFill>
                  <a:schemeClr val="dk1"/>
                </a:solidFill>
              </a:rPr>
              <a:t>and the URLs and domain names they use, and prohibits REALTORS® from:</a:t>
            </a:r>
          </a:p>
          <a:p>
            <a:pPr marL="0" indent="0" fontAlgn="base">
              <a:buNone/>
            </a:pPr>
            <a:r>
              <a:rPr lang="en-US" dirty="0">
                <a:solidFill>
                  <a:schemeClr val="tx1"/>
                </a:solidFill>
              </a:rPr>
              <a:t> </a:t>
            </a:r>
          </a:p>
          <a:p>
            <a:pPr marL="577850" indent="-342900" fontAlgn="base">
              <a:spcBef>
                <a:spcPts val="0"/>
              </a:spcBef>
              <a:buClrTx/>
              <a:buSzPct val="100000"/>
              <a:buFont typeface="+mj-lt"/>
              <a:buAutoNum type="arabicPeriod"/>
            </a:pPr>
            <a:r>
              <a:rPr lang="en-US" dirty="0">
                <a:solidFill>
                  <a:schemeClr val="tx1"/>
                </a:solidFill>
              </a:rPr>
              <a:t>engaging in deceptive or unauthorized framing of real estate brokerage websites;</a:t>
            </a:r>
            <a:endParaRPr lang="en-US" sz="2000" dirty="0">
              <a:solidFill>
                <a:schemeClr val="tx1"/>
              </a:solidFill>
            </a:endParaRPr>
          </a:p>
          <a:p>
            <a:pPr marL="577850" indent="-342900" fontAlgn="base">
              <a:spcBef>
                <a:spcPts val="0"/>
              </a:spcBef>
              <a:buClrTx/>
              <a:buSzPct val="100000"/>
              <a:buFont typeface="+mj-lt"/>
              <a:buAutoNum type="arabicPeriod"/>
            </a:pPr>
            <a:r>
              <a:rPr lang="en-US" dirty="0">
                <a:solidFill>
                  <a:schemeClr val="tx1"/>
                </a:solidFill>
              </a:rPr>
              <a:t>manipulating (e.g., presenting content developed by others) listing and other content in any way that produces a deceptive or misleading result;</a:t>
            </a:r>
            <a:endParaRPr lang="en-US" sz="2000" dirty="0">
              <a:solidFill>
                <a:schemeClr val="tx1"/>
              </a:solidFill>
            </a:endParaRPr>
          </a:p>
          <a:p>
            <a:pPr marL="577850" indent="-342900" fontAlgn="base">
              <a:spcBef>
                <a:spcPts val="0"/>
              </a:spcBef>
              <a:buClrTx/>
              <a:buSzPct val="100000"/>
              <a:buFont typeface="+mj-lt"/>
              <a:buAutoNum type="arabicPeriod"/>
            </a:pPr>
            <a:r>
              <a:rPr lang="en-US" dirty="0">
                <a:solidFill>
                  <a:schemeClr val="tx1"/>
                </a:solidFill>
              </a:rPr>
              <a:t>deceptively using metatags, keywords or other devices/methods to direct, drive, or divert Internet traffic; or</a:t>
            </a:r>
            <a:endParaRPr lang="en-US" sz="2000" dirty="0">
              <a:solidFill>
                <a:schemeClr val="tx1"/>
              </a:solidFill>
            </a:endParaRPr>
          </a:p>
          <a:p>
            <a:pPr marL="577850" indent="-342900" fontAlgn="base">
              <a:spcBef>
                <a:spcPts val="0"/>
              </a:spcBef>
              <a:buClrTx/>
              <a:buSzPct val="100000"/>
              <a:buFont typeface="+mj-lt"/>
              <a:buAutoNum type="arabicPeriod"/>
            </a:pPr>
            <a:r>
              <a:rPr lang="en-US" dirty="0">
                <a:solidFill>
                  <a:schemeClr val="tx1"/>
                </a:solidFill>
              </a:rPr>
              <a:t>presenting content developed by others without either attribution or without permission; or </a:t>
            </a:r>
            <a:endParaRPr lang="en-US" sz="2000" dirty="0">
              <a:solidFill>
                <a:schemeClr val="tx1"/>
              </a:solidFill>
            </a:endParaRPr>
          </a:p>
          <a:p>
            <a:pPr marL="577850" indent="-342900" fontAlgn="base">
              <a:spcBef>
                <a:spcPts val="0"/>
              </a:spcBef>
              <a:buClrTx/>
              <a:buSzPct val="100000"/>
              <a:buFont typeface="+mj-lt"/>
              <a:buAutoNum type="arabicPeriod"/>
            </a:pPr>
            <a:r>
              <a:rPr lang="en-US" sz="2000" dirty="0">
                <a:solidFill>
                  <a:schemeClr val="tx1"/>
                </a:solidFill>
              </a:rPr>
              <a:t> </a:t>
            </a:r>
            <a:r>
              <a:rPr lang="en-US" strike="sngStrike" dirty="0">
                <a:solidFill>
                  <a:srgbClr val="FF0000"/>
                </a:solidFill>
              </a:rPr>
              <a:t>to otherwise mislead consumers.</a:t>
            </a:r>
            <a:r>
              <a:rPr lang="en-US" dirty="0">
                <a:solidFill>
                  <a:srgbClr val="FF0000"/>
                </a:solidFill>
              </a:rPr>
              <a:t> </a:t>
            </a:r>
            <a:r>
              <a:rPr lang="en-US" u="sng" dirty="0">
                <a:solidFill>
                  <a:srgbClr val="FF0000"/>
                </a:solidFill>
              </a:rPr>
              <a:t>otherwise misleading consumers, including use of misleading images.</a:t>
            </a:r>
            <a:endParaRPr lang="en-US" sz="2000" u="sng" dirty="0">
              <a:solidFill>
                <a:srgbClr val="FF0000"/>
              </a:solidFill>
            </a:endParaRPr>
          </a:p>
          <a:p>
            <a:endParaRPr lang="en-US" dirty="0"/>
          </a:p>
        </p:txBody>
      </p:sp>
    </p:spTree>
    <p:extLst>
      <p:ext uri="{BB962C8B-B14F-4D97-AF65-F5344CB8AC3E}">
        <p14:creationId xmlns:p14="http://schemas.microsoft.com/office/powerpoint/2010/main" val="3281908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1" name="Picture 20">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C74EE9A-0047-4C42-9FE8-A2EE43196178}"/>
              </a:ext>
            </a:extLst>
          </p:cNvPr>
          <p:cNvSpPr>
            <a:spLocks noGrp="1"/>
          </p:cNvSpPr>
          <p:nvPr>
            <p:ph type="title"/>
          </p:nvPr>
        </p:nvSpPr>
        <p:spPr>
          <a:xfrm>
            <a:off x="997528" y="982132"/>
            <a:ext cx="4094017" cy="2823880"/>
          </a:xfrm>
        </p:spPr>
        <p:txBody>
          <a:bodyPr vert="horz" lIns="91440" tIns="45720" rIns="91440" bIns="45720" rtlCol="0" anchor="b">
            <a:normAutofit/>
          </a:bodyPr>
          <a:lstStyle/>
          <a:p>
            <a:r>
              <a:rPr lang="en-US" sz="4800">
                <a:solidFill>
                  <a:srgbClr val="262626"/>
                </a:solidFill>
              </a:rPr>
              <a:t>Article 13</a:t>
            </a:r>
          </a:p>
        </p:txBody>
      </p:sp>
      <p:sp>
        <p:nvSpPr>
          <p:cNvPr id="3" name="Content Placeholder 2">
            <a:extLst>
              <a:ext uri="{FF2B5EF4-FFF2-40B4-BE49-F238E27FC236}">
                <a16:creationId xmlns:a16="http://schemas.microsoft.com/office/drawing/2014/main" id="{4B024D32-C6C6-4A5D-B930-7720B4C64340}"/>
              </a:ext>
            </a:extLst>
          </p:cNvPr>
          <p:cNvSpPr>
            <a:spLocks noGrp="1"/>
          </p:cNvSpPr>
          <p:nvPr>
            <p:ph idx="1"/>
          </p:nvPr>
        </p:nvSpPr>
        <p:spPr>
          <a:xfrm>
            <a:off x="997528" y="4076944"/>
            <a:ext cx="4094017" cy="1679620"/>
          </a:xfrm>
        </p:spPr>
        <p:txBody>
          <a:bodyPr vert="horz" lIns="91440" tIns="45720" rIns="91440" bIns="45720" rtlCol="0" anchor="t">
            <a:normAutofit/>
          </a:bodyPr>
          <a:lstStyle/>
          <a:p>
            <a:pPr marL="0" indent="0" algn="ctr">
              <a:buNone/>
            </a:pPr>
            <a:r>
              <a:rPr lang="en-US" sz="2100" kern="1200" cap="none" dirty="0">
                <a:solidFill>
                  <a:srgbClr val="000000"/>
                </a:solidFill>
                <a:effectLst/>
                <a:latin typeface="+mn-lt"/>
                <a:ea typeface="+mn-ea"/>
                <a:cs typeface="+mn-cs"/>
              </a:rPr>
              <a:t>Do not engage in the unauthorized practice of law.</a:t>
            </a:r>
          </a:p>
        </p:txBody>
      </p:sp>
      <p:pic>
        <p:nvPicPr>
          <p:cNvPr id="5" name="Picture 4" descr="A person sitting on a table&#10;&#10;Description generated with high confidence">
            <a:extLst>
              <a:ext uri="{FF2B5EF4-FFF2-40B4-BE49-F238E27FC236}">
                <a16:creationId xmlns:a16="http://schemas.microsoft.com/office/drawing/2014/main" id="{C9FD991D-66D3-4653-AAB7-3497142B9B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8668" y="1612855"/>
            <a:ext cx="5469466" cy="3632286"/>
          </a:xfrm>
          <a:prstGeom prst="rect">
            <a:avLst/>
          </a:prstGeom>
          <a:ln w="57150" cmpd="thickThin">
            <a:solidFill>
              <a:srgbClr val="7F7F7F"/>
            </a:solidFill>
            <a:miter lim="800000"/>
          </a:ln>
        </p:spPr>
      </p:pic>
    </p:spTree>
    <p:extLst>
      <p:ext uri="{BB962C8B-B14F-4D97-AF65-F5344CB8AC3E}">
        <p14:creationId xmlns:p14="http://schemas.microsoft.com/office/powerpoint/2010/main" val="166044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4338-4EC6-4504-8D21-7CF55B3C9A43}"/>
              </a:ext>
            </a:extLst>
          </p:cNvPr>
          <p:cNvSpPr>
            <a:spLocks noGrp="1"/>
          </p:cNvSpPr>
          <p:nvPr>
            <p:ph type="title"/>
          </p:nvPr>
        </p:nvSpPr>
        <p:spPr/>
        <p:txBody>
          <a:bodyPr/>
          <a:lstStyle/>
          <a:p>
            <a:r>
              <a:rPr lang="en-US" dirty="0"/>
              <a:t>Article 14</a:t>
            </a:r>
          </a:p>
        </p:txBody>
      </p:sp>
      <p:sp>
        <p:nvSpPr>
          <p:cNvPr id="3" name="Content Placeholder 2">
            <a:extLst>
              <a:ext uri="{FF2B5EF4-FFF2-40B4-BE49-F238E27FC236}">
                <a16:creationId xmlns:a16="http://schemas.microsoft.com/office/drawing/2014/main" id="{D89774C5-1AA0-4322-9D89-841A875359F1}"/>
              </a:ext>
            </a:extLst>
          </p:cNvPr>
          <p:cNvSpPr>
            <a:spLocks noGrp="1"/>
          </p:cNvSpPr>
          <p:nvPr>
            <p:ph idx="1"/>
          </p:nvPr>
        </p:nvSpPr>
        <p:spPr/>
        <p:txBody>
          <a:bodyPr/>
          <a:lstStyle/>
          <a:p>
            <a:pPr marL="0" indent="0">
              <a:buNone/>
            </a:pPr>
            <a:r>
              <a:rPr lang="en-US" dirty="0"/>
              <a:t>If charged with unethical practice or asked to present evidence or to cooperate in any other way, in any professional standards proceeding or investigation, REALTORS® shall place all pertinent facts before the proper tribunals of the Member Board or affiliated institute, society, or council in which membership is held and shall take no action to disrupt or obstruct such processes. </a:t>
            </a:r>
          </a:p>
        </p:txBody>
      </p:sp>
    </p:spTree>
    <p:extLst>
      <p:ext uri="{BB962C8B-B14F-4D97-AF65-F5344CB8AC3E}">
        <p14:creationId xmlns:p14="http://schemas.microsoft.com/office/powerpoint/2010/main" val="1128011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B1B6C-7A54-481C-B34D-467E991D9805}"/>
              </a:ext>
            </a:extLst>
          </p:cNvPr>
          <p:cNvSpPr>
            <a:spLocks noGrp="1"/>
          </p:cNvSpPr>
          <p:nvPr>
            <p:ph type="ctrTitle"/>
          </p:nvPr>
        </p:nvSpPr>
        <p:spPr/>
        <p:txBody>
          <a:bodyPr/>
          <a:lstStyle/>
          <a:p>
            <a:r>
              <a:rPr lang="en-US" dirty="0"/>
              <a:t>Duties to REALTORS® </a:t>
            </a:r>
          </a:p>
        </p:txBody>
      </p:sp>
    </p:spTree>
    <p:extLst>
      <p:ext uri="{BB962C8B-B14F-4D97-AF65-F5344CB8AC3E}">
        <p14:creationId xmlns:p14="http://schemas.microsoft.com/office/powerpoint/2010/main" val="2552633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48DBB-339F-417E-8401-E0526FF35DD7}"/>
              </a:ext>
            </a:extLst>
          </p:cNvPr>
          <p:cNvSpPr>
            <a:spLocks noGrp="1"/>
          </p:cNvSpPr>
          <p:nvPr>
            <p:ph type="title"/>
          </p:nvPr>
        </p:nvSpPr>
        <p:spPr/>
        <p:txBody>
          <a:bodyPr/>
          <a:lstStyle/>
          <a:p>
            <a:r>
              <a:rPr lang="en-US" dirty="0"/>
              <a:t>Article 15</a:t>
            </a:r>
          </a:p>
        </p:txBody>
      </p:sp>
      <p:sp>
        <p:nvSpPr>
          <p:cNvPr id="3" name="Content Placeholder 2">
            <a:extLst>
              <a:ext uri="{FF2B5EF4-FFF2-40B4-BE49-F238E27FC236}">
                <a16:creationId xmlns:a16="http://schemas.microsoft.com/office/drawing/2014/main" id="{D41E1A3F-9FC7-400C-B79A-79264141C3A5}"/>
              </a:ext>
            </a:extLst>
          </p:cNvPr>
          <p:cNvSpPr>
            <a:spLocks noGrp="1"/>
          </p:cNvSpPr>
          <p:nvPr>
            <p:ph idx="1"/>
          </p:nvPr>
        </p:nvSpPr>
        <p:spPr/>
        <p:txBody>
          <a:bodyPr/>
          <a:lstStyle/>
          <a:p>
            <a:pPr marL="0" indent="0">
              <a:buNone/>
            </a:pPr>
            <a:r>
              <a:rPr lang="en-US" dirty="0"/>
              <a:t>REALTORS® shall not knowingly or recklessly make false or misleading statements about other real estate professionals, their businesses, or their business practices. </a:t>
            </a:r>
          </a:p>
        </p:txBody>
      </p:sp>
    </p:spTree>
    <p:extLst>
      <p:ext uri="{BB962C8B-B14F-4D97-AF65-F5344CB8AC3E}">
        <p14:creationId xmlns:p14="http://schemas.microsoft.com/office/powerpoint/2010/main" val="2006708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2BCA6-8D91-40BF-9BB2-4F06A0AE563A}"/>
              </a:ext>
            </a:extLst>
          </p:cNvPr>
          <p:cNvSpPr>
            <a:spLocks noGrp="1"/>
          </p:cNvSpPr>
          <p:nvPr>
            <p:ph type="title"/>
          </p:nvPr>
        </p:nvSpPr>
        <p:spPr/>
        <p:txBody>
          <a:bodyPr/>
          <a:lstStyle/>
          <a:p>
            <a:r>
              <a:rPr lang="en-US" dirty="0"/>
              <a:t>Article 16</a:t>
            </a:r>
          </a:p>
        </p:txBody>
      </p:sp>
      <p:sp>
        <p:nvSpPr>
          <p:cNvPr id="3" name="Content Placeholder 2">
            <a:extLst>
              <a:ext uri="{FF2B5EF4-FFF2-40B4-BE49-F238E27FC236}">
                <a16:creationId xmlns:a16="http://schemas.microsoft.com/office/drawing/2014/main" id="{6183F38E-8EB6-403F-8716-4A832EBB045F}"/>
              </a:ext>
            </a:extLst>
          </p:cNvPr>
          <p:cNvSpPr>
            <a:spLocks noGrp="1"/>
          </p:cNvSpPr>
          <p:nvPr>
            <p:ph idx="1"/>
          </p:nvPr>
        </p:nvSpPr>
        <p:spPr/>
        <p:txBody>
          <a:bodyPr/>
          <a:lstStyle/>
          <a:p>
            <a:pPr marL="0" indent="0">
              <a:buNone/>
            </a:pPr>
            <a:r>
              <a:rPr lang="en-US" dirty="0">
                <a:solidFill>
                  <a:schemeClr val="tx1"/>
                </a:solidFill>
              </a:rPr>
              <a:t>REALTORS® shall not engage in any practice or take any action inconsistent with exclusive representation or exclusive brokerage relationship agreements that other REALTORS® have with clients. </a:t>
            </a:r>
            <a:r>
              <a:rPr lang="en-US" dirty="0"/>
              <a:t>Can make general announcements</a:t>
            </a:r>
          </a:p>
          <a:p>
            <a:pPr lvl="1"/>
            <a:r>
              <a:rPr lang="en-US" dirty="0"/>
              <a:t>Can offer different services</a:t>
            </a:r>
          </a:p>
          <a:p>
            <a:pPr lvl="1"/>
            <a:r>
              <a:rPr lang="en-US" dirty="0"/>
              <a:t>Have an affirmative obligation to make reasonable efforts to determine current relationship.</a:t>
            </a:r>
          </a:p>
        </p:txBody>
      </p:sp>
    </p:spTree>
    <p:extLst>
      <p:ext uri="{BB962C8B-B14F-4D97-AF65-F5344CB8AC3E}">
        <p14:creationId xmlns:p14="http://schemas.microsoft.com/office/powerpoint/2010/main" val="4241229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FEF4-6E05-4A78-85AD-DAEC4187F7CD}"/>
              </a:ext>
            </a:extLst>
          </p:cNvPr>
          <p:cNvSpPr>
            <a:spLocks noGrp="1"/>
          </p:cNvSpPr>
          <p:nvPr>
            <p:ph type="title"/>
          </p:nvPr>
        </p:nvSpPr>
        <p:spPr/>
        <p:txBody>
          <a:bodyPr/>
          <a:lstStyle/>
          <a:p>
            <a:r>
              <a:rPr lang="en-US" dirty="0"/>
              <a:t>Article 17</a:t>
            </a:r>
          </a:p>
        </p:txBody>
      </p:sp>
      <p:sp>
        <p:nvSpPr>
          <p:cNvPr id="3" name="Content Placeholder 2">
            <a:extLst>
              <a:ext uri="{FF2B5EF4-FFF2-40B4-BE49-F238E27FC236}">
                <a16:creationId xmlns:a16="http://schemas.microsoft.com/office/drawing/2014/main" id="{4B238BD3-0F87-4848-A80F-323E627E4B4F}"/>
              </a:ext>
            </a:extLst>
          </p:cNvPr>
          <p:cNvSpPr>
            <a:spLocks noGrp="1"/>
          </p:cNvSpPr>
          <p:nvPr>
            <p:ph idx="1"/>
          </p:nvPr>
        </p:nvSpPr>
        <p:spPr/>
        <p:txBody>
          <a:bodyPr/>
          <a:lstStyle/>
          <a:p>
            <a:r>
              <a:rPr lang="en-US" dirty="0"/>
              <a:t>Arbitration of contractual and non-contractual disputes:</a:t>
            </a:r>
          </a:p>
          <a:p>
            <a:pPr lvl="1"/>
            <a:r>
              <a:rPr lang="en-US" dirty="0"/>
              <a:t>Between REALTORS®  associated with different firms</a:t>
            </a:r>
          </a:p>
          <a:p>
            <a:pPr lvl="1"/>
            <a:r>
              <a:rPr lang="en-US" dirty="0"/>
              <a:t>Between REALTOR® and Client</a:t>
            </a:r>
          </a:p>
        </p:txBody>
      </p:sp>
    </p:spTree>
    <p:extLst>
      <p:ext uri="{BB962C8B-B14F-4D97-AF65-F5344CB8AC3E}">
        <p14:creationId xmlns:p14="http://schemas.microsoft.com/office/powerpoint/2010/main" val="1321092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ACF78-390D-48DF-B836-9B91CE78D835}"/>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11B33CD9-58D5-4745-A316-7F1A252961F1}"/>
              </a:ext>
            </a:extLst>
          </p:cNvPr>
          <p:cNvSpPr>
            <a:spLocks noGrp="1"/>
          </p:cNvSpPr>
          <p:nvPr>
            <p:ph type="subTitle" idx="1"/>
          </p:nvPr>
        </p:nvSpPr>
        <p:spPr/>
        <p:txBody>
          <a:bodyPr/>
          <a:lstStyle/>
          <a:p>
            <a:r>
              <a:rPr lang="en-US" dirty="0"/>
              <a:t>Thank you!</a:t>
            </a:r>
          </a:p>
        </p:txBody>
      </p:sp>
    </p:spTree>
    <p:extLst>
      <p:ext uri="{BB962C8B-B14F-4D97-AF65-F5344CB8AC3E}">
        <p14:creationId xmlns:p14="http://schemas.microsoft.com/office/powerpoint/2010/main" val="3565028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2EC78-1C9C-412A-ADBB-3976DA163876}"/>
              </a:ext>
            </a:extLst>
          </p:cNvPr>
          <p:cNvSpPr>
            <a:spLocks noGrp="1"/>
          </p:cNvSpPr>
          <p:nvPr>
            <p:ph type="title"/>
          </p:nvPr>
        </p:nvSpPr>
        <p:spPr/>
        <p:txBody>
          <a:bodyPr/>
          <a:lstStyle/>
          <a:p>
            <a:r>
              <a:rPr lang="en-US" dirty="0"/>
              <a:t>Sections of the Code</a:t>
            </a:r>
          </a:p>
        </p:txBody>
      </p:sp>
      <p:sp>
        <p:nvSpPr>
          <p:cNvPr id="3" name="Content Placeholder 2">
            <a:extLst>
              <a:ext uri="{FF2B5EF4-FFF2-40B4-BE49-F238E27FC236}">
                <a16:creationId xmlns:a16="http://schemas.microsoft.com/office/drawing/2014/main" id="{4089F72E-01E0-411C-A535-08E48035F9A5}"/>
              </a:ext>
            </a:extLst>
          </p:cNvPr>
          <p:cNvSpPr>
            <a:spLocks noGrp="1"/>
          </p:cNvSpPr>
          <p:nvPr>
            <p:ph idx="1"/>
          </p:nvPr>
        </p:nvSpPr>
        <p:spPr/>
        <p:txBody>
          <a:bodyPr/>
          <a:lstStyle/>
          <a:p>
            <a:r>
              <a:rPr lang="en-US" dirty="0"/>
              <a:t>Preamble</a:t>
            </a:r>
          </a:p>
          <a:p>
            <a:r>
              <a:rPr lang="en-US" dirty="0"/>
              <a:t>Duties to Clients and Customers (Articles 1-9)</a:t>
            </a:r>
          </a:p>
          <a:p>
            <a:r>
              <a:rPr lang="en-US" dirty="0"/>
              <a:t>Duties to the Public (Articles 10-14)</a:t>
            </a:r>
          </a:p>
          <a:p>
            <a:r>
              <a:rPr lang="en-US" dirty="0"/>
              <a:t>Duties to REALTORS® (Articles 15-17)</a:t>
            </a:r>
          </a:p>
        </p:txBody>
      </p:sp>
    </p:spTree>
    <p:extLst>
      <p:ext uri="{BB962C8B-B14F-4D97-AF65-F5344CB8AC3E}">
        <p14:creationId xmlns:p14="http://schemas.microsoft.com/office/powerpoint/2010/main" val="2179105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BD642B1-E8A0-4B5B-8E4A-D8EF15A08E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30" name="Picture 29">
              <a:extLst>
                <a:ext uri="{FF2B5EF4-FFF2-40B4-BE49-F238E27FC236}">
                  <a16:creationId xmlns:a16="http://schemas.microsoft.com/office/drawing/2014/main" id="{241D71B9-BFD9-40DE-BC3B-E64BA28953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1" name="Rectangle 30">
              <a:extLst>
                <a:ext uri="{FF2B5EF4-FFF2-40B4-BE49-F238E27FC236}">
                  <a16:creationId xmlns:a16="http://schemas.microsoft.com/office/drawing/2014/main" id="{D2504B9E-D812-4C78-9981-5F48C1288A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2" name="Picture 31">
              <a:extLst>
                <a:ext uri="{FF2B5EF4-FFF2-40B4-BE49-F238E27FC236}">
                  <a16:creationId xmlns:a16="http://schemas.microsoft.com/office/drawing/2014/main" id="{2F886AB1-61BE-4427-BED7-571CF1EF1C8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33" name="Picture 32">
              <a:extLst>
                <a:ext uri="{FF2B5EF4-FFF2-40B4-BE49-F238E27FC236}">
                  <a16:creationId xmlns:a16="http://schemas.microsoft.com/office/drawing/2014/main" id="{E912E8F6-1094-49C1-B7CD-CC46B33D6F8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5" name="Straight Connector 34">
            <a:extLst>
              <a:ext uri="{FF2B5EF4-FFF2-40B4-BE49-F238E27FC236}">
                <a16:creationId xmlns:a16="http://schemas.microsoft.com/office/drawing/2014/main" id="{1870FE29-3AF7-4226-8303-7C1B0B8E1F6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37" name="Rectangle 36">
            <a:extLst>
              <a:ext uri="{FF2B5EF4-FFF2-40B4-BE49-F238E27FC236}">
                <a16:creationId xmlns:a16="http://schemas.microsoft.com/office/drawing/2014/main" id="{8B226A40-22CC-40E5-9EC4-5163536C6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6BB9B7D3-101C-4F55-A956-62DA4AAD40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40" name="Picture 39">
              <a:extLst>
                <a:ext uri="{FF2B5EF4-FFF2-40B4-BE49-F238E27FC236}">
                  <a16:creationId xmlns:a16="http://schemas.microsoft.com/office/drawing/2014/main" id="{53BD5441-821C-4091-8DDD-A4A56A6FC8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1" name="Rectangle 40">
              <a:extLst>
                <a:ext uri="{FF2B5EF4-FFF2-40B4-BE49-F238E27FC236}">
                  <a16:creationId xmlns:a16="http://schemas.microsoft.com/office/drawing/2014/main" id="{AFC6E877-1BD2-4856-8FFD-250D27C158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2" name="Picture 41">
              <a:extLst>
                <a:ext uri="{FF2B5EF4-FFF2-40B4-BE49-F238E27FC236}">
                  <a16:creationId xmlns:a16="http://schemas.microsoft.com/office/drawing/2014/main" id="{F64C008A-2A32-4626-A83A-16A984F886F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3" name="Picture 42">
              <a:extLst>
                <a:ext uri="{FF2B5EF4-FFF2-40B4-BE49-F238E27FC236}">
                  <a16:creationId xmlns:a16="http://schemas.microsoft.com/office/drawing/2014/main" id="{875D67EF-62E2-43F5-8005-7A7A319D05A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A514BBF5-88B5-4174-A166-DB593A5714AF}"/>
              </a:ext>
            </a:extLst>
          </p:cNvPr>
          <p:cNvSpPr>
            <a:spLocks noGrp="1"/>
          </p:cNvSpPr>
          <p:nvPr>
            <p:ph type="title"/>
          </p:nvPr>
        </p:nvSpPr>
        <p:spPr>
          <a:xfrm>
            <a:off x="1102619" y="4404852"/>
            <a:ext cx="9989677" cy="1054745"/>
          </a:xfrm>
        </p:spPr>
        <p:txBody>
          <a:bodyPr vert="horz" lIns="91440" tIns="45720" rIns="91440" bIns="45720" rtlCol="0" anchor="b">
            <a:normAutofit/>
          </a:bodyPr>
          <a:lstStyle/>
          <a:p>
            <a:r>
              <a:rPr lang="en-US" sz="5400" kern="1200" cap="none" dirty="0">
                <a:ln w="3175" cmpd="sng">
                  <a:noFill/>
                </a:ln>
                <a:solidFill>
                  <a:schemeClr val="tx1">
                    <a:lumMod val="85000"/>
                    <a:lumOff val="15000"/>
                  </a:schemeClr>
                </a:solidFill>
                <a:effectLst/>
                <a:latin typeface="+mj-lt"/>
                <a:ea typeface="+mj-ea"/>
                <a:cs typeface="+mj-cs"/>
              </a:rPr>
              <a:t>Preamble</a:t>
            </a:r>
          </a:p>
        </p:txBody>
      </p:sp>
      <p:sp>
        <p:nvSpPr>
          <p:cNvPr id="45" name="Rectangle 44">
            <a:extLst>
              <a:ext uri="{FF2B5EF4-FFF2-40B4-BE49-F238E27FC236}">
                <a16:creationId xmlns:a16="http://schemas.microsoft.com/office/drawing/2014/main" id="{9D2CA3DB-2141-4DE2-9F8A-9E5561DDF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1086" y="1092200"/>
            <a:ext cx="8962768"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7D7398C-D04E-4DCB-8E2E-FA0DDC73F0C5}"/>
              </a:ext>
            </a:extLst>
          </p:cNvPr>
          <p:cNvPicPr>
            <a:picLocks noChangeAspect="1"/>
          </p:cNvPicPr>
          <p:nvPr/>
        </p:nvPicPr>
        <p:blipFill>
          <a:blip r:embed="rId8"/>
          <a:stretch>
            <a:fillRect/>
          </a:stretch>
        </p:blipFill>
        <p:spPr>
          <a:xfrm>
            <a:off x="1776502" y="1417559"/>
            <a:ext cx="4243375" cy="2477628"/>
          </a:xfrm>
          <a:prstGeom prst="rect">
            <a:avLst/>
          </a:prstGeom>
        </p:spPr>
      </p:pic>
      <p:pic>
        <p:nvPicPr>
          <p:cNvPr id="7" name="Picture 6" descr="A close up of a device&#10;&#10;Description generated with very high confidence">
            <a:extLst>
              <a:ext uri="{FF2B5EF4-FFF2-40B4-BE49-F238E27FC236}">
                <a16:creationId xmlns:a16="http://schemas.microsoft.com/office/drawing/2014/main" id="{1B85713F-8EBB-4983-94D9-A97871BA31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21034" y="1257341"/>
            <a:ext cx="3747114" cy="2798064"/>
          </a:xfrm>
          <a:prstGeom prst="rect">
            <a:avLst/>
          </a:prstGeom>
        </p:spPr>
      </p:pic>
      <p:cxnSp>
        <p:nvCxnSpPr>
          <p:cNvPr id="47" name="Straight Connector 46">
            <a:extLst>
              <a:ext uri="{FF2B5EF4-FFF2-40B4-BE49-F238E27FC236}">
                <a16:creationId xmlns:a16="http://schemas.microsoft.com/office/drawing/2014/main" id="{1214B64F-D291-4308-B071-A2678ED782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64080" y="5518838"/>
            <a:ext cx="786384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40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5AD1-BB74-4845-9447-33EC89B9DBF0}"/>
              </a:ext>
            </a:extLst>
          </p:cNvPr>
          <p:cNvSpPr>
            <a:spLocks noGrp="1"/>
          </p:cNvSpPr>
          <p:nvPr>
            <p:ph type="ctrTitle"/>
          </p:nvPr>
        </p:nvSpPr>
        <p:spPr>
          <a:xfrm>
            <a:off x="2688165" y="2841975"/>
            <a:ext cx="6815669" cy="1515533"/>
          </a:xfrm>
        </p:spPr>
        <p:txBody>
          <a:bodyPr/>
          <a:lstStyle/>
          <a:p>
            <a:r>
              <a:rPr lang="en-US" dirty="0"/>
              <a:t>Duties to Clients and Customers</a:t>
            </a:r>
          </a:p>
        </p:txBody>
      </p:sp>
    </p:spTree>
    <p:extLst>
      <p:ext uri="{BB962C8B-B14F-4D97-AF65-F5344CB8AC3E}">
        <p14:creationId xmlns:p14="http://schemas.microsoft.com/office/powerpoint/2010/main" val="24542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C8CF-2EE4-4501-B0E6-F7D025C996F5}"/>
              </a:ext>
            </a:extLst>
          </p:cNvPr>
          <p:cNvSpPr>
            <a:spLocks noGrp="1"/>
          </p:cNvSpPr>
          <p:nvPr>
            <p:ph type="title"/>
          </p:nvPr>
        </p:nvSpPr>
        <p:spPr/>
        <p:txBody>
          <a:bodyPr/>
          <a:lstStyle/>
          <a:p>
            <a:r>
              <a:rPr lang="en-US" dirty="0"/>
              <a:t>Article 1</a:t>
            </a:r>
          </a:p>
        </p:txBody>
      </p:sp>
      <p:sp>
        <p:nvSpPr>
          <p:cNvPr id="3" name="Content Placeholder 2">
            <a:extLst>
              <a:ext uri="{FF2B5EF4-FFF2-40B4-BE49-F238E27FC236}">
                <a16:creationId xmlns:a16="http://schemas.microsoft.com/office/drawing/2014/main" id="{7213D761-C0D0-4349-8785-93B2AA40ED31}"/>
              </a:ext>
            </a:extLst>
          </p:cNvPr>
          <p:cNvSpPr>
            <a:spLocks noGrp="1"/>
          </p:cNvSpPr>
          <p:nvPr>
            <p:ph idx="1"/>
          </p:nvPr>
        </p:nvSpPr>
        <p:spPr/>
        <p:txBody>
          <a:bodyPr>
            <a:normAutofit fontScale="92500" lnSpcReduction="20000"/>
          </a:bodyPr>
          <a:lstStyle/>
          <a:p>
            <a:r>
              <a:rPr lang="en-US" dirty="0"/>
              <a:t>Protect and promote the interests of the client.</a:t>
            </a:r>
          </a:p>
          <a:p>
            <a:r>
              <a:rPr lang="en-US" dirty="0"/>
              <a:t>Treat all parties honestly.</a:t>
            </a:r>
          </a:p>
          <a:p>
            <a:r>
              <a:rPr lang="en-US" dirty="0"/>
              <a:t>Standards of Practice:</a:t>
            </a:r>
          </a:p>
          <a:p>
            <a:pPr lvl="1"/>
            <a:r>
              <a:rPr lang="en-US" dirty="0"/>
              <a:t>Obligated, even when principals to the transaction</a:t>
            </a:r>
          </a:p>
          <a:p>
            <a:pPr lvl="1"/>
            <a:r>
              <a:rPr lang="en-US" dirty="0"/>
              <a:t>Submit offers/counter-offers objectively and quickly – and until closing or client has waived obligation in writing</a:t>
            </a:r>
          </a:p>
          <a:p>
            <a:pPr lvl="1"/>
            <a:r>
              <a:rPr lang="en-US" dirty="0"/>
              <a:t>Preserve confidential information</a:t>
            </a:r>
          </a:p>
          <a:p>
            <a:pPr lvl="1"/>
            <a:r>
              <a:rPr lang="en-US" dirty="0"/>
              <a:t>Advise of company policy</a:t>
            </a:r>
          </a:p>
          <a:p>
            <a:pPr lvl="1"/>
            <a:r>
              <a:rPr lang="en-US" dirty="0"/>
              <a:t>Not permit unauthorized access to property</a:t>
            </a:r>
          </a:p>
        </p:txBody>
      </p:sp>
    </p:spTree>
    <p:extLst>
      <p:ext uri="{BB962C8B-B14F-4D97-AF65-F5344CB8AC3E}">
        <p14:creationId xmlns:p14="http://schemas.microsoft.com/office/powerpoint/2010/main" val="2171324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91D93-34A0-42B4-907B-8DD0224BA6CB}"/>
              </a:ext>
            </a:extLst>
          </p:cNvPr>
          <p:cNvSpPr>
            <a:spLocks noGrp="1"/>
          </p:cNvSpPr>
          <p:nvPr>
            <p:ph type="title"/>
          </p:nvPr>
        </p:nvSpPr>
        <p:spPr/>
        <p:txBody>
          <a:bodyPr/>
          <a:lstStyle/>
          <a:p>
            <a:r>
              <a:rPr lang="en-US" dirty="0"/>
              <a:t>Article 1, Standard of Practice 7</a:t>
            </a:r>
          </a:p>
        </p:txBody>
      </p:sp>
      <p:sp>
        <p:nvSpPr>
          <p:cNvPr id="3" name="Content Placeholder 2">
            <a:extLst>
              <a:ext uri="{FF2B5EF4-FFF2-40B4-BE49-F238E27FC236}">
                <a16:creationId xmlns:a16="http://schemas.microsoft.com/office/drawing/2014/main" id="{E426DFC8-E680-4347-8757-FF707A8B5004}"/>
              </a:ext>
            </a:extLst>
          </p:cNvPr>
          <p:cNvSpPr>
            <a:spLocks noGrp="1"/>
          </p:cNvSpPr>
          <p:nvPr>
            <p:ph idx="1"/>
          </p:nvPr>
        </p:nvSpPr>
        <p:spPr/>
        <p:txBody>
          <a:bodyPr>
            <a:normAutofit fontScale="85000" lnSpcReduction="10000"/>
          </a:bodyPr>
          <a:lstStyle/>
          <a:p>
            <a:r>
              <a:rPr lang="en-US" dirty="0"/>
              <a:t>When acting as listing brokers, REALTORS® shall continue to submit to the seller/landlord all offers and counter-offers until closing or execution of a lease unless the seller/landlord has waived this obligation in writing. </a:t>
            </a:r>
            <a:r>
              <a:rPr lang="en-US" u="sng" dirty="0">
                <a:solidFill>
                  <a:srgbClr val="FF0000"/>
                </a:solidFill>
              </a:rPr>
              <a:t>Upon the written request of a cooperating broker who submits an offer to the listing broker, the listing broker shall provide a written affirmation to the cooperating broker stating that the offer has been submitted to the seller/landlord, or a written notification that the seller/landlord has waived the obligation to have the offer presented</a:t>
            </a:r>
            <a:r>
              <a:rPr lang="en-US" dirty="0">
                <a:solidFill>
                  <a:srgbClr val="FF0000"/>
                </a:solidFill>
              </a:rPr>
              <a:t>. </a:t>
            </a:r>
            <a:r>
              <a:rPr lang="en-US" dirty="0"/>
              <a:t> REALTORS® shall not be obligated to continue to market the property after an offer has been accepted by the seller/landlord. REALTORS® shall recommend that sellers/landlords obtain the advice of legal counsel prior to acceptance of a subsequent offer except where the acceptance is contingent on the termination of the pre-existing purchase contract or lease.</a:t>
            </a:r>
          </a:p>
          <a:p>
            <a:endParaRPr lang="en-US" dirty="0"/>
          </a:p>
        </p:txBody>
      </p:sp>
    </p:spTree>
    <p:extLst>
      <p:ext uri="{BB962C8B-B14F-4D97-AF65-F5344CB8AC3E}">
        <p14:creationId xmlns:p14="http://schemas.microsoft.com/office/powerpoint/2010/main" val="3021600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0A283-A83D-4626-9F24-524E992C5663}"/>
              </a:ext>
            </a:extLst>
          </p:cNvPr>
          <p:cNvSpPr>
            <a:spLocks noGrp="1"/>
          </p:cNvSpPr>
          <p:nvPr>
            <p:ph type="title"/>
          </p:nvPr>
        </p:nvSpPr>
        <p:spPr/>
        <p:txBody>
          <a:bodyPr/>
          <a:lstStyle/>
          <a:p>
            <a:r>
              <a:rPr lang="en-US" dirty="0"/>
              <a:t>Article 2</a:t>
            </a:r>
          </a:p>
        </p:txBody>
      </p:sp>
      <p:sp>
        <p:nvSpPr>
          <p:cNvPr id="3" name="Content Placeholder 2">
            <a:extLst>
              <a:ext uri="{FF2B5EF4-FFF2-40B4-BE49-F238E27FC236}">
                <a16:creationId xmlns:a16="http://schemas.microsoft.com/office/drawing/2014/main" id="{13EA38D4-D992-483F-9CEE-29C359488172}"/>
              </a:ext>
            </a:extLst>
          </p:cNvPr>
          <p:cNvSpPr>
            <a:spLocks noGrp="1"/>
          </p:cNvSpPr>
          <p:nvPr>
            <p:ph idx="1"/>
          </p:nvPr>
        </p:nvSpPr>
        <p:spPr/>
        <p:txBody>
          <a:bodyPr/>
          <a:lstStyle/>
          <a:p>
            <a:r>
              <a:rPr lang="en-US" dirty="0"/>
              <a:t>REALTORS® shall avoid exaggeration, misrepresentation, or concealment of pertinent facts relating to the property </a:t>
            </a:r>
            <a:r>
              <a:rPr lang="en-US" b="1" i="1" dirty="0"/>
              <a:t>or the transaction</a:t>
            </a:r>
            <a:r>
              <a:rPr lang="en-US" dirty="0"/>
              <a:t>.</a:t>
            </a:r>
          </a:p>
          <a:p>
            <a:r>
              <a:rPr lang="en-US" dirty="0"/>
              <a:t>Not obligated to discover latent defects in the property or disclose confidential information as defined by state law.</a:t>
            </a:r>
          </a:p>
        </p:txBody>
      </p:sp>
    </p:spTree>
    <p:extLst>
      <p:ext uri="{BB962C8B-B14F-4D97-AF65-F5344CB8AC3E}">
        <p14:creationId xmlns:p14="http://schemas.microsoft.com/office/powerpoint/2010/main" val="4098340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498D3-77A7-47F8-844E-F52FF40EE3A6}"/>
              </a:ext>
            </a:extLst>
          </p:cNvPr>
          <p:cNvSpPr>
            <a:spLocks noGrp="1"/>
          </p:cNvSpPr>
          <p:nvPr>
            <p:ph type="title"/>
          </p:nvPr>
        </p:nvSpPr>
        <p:spPr/>
        <p:txBody>
          <a:bodyPr/>
          <a:lstStyle/>
          <a:p>
            <a:r>
              <a:rPr lang="en-US" dirty="0"/>
              <a:t>Article 3</a:t>
            </a:r>
          </a:p>
        </p:txBody>
      </p:sp>
      <p:sp>
        <p:nvSpPr>
          <p:cNvPr id="3" name="Content Placeholder 2">
            <a:extLst>
              <a:ext uri="{FF2B5EF4-FFF2-40B4-BE49-F238E27FC236}">
                <a16:creationId xmlns:a16="http://schemas.microsoft.com/office/drawing/2014/main" id="{C68D93DD-C0DA-40A6-8D14-4FCDCEF38AB7}"/>
              </a:ext>
            </a:extLst>
          </p:cNvPr>
          <p:cNvSpPr>
            <a:spLocks noGrp="1"/>
          </p:cNvSpPr>
          <p:nvPr>
            <p:ph idx="1"/>
          </p:nvPr>
        </p:nvSpPr>
        <p:spPr/>
        <p:txBody>
          <a:bodyPr>
            <a:normAutofit fontScale="92500" lnSpcReduction="20000"/>
          </a:bodyPr>
          <a:lstStyle/>
          <a:p>
            <a:r>
              <a:rPr lang="en-US" dirty="0"/>
              <a:t>Must cooperate unless cooperation is not in the client’s best interest.</a:t>
            </a:r>
          </a:p>
          <a:p>
            <a:r>
              <a:rPr lang="en-US" dirty="0"/>
              <a:t>Offer to cooperate does not mean </a:t>
            </a:r>
            <a:r>
              <a:rPr lang="en-US" b="1" i="1" dirty="0"/>
              <a:t>compensation</a:t>
            </a:r>
          </a:p>
          <a:p>
            <a:r>
              <a:rPr lang="en-US" dirty="0"/>
              <a:t>Standards of Practice:</a:t>
            </a:r>
          </a:p>
          <a:p>
            <a:pPr lvl="1"/>
            <a:r>
              <a:rPr lang="en-US" dirty="0"/>
              <a:t>Changes in compensation must be communicated prior to submission of an offer</a:t>
            </a:r>
          </a:p>
          <a:p>
            <a:pPr lvl="1"/>
            <a:r>
              <a:rPr lang="en-US" dirty="0"/>
              <a:t>Affirmative obligation to disclose variable rate commissions</a:t>
            </a:r>
          </a:p>
          <a:p>
            <a:pPr lvl="1"/>
            <a:r>
              <a:rPr lang="en-US" dirty="0"/>
              <a:t>Must disclose REALTOR® status when seeking information</a:t>
            </a:r>
          </a:p>
          <a:p>
            <a:pPr lvl="1"/>
            <a:r>
              <a:rPr lang="en-US" dirty="0"/>
              <a:t>Cannot misrepresent the availability of access of listed property</a:t>
            </a:r>
          </a:p>
          <a:p>
            <a:pPr lvl="1"/>
            <a:r>
              <a:rPr lang="en-US" dirty="0"/>
              <a:t>Cannot provide unauthorized access</a:t>
            </a:r>
          </a:p>
          <a:p>
            <a:pPr lvl="1"/>
            <a:endParaRPr lang="en-US" dirty="0"/>
          </a:p>
        </p:txBody>
      </p:sp>
    </p:spTree>
    <p:extLst>
      <p:ext uri="{BB962C8B-B14F-4D97-AF65-F5344CB8AC3E}">
        <p14:creationId xmlns:p14="http://schemas.microsoft.com/office/powerpoint/2010/main" val="14821536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92780C6FCE404F895883EA459121D4" ma:contentTypeVersion="2" ma:contentTypeDescription="Create a new document." ma:contentTypeScope="" ma:versionID="6d47c13eee263daae1ec224983431fbb">
  <xsd:schema xmlns:xsd="http://www.w3.org/2001/XMLSchema" xmlns:xs="http://www.w3.org/2001/XMLSchema" xmlns:p="http://schemas.microsoft.com/office/2006/metadata/properties" xmlns:ns2="ed82d5ce-ac55-4faf-b302-f86d2c2d6074" targetNamespace="http://schemas.microsoft.com/office/2006/metadata/properties" ma:root="true" ma:fieldsID="31566fe226dbc569b6c4e61610f4bfbb" ns2:_="">
    <xsd:import namespace="ed82d5ce-ac55-4faf-b302-f86d2c2d607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82d5ce-ac55-4faf-b302-f86d2c2d60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9C687D-F62F-4692-84BE-29D9B1CD10A4}">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ed82d5ce-ac55-4faf-b302-f86d2c2d6074"/>
    <ds:schemaRef ds:uri="http://www.w3.org/XML/1998/namespace"/>
  </ds:schemaRefs>
</ds:datastoreItem>
</file>

<file path=customXml/itemProps2.xml><?xml version="1.0" encoding="utf-8"?>
<ds:datastoreItem xmlns:ds="http://schemas.openxmlformats.org/officeDocument/2006/customXml" ds:itemID="{9B6ECE31-2673-49A1-9770-8DA9FC5E7D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82d5ce-ac55-4faf-b302-f86d2c2d6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F44E30-7120-4DFD-9938-CFA66BAD20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1515</TotalTime>
  <Words>1757</Words>
  <Application>Microsoft Office PowerPoint</Application>
  <PresentationFormat>Widescreen</PresentationFormat>
  <Paragraphs>149</Paragraphs>
  <Slides>27</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Garamond</vt:lpstr>
      <vt:lpstr>Organic</vt:lpstr>
      <vt:lpstr>The Code of Ethics</vt:lpstr>
      <vt:lpstr>What is the Code of Ethics?</vt:lpstr>
      <vt:lpstr>Sections of the Code</vt:lpstr>
      <vt:lpstr>Preamble</vt:lpstr>
      <vt:lpstr>Duties to Clients and Customers</vt:lpstr>
      <vt:lpstr>Article 1</vt:lpstr>
      <vt:lpstr>Article 1, Standard of Practice 7</vt:lpstr>
      <vt:lpstr>Article 2</vt:lpstr>
      <vt:lpstr>Article 3</vt:lpstr>
      <vt:lpstr>Article 4</vt:lpstr>
      <vt:lpstr>Article 5</vt:lpstr>
      <vt:lpstr>Article 6</vt:lpstr>
      <vt:lpstr>Article 7</vt:lpstr>
      <vt:lpstr>Article 8</vt:lpstr>
      <vt:lpstr>Article 9</vt:lpstr>
      <vt:lpstr>Duties to the Public</vt:lpstr>
      <vt:lpstr>Article 10</vt:lpstr>
      <vt:lpstr>Article 11</vt:lpstr>
      <vt:lpstr>Article 12</vt:lpstr>
      <vt:lpstr>Article 12, Standard of Practice 10</vt:lpstr>
      <vt:lpstr>Article 13</vt:lpstr>
      <vt:lpstr>Article 14</vt:lpstr>
      <vt:lpstr>Duties to REALTORS® </vt:lpstr>
      <vt:lpstr>Article 15</vt:lpstr>
      <vt:lpstr>Article 16</vt:lpstr>
      <vt:lpstr>Article 17</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Code of Ethics</dc:title>
  <dc:creator>Cate Oroszlan</dc:creator>
  <cp:lastModifiedBy>Cate Oroszlan</cp:lastModifiedBy>
  <cp:revision>16</cp:revision>
  <dcterms:created xsi:type="dcterms:W3CDTF">2018-11-19T20:35:41Z</dcterms:created>
  <dcterms:modified xsi:type="dcterms:W3CDTF">2018-11-21T14:16:35Z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0x0101007092780C6FCE404F895883EA459121D4</vt:lpwstr>
  </property>
</Properties>
</file>