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13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8F0542-9C7F-4E7E-93A7-AC2AC0D3D6F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220089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F0542-9C7F-4E7E-93A7-AC2AC0D3D6F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206206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F0542-9C7F-4E7E-93A7-AC2AC0D3D6F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164536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F0542-9C7F-4E7E-93A7-AC2AC0D3D6F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212277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8F0542-9C7F-4E7E-93A7-AC2AC0D3D6F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185181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8F0542-9C7F-4E7E-93A7-AC2AC0D3D6F5}"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253294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8F0542-9C7F-4E7E-93A7-AC2AC0D3D6F5}" type="datetimeFigureOut">
              <a:rPr lang="en-US" smtClean="0"/>
              <a:t>8/18/2017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209307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8F0542-9C7F-4E7E-93A7-AC2AC0D3D6F5}" type="datetimeFigureOut">
              <a:rPr lang="en-US" smtClean="0"/>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17594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F0542-9C7F-4E7E-93A7-AC2AC0D3D6F5}" type="datetimeFigureOut">
              <a:rPr lang="en-US" smtClean="0"/>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290347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8F0542-9C7F-4E7E-93A7-AC2AC0D3D6F5}"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161396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8F0542-9C7F-4E7E-93A7-AC2AC0D3D6F5}"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124D-E17B-4A6C-8BB7-DDF3340AF1BE}" type="slidenum">
              <a:rPr lang="en-US" smtClean="0"/>
              <a:t>‹#›</a:t>
            </a:fld>
            <a:endParaRPr lang="en-US"/>
          </a:p>
        </p:txBody>
      </p:sp>
    </p:spTree>
    <p:extLst>
      <p:ext uri="{BB962C8B-B14F-4D97-AF65-F5344CB8AC3E}">
        <p14:creationId xmlns:p14="http://schemas.microsoft.com/office/powerpoint/2010/main" val="186280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F0542-9C7F-4E7E-93A7-AC2AC0D3D6F5}" type="datetimeFigureOut">
              <a:rPr lang="en-US" smtClean="0"/>
              <a:t>8/18/2017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3124D-E17B-4A6C-8BB7-DDF3340AF1BE}" type="slidenum">
              <a:rPr lang="en-US" smtClean="0"/>
              <a:t>‹#›</a:t>
            </a:fld>
            <a:endParaRPr lang="en-US"/>
          </a:p>
        </p:txBody>
      </p:sp>
    </p:spTree>
    <p:extLst>
      <p:ext uri="{BB962C8B-B14F-4D97-AF65-F5344CB8AC3E}">
        <p14:creationId xmlns:p14="http://schemas.microsoft.com/office/powerpoint/2010/main" val="744809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7F3B0-A65C-4185-96F0-DF2FBDCB12E1}"/>
              </a:ext>
            </a:extLst>
          </p:cNvPr>
          <p:cNvSpPr>
            <a:spLocks noGrp="1"/>
          </p:cNvSpPr>
          <p:nvPr>
            <p:ph type="ctr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Teams</a:t>
            </a:r>
          </a:p>
        </p:txBody>
      </p:sp>
      <p:sp>
        <p:nvSpPr>
          <p:cNvPr id="3" name="Subtitle 2">
            <a:extLst>
              <a:ext uri="{FF2B5EF4-FFF2-40B4-BE49-F238E27FC236}">
                <a16:creationId xmlns:a16="http://schemas.microsoft.com/office/drawing/2014/main" id="{FF3656D4-3FF0-4508-84A3-5EC6ACF0E8C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066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E0C69-8765-4A4F-B028-59CD6549588C}"/>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All Other Advertising</a:t>
            </a:r>
          </a:p>
        </p:txBody>
      </p:sp>
      <p:sp>
        <p:nvSpPr>
          <p:cNvPr id="3" name="Content Placeholder 2">
            <a:extLst>
              <a:ext uri="{FF2B5EF4-FFF2-40B4-BE49-F238E27FC236}">
                <a16:creationId xmlns:a16="http://schemas.microsoft.com/office/drawing/2014/main" id="{28797CA4-8627-4510-8FC9-80D70CF73594}"/>
              </a:ext>
            </a:extLst>
          </p:cNvPr>
          <p:cNvSpPr>
            <a:spLocks noGrp="1"/>
          </p:cNvSpPr>
          <p:nvPr>
            <p:ph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Licensee name</a:t>
            </a:r>
          </a:p>
          <a:p>
            <a:r>
              <a:rPr lang="en-US" dirty="0">
                <a:latin typeface="Open Sans" panose="020B0606030504020204" pitchFamily="34" charset="0"/>
                <a:ea typeface="Open Sans" panose="020B0606030504020204" pitchFamily="34" charset="0"/>
                <a:cs typeface="Open Sans" panose="020B0606030504020204" pitchFamily="34" charset="0"/>
              </a:rPr>
              <a:t>Firm name</a:t>
            </a:r>
          </a:p>
        </p:txBody>
      </p:sp>
    </p:spTree>
    <p:extLst>
      <p:ext uri="{BB962C8B-B14F-4D97-AF65-F5344CB8AC3E}">
        <p14:creationId xmlns:p14="http://schemas.microsoft.com/office/powerpoint/2010/main" val="2998799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2B72-1D51-49AC-9D39-495707C54C32}"/>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 Names</a:t>
            </a:r>
          </a:p>
        </p:txBody>
      </p:sp>
      <p:sp>
        <p:nvSpPr>
          <p:cNvPr id="3" name="Content Placeholder 2">
            <a:extLst>
              <a:ext uri="{FF2B5EF4-FFF2-40B4-BE49-F238E27FC236}">
                <a16:creationId xmlns:a16="http://schemas.microsoft.com/office/drawing/2014/main" id="{5C103D0B-D178-492C-A0F7-770BFDFCF205}"/>
              </a:ext>
            </a:extLst>
          </p:cNvPr>
          <p:cNvSpPr>
            <a:spLocks noGrp="1"/>
          </p:cNvSpPr>
          <p:nvPr>
            <p:ph idx="1"/>
          </p:nvPr>
        </p:nvSpPr>
        <p:spPr/>
        <p:txBody>
          <a:bodyPr>
            <a:normAutofit lnSpcReduction="10000"/>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Can’t be misleading to the consumer – Firm name must always be clearly and legibly displayed in all advertising</a:t>
            </a:r>
          </a:p>
          <a:p>
            <a:pPr lvl="0"/>
            <a:r>
              <a:rPr lang="en-US" dirty="0">
                <a:latin typeface="Open Sans" panose="020B0606030504020204" pitchFamily="34" charset="0"/>
                <a:ea typeface="Open Sans" panose="020B0606030504020204" pitchFamily="34" charset="0"/>
                <a:cs typeface="Open Sans" panose="020B0606030504020204" pitchFamily="34" charset="0"/>
              </a:rPr>
              <a:t>Try to avoid the use of terms that might cause public confusion, such as realty, real estate, associates, partners, company, sales, limited, and properties</a:t>
            </a:r>
          </a:p>
          <a:p>
            <a:pPr lvl="0"/>
            <a:r>
              <a:rPr lang="en-US" dirty="0">
                <a:latin typeface="Open Sans" panose="020B0606030504020204" pitchFamily="34" charset="0"/>
                <a:ea typeface="Open Sans" panose="020B0606030504020204" pitchFamily="34" charset="0"/>
                <a:cs typeface="Open Sans" panose="020B0606030504020204" pitchFamily="34" charset="0"/>
              </a:rPr>
              <a:t>Use of the terms “team” or “group” is less risky</a:t>
            </a:r>
          </a:p>
          <a:p>
            <a:pPr lvl="0"/>
            <a:r>
              <a:rPr lang="en-US" dirty="0">
                <a:latin typeface="Open Sans" panose="020B0606030504020204" pitchFamily="34" charset="0"/>
                <a:ea typeface="Open Sans" panose="020B0606030504020204" pitchFamily="34" charset="0"/>
                <a:cs typeface="Open Sans" panose="020B0606030504020204" pitchFamily="34" charset="0"/>
              </a:rPr>
              <a:t>Use of connective words like “at” or “with” are less risky (“ABC Team at XYZ Realty”)</a:t>
            </a:r>
          </a:p>
          <a:p>
            <a:pPr marL="0" indent="0">
              <a:buNone/>
            </a:pPr>
            <a:endParaRPr lang="en-US" dirty="0"/>
          </a:p>
        </p:txBody>
      </p:sp>
    </p:spTree>
    <p:extLst>
      <p:ext uri="{BB962C8B-B14F-4D97-AF65-F5344CB8AC3E}">
        <p14:creationId xmlns:p14="http://schemas.microsoft.com/office/powerpoint/2010/main" val="1625222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56C4-BC1D-4DFE-B2B1-5659BC26C4EF}"/>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Teams &amp; Code of Ethics</a:t>
            </a:r>
          </a:p>
        </p:txBody>
      </p:sp>
      <p:sp>
        <p:nvSpPr>
          <p:cNvPr id="3" name="Content Placeholder 2">
            <a:extLst>
              <a:ext uri="{FF2B5EF4-FFF2-40B4-BE49-F238E27FC236}">
                <a16:creationId xmlns:a16="http://schemas.microsoft.com/office/drawing/2014/main" id="{FD7A0572-D2B3-47D1-8B69-158B292B07D8}"/>
              </a:ext>
            </a:extLst>
          </p:cNvPr>
          <p:cNvSpPr>
            <a:spLocks noGrp="1"/>
          </p:cNvSpPr>
          <p:nvPr>
            <p:ph idx="1"/>
          </p:nvPr>
        </p:nvSpPr>
        <p:spPr/>
        <p:txBody>
          <a:bodyPr>
            <a:normAutofit lnSpcReduction="10000"/>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Code of Ethics Article 12: </a:t>
            </a: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REALTORS® shall be honest and truthful in their real estate communications and shall present a true picture in their advertising, marketing, and other representations. REALTORS® shall ensure that their status as real estate professionals is readily apparent in their advertising, marketing, and other representations, and that the recipients of all real estate communications are, or have been, notified that those communications are from a real estate professional. (</a:t>
            </a:r>
            <a:r>
              <a:rPr lang="en-US" i="1" dirty="0">
                <a:latin typeface="Open Sans" panose="020B0606030504020204" pitchFamily="34" charset="0"/>
                <a:ea typeface="Open Sans" panose="020B0606030504020204" pitchFamily="34" charset="0"/>
                <a:cs typeface="Open Sans" panose="020B0606030504020204" pitchFamily="34" charset="0"/>
              </a:rPr>
              <a:t>Amended 1/08</a:t>
            </a:r>
            <a:r>
              <a:rPr lang="en-US" dirty="0">
                <a:latin typeface="Open Sans" panose="020B0606030504020204" pitchFamily="34" charset="0"/>
                <a:ea typeface="Open Sans" panose="020B0606030504020204" pitchFamily="34" charset="0"/>
                <a:cs typeface="Open Sans" panose="020B0606030504020204" pitchFamily="34" charset="0"/>
              </a:rPr>
              <a:t>)</a:t>
            </a:r>
          </a:p>
          <a:p>
            <a:pPr marL="0" indent="0">
              <a:buNone/>
            </a:pPr>
            <a:endParaRPr lang="en-US" dirty="0"/>
          </a:p>
        </p:txBody>
      </p:sp>
    </p:spTree>
    <p:extLst>
      <p:ext uri="{BB962C8B-B14F-4D97-AF65-F5344CB8AC3E}">
        <p14:creationId xmlns:p14="http://schemas.microsoft.com/office/powerpoint/2010/main" val="740731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7B3C1-C965-4A47-8C65-A04A4FBA28E5}"/>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Teams &amp; Code of Ethics</a:t>
            </a:r>
          </a:p>
        </p:txBody>
      </p:sp>
      <p:sp>
        <p:nvSpPr>
          <p:cNvPr id="3" name="Content Placeholder 2">
            <a:extLst>
              <a:ext uri="{FF2B5EF4-FFF2-40B4-BE49-F238E27FC236}">
                <a16:creationId xmlns:a16="http://schemas.microsoft.com/office/drawing/2014/main" id="{D02DFE7B-5D21-478F-A208-39E5924DA1B8}"/>
              </a:ext>
            </a:extLst>
          </p:cNvPr>
          <p:cNvSpPr>
            <a:spLocks noGrp="1"/>
          </p:cNvSpPr>
          <p:nvPr>
            <p:ph idx="1"/>
          </p:nvPr>
        </p:nvSpPr>
        <p:spPr/>
        <p:txBody>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Standard of Practice 12-9</a:t>
            </a: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Websites of REALTORS® and non-member licensees affiliated with a REALTOR® firm shall disclose the firm’s name and that REALTOR®’s or non-member licensee’s state(s) of licensure in a reasonable and readily apparent manner.</a:t>
            </a:r>
          </a:p>
          <a:p>
            <a:endParaRPr lang="en-US" dirty="0"/>
          </a:p>
        </p:txBody>
      </p:sp>
    </p:spTree>
    <p:extLst>
      <p:ext uri="{BB962C8B-B14F-4D97-AF65-F5344CB8AC3E}">
        <p14:creationId xmlns:p14="http://schemas.microsoft.com/office/powerpoint/2010/main" val="314127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2A58-214F-48BC-92AF-AA40E6FB6C8D}"/>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Teams &amp; Code of Ethics</a:t>
            </a:r>
          </a:p>
        </p:txBody>
      </p:sp>
      <p:sp>
        <p:nvSpPr>
          <p:cNvPr id="3" name="Content Placeholder 2">
            <a:extLst>
              <a:ext uri="{FF2B5EF4-FFF2-40B4-BE49-F238E27FC236}">
                <a16:creationId xmlns:a16="http://schemas.microsoft.com/office/drawing/2014/main" id="{58665706-0C0B-4B48-A791-675EB1F7BE5F}"/>
              </a:ext>
            </a:extLst>
          </p:cNvPr>
          <p:cNvSpPr>
            <a:spLocks noGrp="1"/>
          </p:cNvSpPr>
          <p:nvPr>
            <p:ph idx="1"/>
          </p:nvPr>
        </p:nvSpPr>
        <p:spPr/>
        <p:txBody>
          <a:bodyPr/>
          <a:lstStyle/>
          <a:p>
            <a:pPr marL="0" indent="0">
              <a:buNone/>
            </a:pPr>
            <a:r>
              <a:rPr lang="en-US" b="1" dirty="0">
                <a:latin typeface="Open Sans" panose="020B0606030504020204" pitchFamily="34" charset="0"/>
                <a:ea typeface="Open Sans" panose="020B0606030504020204" pitchFamily="34" charset="0"/>
                <a:cs typeface="Open Sans" panose="020B0606030504020204" pitchFamily="34" charset="0"/>
              </a:rPr>
              <a:t>Standard of Practice 12-10</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REALTORS®’ obligation to present a true picture in their advertising and representations to the public includes Internet content posted, and the URLs and domain names they use, and prohibits REALTORS® from . . . otherwise mislead[</a:t>
            </a:r>
            <a:r>
              <a:rPr lang="en-US" dirty="0" err="1">
                <a:latin typeface="Open Sans" panose="020B0606030504020204" pitchFamily="34" charset="0"/>
                <a:ea typeface="Open Sans" panose="020B0606030504020204" pitchFamily="34" charset="0"/>
                <a:cs typeface="Open Sans" panose="020B0606030504020204" pitchFamily="34" charset="0"/>
              </a:rPr>
              <a:t>ing</a:t>
            </a:r>
            <a:r>
              <a:rPr lang="en-US" dirty="0">
                <a:latin typeface="Open Sans" panose="020B0606030504020204" pitchFamily="34" charset="0"/>
                <a:ea typeface="Open Sans" panose="020B0606030504020204" pitchFamily="34" charset="0"/>
                <a:cs typeface="Open Sans" panose="020B0606030504020204" pitchFamily="34" charset="0"/>
              </a:rPr>
              <a:t>] consumers. (</a:t>
            </a:r>
            <a:r>
              <a:rPr lang="en-US" i="1" dirty="0">
                <a:latin typeface="Open Sans" panose="020B0606030504020204" pitchFamily="34" charset="0"/>
                <a:ea typeface="Open Sans" panose="020B0606030504020204" pitchFamily="34" charset="0"/>
                <a:cs typeface="Open Sans" panose="020B0606030504020204" pitchFamily="34" charset="0"/>
              </a:rPr>
              <a:t>Adopted 1/07, Amended 1/13</a:t>
            </a:r>
            <a:r>
              <a:rPr lang="en-US" dirty="0">
                <a:latin typeface="Open Sans" panose="020B0606030504020204" pitchFamily="34" charset="0"/>
                <a:ea typeface="Open Sans" panose="020B0606030504020204" pitchFamily="34" charset="0"/>
                <a:cs typeface="Open Sans" panose="020B0606030504020204" pitchFamily="34" charset="0"/>
              </a:rPr>
              <a:t>)</a:t>
            </a:r>
          </a:p>
          <a:p>
            <a:endParaRPr lang="en-US" dirty="0"/>
          </a:p>
        </p:txBody>
      </p:sp>
    </p:spTree>
    <p:extLst>
      <p:ext uri="{BB962C8B-B14F-4D97-AF65-F5344CB8AC3E}">
        <p14:creationId xmlns:p14="http://schemas.microsoft.com/office/powerpoint/2010/main" val="2354434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ADAD-D44F-45B9-BAE9-225176E4A6AF}"/>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Teams &amp; Compensation</a:t>
            </a:r>
          </a:p>
        </p:txBody>
      </p:sp>
      <p:sp>
        <p:nvSpPr>
          <p:cNvPr id="3" name="Content Placeholder 2">
            <a:extLst>
              <a:ext uri="{FF2B5EF4-FFF2-40B4-BE49-F238E27FC236}">
                <a16:creationId xmlns:a16="http://schemas.microsoft.com/office/drawing/2014/main" id="{02BE3E3D-1F0A-4B73-9292-70F1EDE898BD}"/>
              </a:ext>
            </a:extLst>
          </p:cNvPr>
          <p:cNvSpPr>
            <a:spLocks noGrp="1"/>
          </p:cNvSpPr>
          <p:nvPr>
            <p:ph idx="1"/>
          </p:nvPr>
        </p:nvSpPr>
        <p:spPr/>
        <p:txBody>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Brokers may only pay commissions to licensees, whether individuals or entities. </a:t>
            </a: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If incorporated with Business Entity License, Broker can pay team; otherwise, must pay individual licensees.</a:t>
            </a: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Unlicensed individuals must be paid hourly/salary – cannot receive commission or transaction based compensation.</a:t>
            </a:r>
          </a:p>
        </p:txBody>
      </p:sp>
    </p:spTree>
    <p:extLst>
      <p:ext uri="{BB962C8B-B14F-4D97-AF65-F5344CB8AC3E}">
        <p14:creationId xmlns:p14="http://schemas.microsoft.com/office/powerpoint/2010/main" val="2550862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5DC64-F974-4CE8-BB4B-9D0BE844BEF6}"/>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Teams &amp; Agency Disclosure</a:t>
            </a:r>
          </a:p>
        </p:txBody>
      </p:sp>
      <p:sp>
        <p:nvSpPr>
          <p:cNvPr id="3" name="Content Placeholder 2">
            <a:extLst>
              <a:ext uri="{FF2B5EF4-FFF2-40B4-BE49-F238E27FC236}">
                <a16:creationId xmlns:a16="http://schemas.microsoft.com/office/drawing/2014/main" id="{565D2009-4FD8-4BF3-9721-D9106A9B4918}"/>
              </a:ext>
            </a:extLst>
          </p:cNvPr>
          <p:cNvSpPr>
            <a:spLocks noGrp="1"/>
          </p:cNvSpPr>
          <p:nvPr>
            <p:ph idx="1"/>
          </p:nvPr>
        </p:nvSpPr>
        <p:spPr/>
        <p:txBody>
          <a:bodyPr>
            <a:normAutofit fontScale="92500"/>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Disclosure of dual or designated agency and its potential consequences shall be made in writing and given to all parties prior to the commencement of the agency relationship. </a:t>
            </a:r>
          </a:p>
          <a:p>
            <a:pPr marL="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All parties must give written consent to move forward with the chosen agency relationship</a:t>
            </a:r>
          </a:p>
          <a:p>
            <a:pPr marL="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If at anytime a licensee’s relationship with a client changes, new disclosures may be necessary.</a:t>
            </a:r>
          </a:p>
          <a:p>
            <a:endParaRPr lang="en-US" dirty="0"/>
          </a:p>
        </p:txBody>
      </p:sp>
    </p:spTree>
    <p:extLst>
      <p:ext uri="{BB962C8B-B14F-4D97-AF65-F5344CB8AC3E}">
        <p14:creationId xmlns:p14="http://schemas.microsoft.com/office/powerpoint/2010/main" val="1181950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8BE6B-7EC1-475E-A0F5-FD8B2532447F}"/>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Teams &amp; Conflict of Interest</a:t>
            </a:r>
          </a:p>
        </p:txBody>
      </p:sp>
      <p:sp>
        <p:nvSpPr>
          <p:cNvPr id="3" name="Content Placeholder 2">
            <a:extLst>
              <a:ext uri="{FF2B5EF4-FFF2-40B4-BE49-F238E27FC236}">
                <a16:creationId xmlns:a16="http://schemas.microsoft.com/office/drawing/2014/main" id="{BF006756-2A43-4FBE-A329-A07CD8C6D5DB}"/>
              </a:ext>
            </a:extLst>
          </p:cNvPr>
          <p:cNvSpPr>
            <a:spLocks noGrp="1"/>
          </p:cNvSpPr>
          <p:nvPr>
            <p:ph idx="1"/>
          </p:nvPr>
        </p:nvSpPr>
        <p:spPr/>
        <p:txBody>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Team Leader and another team member representing two parties in the same transaction as designated agents.</a:t>
            </a:r>
          </a:p>
          <a:p>
            <a:pPr lvl="0"/>
            <a:r>
              <a:rPr lang="en-US" dirty="0">
                <a:latin typeface="Open Sans" panose="020B0606030504020204" pitchFamily="34" charset="0"/>
                <a:ea typeface="Open Sans" panose="020B0606030504020204" pitchFamily="34" charset="0"/>
                <a:cs typeface="Open Sans" panose="020B0606030504020204" pitchFamily="34" charset="0"/>
              </a:rPr>
              <a:t>Referral fees among team members</a:t>
            </a:r>
          </a:p>
          <a:p>
            <a:pPr lvl="0"/>
            <a:r>
              <a:rPr lang="en-US" b="1" i="1" dirty="0">
                <a:latin typeface="Open Sans" panose="020B0606030504020204" pitchFamily="34" charset="0"/>
                <a:ea typeface="Open Sans" panose="020B0606030504020204" pitchFamily="34" charset="0"/>
                <a:cs typeface="Open Sans" panose="020B0606030504020204" pitchFamily="34" charset="0"/>
              </a:rPr>
              <a:t>Depends on team structure and size!</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848558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6061-D2B1-48D7-B466-32951F9E372D}"/>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Keeping Client Confidences</a:t>
            </a:r>
          </a:p>
        </p:txBody>
      </p:sp>
      <p:sp>
        <p:nvSpPr>
          <p:cNvPr id="3" name="Content Placeholder 2">
            <a:extLst>
              <a:ext uri="{FF2B5EF4-FFF2-40B4-BE49-F238E27FC236}">
                <a16:creationId xmlns:a16="http://schemas.microsoft.com/office/drawing/2014/main" id="{459B46AE-CCCC-4C11-9F08-9D1602D27B5C}"/>
              </a:ext>
            </a:extLst>
          </p:cNvPr>
          <p:cNvSpPr>
            <a:spLocks noGrp="1"/>
          </p:cNvSpPr>
          <p:nvPr>
            <p:ph idx="1"/>
          </p:nvPr>
        </p:nvSpPr>
        <p:spPr/>
        <p:txBody>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Different work spaces</a:t>
            </a:r>
          </a:p>
          <a:p>
            <a:pPr lvl="0"/>
            <a:r>
              <a:rPr lang="en-US" dirty="0">
                <a:latin typeface="Open Sans" panose="020B0606030504020204" pitchFamily="34" charset="0"/>
                <a:ea typeface="Open Sans" panose="020B0606030504020204" pitchFamily="34" charset="0"/>
                <a:cs typeface="Open Sans" panose="020B0606030504020204" pitchFamily="34" charset="0"/>
              </a:rPr>
              <a:t>Separate team meetings</a:t>
            </a:r>
          </a:p>
          <a:p>
            <a:pPr lvl="0"/>
            <a:r>
              <a:rPr lang="en-US" dirty="0">
                <a:latin typeface="Open Sans" panose="020B0606030504020204" pitchFamily="34" charset="0"/>
                <a:ea typeface="Open Sans" panose="020B0606030504020204" pitchFamily="34" charset="0"/>
                <a:cs typeface="Open Sans" panose="020B0606030504020204" pitchFamily="34" charset="0"/>
              </a:rPr>
              <a:t>Limit access to client files</a:t>
            </a:r>
          </a:p>
          <a:p>
            <a:pPr lvl="0"/>
            <a:r>
              <a:rPr lang="en-US" dirty="0">
                <a:latin typeface="Open Sans" panose="020B0606030504020204" pitchFamily="34" charset="0"/>
                <a:ea typeface="Open Sans" panose="020B0606030504020204" pitchFamily="34" charset="0"/>
                <a:cs typeface="Open Sans" panose="020B0606030504020204" pitchFamily="34" charset="0"/>
              </a:rPr>
              <a:t>Training</a:t>
            </a:r>
          </a:p>
          <a:p>
            <a:pPr lvl="0"/>
            <a:r>
              <a:rPr lang="en-US" dirty="0">
                <a:latin typeface="Open Sans" panose="020B0606030504020204" pitchFamily="34" charset="0"/>
                <a:ea typeface="Open Sans" panose="020B0606030504020204" pitchFamily="34" charset="0"/>
                <a:cs typeface="Open Sans" panose="020B0606030504020204" pitchFamily="34" charset="0"/>
              </a:rPr>
              <a:t>Written Policy</a:t>
            </a:r>
          </a:p>
          <a:p>
            <a:endParaRPr lang="en-US" dirty="0"/>
          </a:p>
        </p:txBody>
      </p:sp>
    </p:spTree>
    <p:extLst>
      <p:ext uri="{BB962C8B-B14F-4D97-AF65-F5344CB8AC3E}">
        <p14:creationId xmlns:p14="http://schemas.microsoft.com/office/powerpoint/2010/main" val="2670989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081B1-0893-40FD-B6ED-838F540890F5}"/>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Questions &amp; Answers</a:t>
            </a:r>
          </a:p>
        </p:txBody>
      </p:sp>
      <p:sp>
        <p:nvSpPr>
          <p:cNvPr id="3" name="Text Placeholder 2">
            <a:extLst>
              <a:ext uri="{FF2B5EF4-FFF2-40B4-BE49-F238E27FC236}">
                <a16:creationId xmlns:a16="http://schemas.microsoft.com/office/drawing/2014/main" id="{C616B9BE-3439-481A-AFD5-88085174C7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7166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2DEAF-DD94-4547-9BA9-23CF016689AC}"/>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What is a Team?</a:t>
            </a:r>
          </a:p>
        </p:txBody>
      </p:sp>
      <p:sp>
        <p:nvSpPr>
          <p:cNvPr id="3" name="Content Placeholder 2">
            <a:extLst>
              <a:ext uri="{FF2B5EF4-FFF2-40B4-BE49-F238E27FC236}">
                <a16:creationId xmlns:a16="http://schemas.microsoft.com/office/drawing/2014/main" id="{D1A157BB-FB5A-42D7-A259-7E7B6A1A7066}"/>
              </a:ext>
            </a:extLst>
          </p:cNvPr>
          <p:cNvSpPr>
            <a:spLocks noGrp="1"/>
          </p:cNvSpPr>
          <p:nvPr>
            <p:ph idx="1"/>
          </p:nvPr>
        </p:nvSpPr>
        <p:spPr/>
        <p:txBody>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At least one licensee</a:t>
            </a:r>
          </a:p>
          <a:p>
            <a:pPr lvl="0"/>
            <a:r>
              <a:rPr lang="en-US" dirty="0">
                <a:latin typeface="Open Sans" panose="020B0606030504020204" pitchFamily="34" charset="0"/>
                <a:ea typeface="Open Sans" panose="020B0606030504020204" pitchFamily="34" charset="0"/>
                <a:cs typeface="Open Sans" panose="020B0606030504020204" pitchFamily="34" charset="0"/>
              </a:rPr>
              <a:t>At least one other person (licensed or unlicensed)</a:t>
            </a:r>
          </a:p>
          <a:p>
            <a:pPr lvl="0"/>
            <a:r>
              <a:rPr lang="en-US" dirty="0">
                <a:latin typeface="Open Sans" panose="020B0606030504020204" pitchFamily="34" charset="0"/>
                <a:ea typeface="Open Sans" panose="020B0606030504020204" pitchFamily="34" charset="0"/>
                <a:cs typeface="Open Sans" panose="020B0606030504020204" pitchFamily="34" charset="0"/>
              </a:rPr>
              <a:t>Work together regularly under one brokerage firm</a:t>
            </a:r>
          </a:p>
          <a:p>
            <a:pPr lvl="0"/>
            <a:r>
              <a:rPr lang="en-US" dirty="0">
                <a:latin typeface="Open Sans" panose="020B0606030504020204" pitchFamily="34" charset="0"/>
                <a:ea typeface="Open Sans" panose="020B0606030504020204" pitchFamily="34" charset="0"/>
                <a:cs typeface="Open Sans" panose="020B0606030504020204" pitchFamily="34" charset="0"/>
              </a:rPr>
              <a:t>Hold themselves out to the public as being one entity</a:t>
            </a:r>
          </a:p>
          <a:p>
            <a:pPr lvl="0"/>
            <a:r>
              <a:rPr lang="en-US" dirty="0">
                <a:latin typeface="Open Sans" panose="020B0606030504020204" pitchFamily="34" charset="0"/>
                <a:ea typeface="Open Sans" panose="020B0606030504020204" pitchFamily="34" charset="0"/>
                <a:cs typeface="Open Sans" panose="020B0606030504020204" pitchFamily="34" charset="0"/>
              </a:rPr>
              <a:t>Refer to themselves by a common name</a:t>
            </a:r>
          </a:p>
          <a:p>
            <a:pPr lvl="0"/>
            <a:r>
              <a:rPr lang="en-US" dirty="0">
                <a:latin typeface="Open Sans" panose="020B0606030504020204" pitchFamily="34" charset="0"/>
                <a:ea typeface="Open Sans" panose="020B0606030504020204" pitchFamily="34" charset="0"/>
                <a:cs typeface="Open Sans" panose="020B0606030504020204" pitchFamily="34" charset="0"/>
              </a:rPr>
              <a:t>Work under one principal broker </a:t>
            </a:r>
          </a:p>
        </p:txBody>
      </p:sp>
    </p:spTree>
    <p:extLst>
      <p:ext uri="{BB962C8B-B14F-4D97-AF65-F5344CB8AC3E}">
        <p14:creationId xmlns:p14="http://schemas.microsoft.com/office/powerpoint/2010/main" val="438171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ctr">
            <a:normAutofit/>
          </a:bodyPr>
          <a:lstStyle/>
          <a:p>
            <a:pPr marL="0" indent="0">
              <a:buNone/>
            </a:pPr>
            <a:r>
              <a:rPr lang="en-US" sz="4400" dirty="0">
                <a:latin typeface="Open Sans" panose="020B0606030504020204" pitchFamily="34" charset="0"/>
                <a:ea typeface="Open Sans" panose="020B0606030504020204" pitchFamily="34" charset="0"/>
                <a:cs typeface="Open Sans" panose="020B0606030504020204" pitchFamily="34" charset="0"/>
              </a:rPr>
              <a:t>Is it true that the team name cannot be in larger print than the company name?</a:t>
            </a:r>
          </a:p>
        </p:txBody>
      </p:sp>
    </p:spTree>
    <p:extLst>
      <p:ext uri="{BB962C8B-B14F-4D97-AF65-F5344CB8AC3E}">
        <p14:creationId xmlns:p14="http://schemas.microsoft.com/office/powerpoint/2010/main" val="2550436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t">
            <a:normAutofit/>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Is it true that the team name cannot be in larger print than the company name?</a:t>
            </a:r>
          </a:p>
          <a:p>
            <a:pPr marL="0" indent="0">
              <a:buNone/>
            </a:pPr>
            <a:endParaRPr lang="en-US" sz="3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3800" dirty="0">
                <a:latin typeface="Open Sans" panose="020B0606030504020204" pitchFamily="34" charset="0"/>
                <a:ea typeface="Open Sans" panose="020B0606030504020204" pitchFamily="34" charset="0"/>
                <a:cs typeface="Open Sans" panose="020B0606030504020204" pitchFamily="34" charset="0"/>
              </a:rPr>
              <a:t>No, there is no such regulation. The bottom line is that all advertising – including team ads – must be clear and unambiguous as to the identity of the firm and that the team is a team, and not a brokerage.</a:t>
            </a:r>
          </a:p>
          <a:p>
            <a:pPr marL="0" indent="0">
              <a:buNone/>
            </a:pPr>
            <a:endParaRPr lang="en-US" sz="3400" dirty="0"/>
          </a:p>
        </p:txBody>
      </p:sp>
    </p:spTree>
    <p:extLst>
      <p:ext uri="{BB962C8B-B14F-4D97-AF65-F5344CB8AC3E}">
        <p14:creationId xmlns:p14="http://schemas.microsoft.com/office/powerpoint/2010/main" val="840153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ctr">
            <a:normAutofit/>
          </a:bodyPr>
          <a:lstStyle/>
          <a:p>
            <a:pPr marL="0" indent="0">
              <a:buNone/>
            </a:pPr>
            <a:r>
              <a:rPr lang="en-US" sz="4400" dirty="0">
                <a:latin typeface="Open Sans" panose="020B0606030504020204" pitchFamily="34" charset="0"/>
                <a:ea typeface="Open Sans" panose="020B0606030504020204" pitchFamily="34" charset="0"/>
                <a:cs typeface="Open Sans" panose="020B0606030504020204" pitchFamily="34" charset="0"/>
              </a:rPr>
              <a:t>How should teams disclose a brokerage relationship?</a:t>
            </a:r>
          </a:p>
        </p:txBody>
      </p:sp>
    </p:spTree>
    <p:extLst>
      <p:ext uri="{BB962C8B-B14F-4D97-AF65-F5344CB8AC3E}">
        <p14:creationId xmlns:p14="http://schemas.microsoft.com/office/powerpoint/2010/main" val="1963483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t">
            <a:normAutofit fontScale="92500" lnSpcReduction="20000"/>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How should teams disclose a brokerage relationship?</a:t>
            </a:r>
          </a:p>
          <a:p>
            <a:pPr marL="0" indent="0">
              <a:buNone/>
            </a:pPr>
            <a:endParaRPr lang="en-US" sz="3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3800" dirty="0">
                <a:latin typeface="Open Sans" panose="020B0606030504020204" pitchFamily="34" charset="0"/>
                <a:ea typeface="Open Sans" panose="020B0606030504020204" pitchFamily="34" charset="0"/>
                <a:cs typeface="Open Sans" panose="020B0606030504020204" pitchFamily="34" charset="0"/>
              </a:rPr>
              <a:t>Best practice is to include the names of all licensed members of a team that will be directly servicing that client be included in the Disclosure of Brokerage Relationship to Unrepresented Parties.  Further, for dual or designated agency/representation, the agent’s name who is specifically assigned to the client should be inserted on the disclosure form.</a:t>
            </a:r>
          </a:p>
        </p:txBody>
      </p:sp>
    </p:spTree>
    <p:extLst>
      <p:ext uri="{BB962C8B-B14F-4D97-AF65-F5344CB8AC3E}">
        <p14:creationId xmlns:p14="http://schemas.microsoft.com/office/powerpoint/2010/main" val="3632845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ctr">
            <a:normAutofit/>
          </a:bodyPr>
          <a:lstStyle/>
          <a:p>
            <a:pPr marL="0" indent="0">
              <a:buNone/>
            </a:pPr>
            <a:r>
              <a:rPr lang="en-US" sz="4400" dirty="0">
                <a:latin typeface="Open Sans" panose="020B0606030504020204" pitchFamily="34" charset="0"/>
                <a:ea typeface="Open Sans" panose="020B0606030504020204" pitchFamily="34" charset="0"/>
                <a:cs typeface="Open Sans" panose="020B0606030504020204" pitchFamily="34" charset="0"/>
              </a:rPr>
              <a:t>An agent in my office wants to put his team name and logo on apparel (like a jacket). Is he required to put the firm name on there as well? </a:t>
            </a:r>
          </a:p>
        </p:txBody>
      </p:sp>
    </p:spTree>
    <p:extLst>
      <p:ext uri="{BB962C8B-B14F-4D97-AF65-F5344CB8AC3E}">
        <p14:creationId xmlns:p14="http://schemas.microsoft.com/office/powerpoint/2010/main" val="4204814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t">
            <a:normAutofit/>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An agent in my office wants to put his Team name and logo on apparel (like a jacket). Is he required to put the firm name on there as well? </a:t>
            </a:r>
          </a:p>
          <a:p>
            <a:pPr marL="0" indent="0">
              <a:buNone/>
            </a:pPr>
            <a:endParaRPr lang="en-US" sz="3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3800" dirty="0">
                <a:latin typeface="Open Sans" panose="020B0606030504020204" pitchFamily="34" charset="0"/>
                <a:ea typeface="Open Sans" panose="020B0606030504020204" pitchFamily="34" charset="0"/>
                <a:cs typeface="Open Sans" panose="020B0606030504020204" pitchFamily="34" charset="0"/>
              </a:rPr>
              <a:t>For all licensee print advertising, the licensee is required to list the licensee name and the firm name. Yes; he would be required to have the firm name on the apparel as well.</a:t>
            </a:r>
          </a:p>
        </p:txBody>
      </p:sp>
    </p:spTree>
    <p:extLst>
      <p:ext uri="{BB962C8B-B14F-4D97-AF65-F5344CB8AC3E}">
        <p14:creationId xmlns:p14="http://schemas.microsoft.com/office/powerpoint/2010/main" val="1390216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ctr">
            <a:normAutofit/>
          </a:bodyPr>
          <a:lstStyle/>
          <a:p>
            <a:pPr marL="0" indent="0">
              <a:buNone/>
            </a:pPr>
            <a:r>
              <a:rPr lang="en-US" sz="4400" dirty="0">
                <a:latin typeface="Open Sans" panose="020B0606030504020204" pitchFamily="34" charset="0"/>
                <a:ea typeface="Open Sans" panose="020B0606030504020204" pitchFamily="34" charset="0"/>
                <a:cs typeface="Open Sans" panose="020B0606030504020204" pitchFamily="34" charset="0"/>
              </a:rPr>
              <a:t>I see signs all the time where the team name is the only name on the sign; they look like they are their own brokerage firm. Is this allowed?</a:t>
            </a:r>
          </a:p>
        </p:txBody>
      </p:sp>
    </p:spTree>
    <p:extLst>
      <p:ext uri="{BB962C8B-B14F-4D97-AF65-F5344CB8AC3E}">
        <p14:creationId xmlns:p14="http://schemas.microsoft.com/office/powerpoint/2010/main" val="1731225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B04F6-7225-4F1B-89BE-340698D20DE1}"/>
              </a:ext>
            </a:extLst>
          </p:cNvPr>
          <p:cNvSpPr>
            <a:spLocks noGrp="1"/>
          </p:cNvSpPr>
          <p:nvPr>
            <p:ph idx="1"/>
          </p:nvPr>
        </p:nvSpPr>
        <p:spPr>
          <a:xfrm>
            <a:off x="628650" y="698740"/>
            <a:ext cx="7886700" cy="5478223"/>
          </a:xfrm>
        </p:spPr>
        <p:txBody>
          <a:bodyPr anchor="t">
            <a:normAutofit fontScale="92500"/>
          </a:bodyPr>
          <a:lstStyle/>
          <a:p>
            <a:pPr marL="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I see signs all the time where the Team name is the only name on the sign; they look like they are their own brokerage firm. Is this allowed?</a:t>
            </a:r>
          </a:p>
          <a:p>
            <a:pPr marL="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3800">
                <a:latin typeface="Open Sans" panose="020B0606030504020204" pitchFamily="34" charset="0"/>
                <a:ea typeface="Open Sans" panose="020B0606030504020204" pitchFamily="34" charset="0"/>
                <a:cs typeface="Open Sans" panose="020B0606030504020204" pitchFamily="34" charset="0"/>
              </a:rPr>
              <a:t>The VREB regulations </a:t>
            </a:r>
            <a:r>
              <a:rPr lang="en-US" sz="3800" dirty="0">
                <a:latin typeface="Open Sans" panose="020B0606030504020204" pitchFamily="34" charset="0"/>
                <a:ea typeface="Open Sans" panose="020B0606030504020204" pitchFamily="34" charset="0"/>
                <a:cs typeface="Open Sans" panose="020B0606030504020204" pitchFamily="34" charset="0"/>
              </a:rPr>
              <a:t>state that signs on the property must at least include the firm name and firm telephone number. Firm names must always be clearly and legibly displayed so that the public is not misled into believing the team is a separate brokerage firm.</a:t>
            </a:r>
          </a:p>
        </p:txBody>
      </p:sp>
    </p:spTree>
    <p:extLst>
      <p:ext uri="{BB962C8B-B14F-4D97-AF65-F5344CB8AC3E}">
        <p14:creationId xmlns:p14="http://schemas.microsoft.com/office/powerpoint/2010/main" val="37039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B255-CF00-4A97-B5F2-A26E26B56108}"/>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How are Teams Regulated?</a:t>
            </a:r>
          </a:p>
        </p:txBody>
      </p:sp>
      <p:sp>
        <p:nvSpPr>
          <p:cNvPr id="3" name="Content Placeholder 2">
            <a:extLst>
              <a:ext uri="{FF2B5EF4-FFF2-40B4-BE49-F238E27FC236}">
                <a16:creationId xmlns:a16="http://schemas.microsoft.com/office/drawing/2014/main" id="{786C8E6C-9CC1-47D3-AB06-2D9669CB4B93}"/>
              </a:ext>
            </a:extLst>
          </p:cNvPr>
          <p:cNvSpPr>
            <a:spLocks noGrp="1"/>
          </p:cNvSpPr>
          <p:nvPr>
            <p:ph idx="1"/>
          </p:nvPr>
        </p:nvSpPr>
        <p:spPr/>
        <p:txBody>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No federal or Virginia state laws or regulations covering teams</a:t>
            </a:r>
          </a:p>
          <a:p>
            <a:pPr lvl="0"/>
            <a:r>
              <a:rPr lang="en-US" dirty="0">
                <a:latin typeface="Open Sans" panose="020B0606030504020204" pitchFamily="34" charset="0"/>
                <a:ea typeface="Open Sans" panose="020B0606030504020204" pitchFamily="34" charset="0"/>
                <a:cs typeface="Open Sans" panose="020B0606030504020204" pitchFamily="34" charset="0"/>
              </a:rPr>
              <a:t>Subject to the same laws, regulations, and ethics as individual licensees</a:t>
            </a:r>
          </a:p>
          <a:p>
            <a:pPr lvl="0"/>
            <a:r>
              <a:rPr lang="en-US" dirty="0">
                <a:latin typeface="Open Sans" panose="020B0606030504020204" pitchFamily="34" charset="0"/>
                <a:ea typeface="Open Sans" panose="020B0606030504020204" pitchFamily="34" charset="0"/>
                <a:cs typeface="Open Sans" panose="020B0606030504020204" pitchFamily="34" charset="0"/>
              </a:rPr>
              <a:t>Broker rules</a:t>
            </a:r>
          </a:p>
          <a:p>
            <a:pPr lvl="0"/>
            <a:r>
              <a:rPr lang="en-US" dirty="0">
                <a:latin typeface="Open Sans" panose="020B0606030504020204" pitchFamily="34" charset="0"/>
                <a:ea typeface="Open Sans" panose="020B0606030504020204" pitchFamily="34" charset="0"/>
                <a:cs typeface="Open Sans" panose="020B0606030504020204" pitchFamily="34" charset="0"/>
              </a:rPr>
              <a:t>Licensing Regulations</a:t>
            </a:r>
          </a:p>
        </p:txBody>
      </p:sp>
    </p:spTree>
    <p:extLst>
      <p:ext uri="{BB962C8B-B14F-4D97-AF65-F5344CB8AC3E}">
        <p14:creationId xmlns:p14="http://schemas.microsoft.com/office/powerpoint/2010/main" val="14648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448E0-6A18-48FD-8811-0F63A5C6D1D7}"/>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Licensed Activity (VREB)</a:t>
            </a:r>
          </a:p>
        </p:txBody>
      </p:sp>
      <p:sp>
        <p:nvSpPr>
          <p:cNvPr id="3" name="Content Placeholder 2">
            <a:extLst>
              <a:ext uri="{FF2B5EF4-FFF2-40B4-BE49-F238E27FC236}">
                <a16:creationId xmlns:a16="http://schemas.microsoft.com/office/drawing/2014/main" id="{CBE9F04F-D21E-4895-A565-ABE2056C1A8E}"/>
              </a:ext>
            </a:extLst>
          </p:cNvPr>
          <p:cNvSpPr>
            <a:spLocks noGrp="1"/>
          </p:cNvSpPr>
          <p:nvPr>
            <p:ph idx="1"/>
          </p:nvPr>
        </p:nvSpPr>
        <p:spPr/>
        <p:txBody>
          <a:bodyPr>
            <a:normAutofit fontScale="92500" lnSpcReduction="20000"/>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Showing Property</a:t>
            </a:r>
          </a:p>
          <a:p>
            <a:pPr lvl="0"/>
            <a:r>
              <a:rPr lang="en-US" dirty="0">
                <a:latin typeface="Open Sans" panose="020B0606030504020204" pitchFamily="34" charset="0"/>
                <a:ea typeface="Open Sans" panose="020B0606030504020204" pitchFamily="34" charset="0"/>
                <a:cs typeface="Open Sans" panose="020B0606030504020204" pitchFamily="34" charset="0"/>
              </a:rPr>
              <a:t>Holding an Open House</a:t>
            </a:r>
          </a:p>
          <a:p>
            <a:pPr lvl="0"/>
            <a:r>
              <a:rPr lang="en-US" dirty="0">
                <a:latin typeface="Open Sans" panose="020B0606030504020204" pitchFamily="34" charset="0"/>
                <a:ea typeface="Open Sans" panose="020B0606030504020204" pitchFamily="34" charset="0"/>
                <a:cs typeface="Open Sans" panose="020B0606030504020204" pitchFamily="34" charset="0"/>
              </a:rPr>
              <a:t>Answering questions on listings, title, financing, closing, contracts, brokerage agreements, and legal documents</a:t>
            </a:r>
          </a:p>
          <a:p>
            <a:pPr lvl="0"/>
            <a:r>
              <a:rPr lang="en-US" dirty="0">
                <a:latin typeface="Open Sans" panose="020B0606030504020204" pitchFamily="34" charset="0"/>
                <a:ea typeface="Open Sans" panose="020B0606030504020204" pitchFamily="34" charset="0"/>
                <a:cs typeface="Open Sans" panose="020B0606030504020204" pitchFamily="34" charset="0"/>
              </a:rPr>
              <a:t>Discussing, explaining, interpreting, or negotiating a contract, listing, lease agreement, or property management agreement with anyone outside the firm</a:t>
            </a:r>
          </a:p>
          <a:p>
            <a:pPr lvl="0"/>
            <a:r>
              <a:rPr lang="en-US" dirty="0">
                <a:latin typeface="Open Sans" panose="020B0606030504020204" pitchFamily="34" charset="0"/>
                <a:ea typeface="Open Sans" panose="020B0606030504020204" pitchFamily="34" charset="0"/>
                <a:cs typeface="Open Sans" panose="020B0606030504020204" pitchFamily="34" charset="0"/>
              </a:rPr>
              <a:t>Negotiating or agreeing to any commission, commission split, management fee, or referral fee. </a:t>
            </a:r>
          </a:p>
          <a:p>
            <a:endParaRPr lang="en-US" dirty="0"/>
          </a:p>
        </p:txBody>
      </p:sp>
    </p:spTree>
    <p:extLst>
      <p:ext uri="{BB962C8B-B14F-4D97-AF65-F5344CB8AC3E}">
        <p14:creationId xmlns:p14="http://schemas.microsoft.com/office/powerpoint/2010/main" val="1157161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8761-99A8-49E2-99A4-511BE49989CF}"/>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Unlicensed Activity (VREB)</a:t>
            </a:r>
          </a:p>
        </p:txBody>
      </p:sp>
      <p:sp>
        <p:nvSpPr>
          <p:cNvPr id="3" name="Content Placeholder 2">
            <a:extLst>
              <a:ext uri="{FF2B5EF4-FFF2-40B4-BE49-F238E27FC236}">
                <a16:creationId xmlns:a16="http://schemas.microsoft.com/office/drawing/2014/main" id="{A5F7C42B-DFEE-4A05-A5D3-1CCE2BA611EF}"/>
              </a:ext>
            </a:extLst>
          </p:cNvPr>
          <p:cNvSpPr>
            <a:spLocks noGrp="1"/>
          </p:cNvSpPr>
          <p:nvPr>
            <p:ph idx="1"/>
          </p:nvPr>
        </p:nvSpPr>
        <p:spPr/>
        <p:txBody>
          <a:bodyPr>
            <a:normAutofit fontScale="85000" lnSpcReduction="20000"/>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Performing general clerical duties, including answering phones, sending emails, and providing information shown on the listing</a:t>
            </a:r>
          </a:p>
          <a:p>
            <a:pPr lvl="0"/>
            <a:r>
              <a:rPr lang="en-US" dirty="0">
                <a:latin typeface="Open Sans" panose="020B0606030504020204" pitchFamily="34" charset="0"/>
                <a:ea typeface="Open Sans" panose="020B0606030504020204" pitchFamily="34" charset="0"/>
                <a:cs typeface="Open Sans" panose="020B0606030504020204" pitchFamily="34" charset="0"/>
              </a:rPr>
              <a:t>Submitting listings and changes to MLS</a:t>
            </a:r>
          </a:p>
          <a:p>
            <a:pPr lvl="0"/>
            <a:r>
              <a:rPr lang="en-US" dirty="0">
                <a:latin typeface="Open Sans" panose="020B0606030504020204" pitchFamily="34" charset="0"/>
                <a:ea typeface="Open Sans" panose="020B0606030504020204" pitchFamily="34" charset="0"/>
                <a:cs typeface="Open Sans" panose="020B0606030504020204" pitchFamily="34" charset="0"/>
              </a:rPr>
              <a:t>Following up on loan commitments after contracts have been ratified</a:t>
            </a:r>
          </a:p>
          <a:p>
            <a:pPr lvl="0"/>
            <a:r>
              <a:rPr lang="en-US" dirty="0">
                <a:latin typeface="Open Sans" panose="020B0606030504020204" pitchFamily="34" charset="0"/>
                <a:ea typeface="Open Sans" panose="020B0606030504020204" pitchFamily="34" charset="0"/>
                <a:cs typeface="Open Sans" panose="020B0606030504020204" pitchFamily="34" charset="0"/>
              </a:rPr>
              <a:t>Having keys made for listings</a:t>
            </a:r>
          </a:p>
          <a:p>
            <a:pPr lvl="0"/>
            <a:r>
              <a:rPr lang="en-US" dirty="0">
                <a:latin typeface="Open Sans" panose="020B0606030504020204" pitchFamily="34" charset="0"/>
                <a:ea typeface="Open Sans" panose="020B0606030504020204" pitchFamily="34" charset="0"/>
                <a:cs typeface="Open Sans" panose="020B0606030504020204" pitchFamily="34" charset="0"/>
              </a:rPr>
              <a:t>Computing commission checks</a:t>
            </a:r>
          </a:p>
          <a:p>
            <a:pPr lvl="0"/>
            <a:r>
              <a:rPr lang="en-US" dirty="0">
                <a:latin typeface="Open Sans" panose="020B0606030504020204" pitchFamily="34" charset="0"/>
                <a:ea typeface="Open Sans" panose="020B0606030504020204" pitchFamily="34" charset="0"/>
                <a:cs typeface="Open Sans" panose="020B0606030504020204" pitchFamily="34" charset="0"/>
              </a:rPr>
              <a:t>Placing signs on properties</a:t>
            </a:r>
          </a:p>
          <a:p>
            <a:pPr lvl="0"/>
            <a:r>
              <a:rPr lang="en-US" dirty="0">
                <a:latin typeface="Open Sans" panose="020B0606030504020204" pitchFamily="34" charset="0"/>
                <a:ea typeface="Open Sans" panose="020B0606030504020204" pitchFamily="34" charset="0"/>
                <a:cs typeface="Open Sans" panose="020B0606030504020204" pitchFamily="34" charset="0"/>
              </a:rPr>
              <a:t>Acting as a courier service </a:t>
            </a:r>
          </a:p>
          <a:p>
            <a:pPr lvl="0"/>
            <a:r>
              <a:rPr lang="en-US" dirty="0">
                <a:latin typeface="Open Sans" panose="020B0606030504020204" pitchFamily="34" charset="0"/>
                <a:ea typeface="Open Sans" panose="020B0606030504020204" pitchFamily="34" charset="0"/>
                <a:cs typeface="Open Sans" panose="020B0606030504020204" pitchFamily="34" charset="0"/>
              </a:rPr>
              <a:t>Scheduling appointments</a:t>
            </a:r>
          </a:p>
          <a:p>
            <a:pPr marL="0" lvl="0" indent="0">
              <a:buNone/>
            </a:pPr>
            <a:r>
              <a:rPr lang="en-US" dirty="0">
                <a:latin typeface="Open Sans" panose="020B0606030504020204" pitchFamily="34" charset="0"/>
                <a:ea typeface="Open Sans" panose="020B0606030504020204" pitchFamily="34" charset="0"/>
                <a:cs typeface="Open Sans" panose="020B0606030504020204" pitchFamily="34" charset="0"/>
              </a:rPr>
              <a:t>						Continued…</a:t>
            </a:r>
          </a:p>
        </p:txBody>
      </p:sp>
    </p:spTree>
    <p:extLst>
      <p:ext uri="{BB962C8B-B14F-4D97-AF65-F5344CB8AC3E}">
        <p14:creationId xmlns:p14="http://schemas.microsoft.com/office/powerpoint/2010/main" val="285617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8D72-F1D4-482E-8CBC-554DE6796163}"/>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Unlicensed Activity (VREB)</a:t>
            </a:r>
          </a:p>
        </p:txBody>
      </p:sp>
      <p:sp>
        <p:nvSpPr>
          <p:cNvPr id="3" name="Content Placeholder 2">
            <a:extLst>
              <a:ext uri="{FF2B5EF4-FFF2-40B4-BE49-F238E27FC236}">
                <a16:creationId xmlns:a16="http://schemas.microsoft.com/office/drawing/2014/main" id="{01228BEB-4F7E-4336-84AE-6FC3D755299A}"/>
              </a:ext>
            </a:extLst>
          </p:cNvPr>
          <p:cNvSpPr>
            <a:spLocks noGrp="1"/>
          </p:cNvSpPr>
          <p:nvPr>
            <p:ph idx="1"/>
          </p:nvPr>
        </p:nvSpPr>
        <p:spPr/>
        <p:txBody>
          <a:bodyPr>
            <a:normAutofit fontScale="77500" lnSpcReduction="20000"/>
          </a:bodyPr>
          <a:lstStyle/>
          <a:p>
            <a:pPr lvl="0"/>
            <a:r>
              <a:rPr lang="en-US" dirty="0">
                <a:latin typeface="Open Sans" panose="020B0606030504020204" pitchFamily="34" charset="0"/>
                <a:ea typeface="Open Sans" panose="020B0606030504020204" pitchFamily="34" charset="0"/>
                <a:cs typeface="Open Sans" panose="020B0606030504020204" pitchFamily="34" charset="0"/>
              </a:rPr>
              <a:t>Recording and depositing earnest money deposits, security deposits, and advance rents</a:t>
            </a:r>
          </a:p>
          <a:p>
            <a:pPr lvl="0"/>
            <a:r>
              <a:rPr lang="en-US" dirty="0">
                <a:latin typeface="Open Sans" panose="020B0606030504020204" pitchFamily="34" charset="0"/>
                <a:ea typeface="Open Sans" panose="020B0606030504020204" pitchFamily="34" charset="0"/>
                <a:cs typeface="Open Sans" panose="020B0606030504020204" pitchFamily="34" charset="0"/>
              </a:rPr>
              <a:t>Preparing contract forms for approval of the licensee and supervising broker</a:t>
            </a:r>
          </a:p>
          <a:p>
            <a:pPr lvl="0"/>
            <a:r>
              <a:rPr lang="en-US" dirty="0">
                <a:latin typeface="Open Sans" panose="020B0606030504020204" pitchFamily="34" charset="0"/>
                <a:ea typeface="Open Sans" panose="020B0606030504020204" pitchFamily="34" charset="0"/>
                <a:cs typeface="Open Sans" panose="020B0606030504020204" pitchFamily="34" charset="0"/>
              </a:rPr>
              <a:t>Preparing promotional materials and advertisements for approval of the licensee and supervising broker</a:t>
            </a:r>
          </a:p>
          <a:p>
            <a:pPr lvl="0"/>
            <a:r>
              <a:rPr lang="en-US" dirty="0">
                <a:latin typeface="Open Sans" panose="020B0606030504020204" pitchFamily="34" charset="0"/>
                <a:ea typeface="Open Sans" panose="020B0606030504020204" pitchFamily="34" charset="0"/>
                <a:cs typeface="Open Sans" panose="020B0606030504020204" pitchFamily="34" charset="0"/>
              </a:rPr>
              <a:t>Assembling closing documents</a:t>
            </a:r>
          </a:p>
          <a:p>
            <a:pPr lvl="0"/>
            <a:r>
              <a:rPr lang="en-US" dirty="0">
                <a:latin typeface="Open Sans" panose="020B0606030504020204" pitchFamily="34" charset="0"/>
                <a:ea typeface="Open Sans" panose="020B0606030504020204" pitchFamily="34" charset="0"/>
                <a:cs typeface="Open Sans" panose="020B0606030504020204" pitchFamily="34" charset="0"/>
              </a:rPr>
              <a:t>Obtaining required public information from governmental entities</a:t>
            </a:r>
          </a:p>
          <a:p>
            <a:pPr lvl="0"/>
            <a:r>
              <a:rPr lang="en-US" dirty="0">
                <a:latin typeface="Open Sans" panose="020B0606030504020204" pitchFamily="34" charset="0"/>
                <a:ea typeface="Open Sans" panose="020B0606030504020204" pitchFamily="34" charset="0"/>
                <a:cs typeface="Open Sans" panose="020B0606030504020204" pitchFamily="34" charset="0"/>
              </a:rPr>
              <a:t>Monitoring license and personnel files</a:t>
            </a:r>
          </a:p>
          <a:p>
            <a:pPr lvl="0"/>
            <a:r>
              <a:rPr lang="en-US" dirty="0">
                <a:latin typeface="Open Sans" panose="020B0606030504020204" pitchFamily="34" charset="0"/>
                <a:ea typeface="Open Sans" panose="020B0606030504020204" pitchFamily="34" charset="0"/>
                <a:cs typeface="Open Sans" panose="020B0606030504020204" pitchFamily="34" charset="0"/>
              </a:rPr>
              <a:t>Ordering routine repairs as directed by licensee</a:t>
            </a:r>
          </a:p>
          <a:p>
            <a:pPr lvl="0"/>
            <a:r>
              <a:rPr lang="en-US" dirty="0">
                <a:latin typeface="Open Sans" panose="020B0606030504020204" pitchFamily="34" charset="0"/>
                <a:ea typeface="Open Sans" panose="020B0606030504020204" pitchFamily="34" charset="0"/>
                <a:cs typeface="Open Sans" panose="020B0606030504020204" pitchFamily="34" charset="0"/>
              </a:rPr>
              <a:t>Performing any other activities undertaken in the regular course of business for which a license is not required</a:t>
            </a:r>
          </a:p>
        </p:txBody>
      </p:sp>
    </p:spTree>
    <p:extLst>
      <p:ext uri="{BB962C8B-B14F-4D97-AF65-F5344CB8AC3E}">
        <p14:creationId xmlns:p14="http://schemas.microsoft.com/office/powerpoint/2010/main" val="858099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9D587-E61E-444F-95AD-12B83023B6DD}"/>
              </a:ext>
            </a:extLst>
          </p:cNvPr>
          <p:cNvSpPr>
            <a:spLocks noGrp="1"/>
          </p:cNvSpPr>
          <p:nvPr>
            <p:ph type="title"/>
          </p:nvPr>
        </p:nvSpPr>
        <p:spPr/>
        <p:txBody>
          <a:bodyPr>
            <a:normAutofit/>
          </a:bodyPr>
          <a:lstStyle/>
          <a:p>
            <a:r>
              <a:rPr lang="en-US" sz="3800" dirty="0">
                <a:latin typeface="Open Sans" panose="020B0606030504020204" pitchFamily="34" charset="0"/>
                <a:ea typeface="Open Sans" panose="020B0606030504020204" pitchFamily="34" charset="0"/>
                <a:cs typeface="Open Sans" panose="020B0606030504020204" pitchFamily="34" charset="0"/>
              </a:rPr>
              <a:t>Electronic Advertising Disclosures</a:t>
            </a:r>
          </a:p>
        </p:txBody>
      </p:sp>
      <p:sp>
        <p:nvSpPr>
          <p:cNvPr id="3" name="Content Placeholder 2">
            <a:extLst>
              <a:ext uri="{FF2B5EF4-FFF2-40B4-BE49-F238E27FC236}">
                <a16:creationId xmlns:a16="http://schemas.microsoft.com/office/drawing/2014/main" id="{E517F62C-FB9F-42E9-B34D-E27C76414DD8}"/>
              </a:ext>
            </a:extLst>
          </p:cNvPr>
          <p:cNvSpPr>
            <a:spLocks noGrp="1"/>
          </p:cNvSpPr>
          <p:nvPr>
            <p:ph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Licensee’s name</a:t>
            </a:r>
          </a:p>
          <a:p>
            <a:r>
              <a:rPr lang="en-US" dirty="0">
                <a:latin typeface="Open Sans" panose="020B0606030504020204" pitchFamily="34" charset="0"/>
                <a:ea typeface="Open Sans" panose="020B0606030504020204" pitchFamily="34" charset="0"/>
                <a:cs typeface="Open Sans" panose="020B0606030504020204" pitchFamily="34" charset="0"/>
              </a:rPr>
              <a:t>Licensee’s affiliated firm</a:t>
            </a:r>
          </a:p>
          <a:p>
            <a:r>
              <a:rPr lang="en-US" dirty="0">
                <a:latin typeface="Open Sans" panose="020B0606030504020204" pitchFamily="34" charset="0"/>
                <a:ea typeface="Open Sans" panose="020B0606030504020204" pitchFamily="34" charset="0"/>
                <a:cs typeface="Open Sans" panose="020B0606030504020204" pitchFamily="34" charset="0"/>
              </a:rPr>
              <a:t>City &amp; State of place of business</a:t>
            </a:r>
          </a:p>
          <a:p>
            <a:r>
              <a:rPr lang="en-US" dirty="0">
                <a:latin typeface="Open Sans" panose="020B0606030504020204" pitchFamily="34" charset="0"/>
                <a:ea typeface="Open Sans" panose="020B0606030504020204" pitchFamily="34" charset="0"/>
                <a:cs typeface="Open Sans" panose="020B0606030504020204" pitchFamily="34" charset="0"/>
              </a:rPr>
              <a:t>States of licensure</a:t>
            </a:r>
          </a:p>
          <a:p>
            <a:endParaRPr lang="en-US" dirty="0"/>
          </a:p>
        </p:txBody>
      </p:sp>
    </p:spTree>
    <p:extLst>
      <p:ext uri="{BB962C8B-B14F-4D97-AF65-F5344CB8AC3E}">
        <p14:creationId xmlns:p14="http://schemas.microsoft.com/office/powerpoint/2010/main" val="107304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6253-C905-4218-A341-86646DA857F8}"/>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Business Cards</a:t>
            </a:r>
          </a:p>
        </p:txBody>
      </p:sp>
      <p:sp>
        <p:nvSpPr>
          <p:cNvPr id="3" name="Content Placeholder 2">
            <a:extLst>
              <a:ext uri="{FF2B5EF4-FFF2-40B4-BE49-F238E27FC236}">
                <a16:creationId xmlns:a16="http://schemas.microsoft.com/office/drawing/2014/main" id="{94CB88B0-14DE-4285-BD9E-4E1901D5003E}"/>
              </a:ext>
            </a:extLst>
          </p:cNvPr>
          <p:cNvSpPr>
            <a:spLocks noGrp="1"/>
          </p:cNvSpPr>
          <p:nvPr>
            <p:ph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Licensee name</a:t>
            </a:r>
          </a:p>
          <a:p>
            <a:r>
              <a:rPr lang="en-US" dirty="0">
                <a:latin typeface="Open Sans" panose="020B0606030504020204" pitchFamily="34" charset="0"/>
                <a:ea typeface="Open Sans" panose="020B0606030504020204" pitchFamily="34" charset="0"/>
                <a:cs typeface="Open Sans" panose="020B0606030504020204" pitchFamily="34" charset="0"/>
              </a:rPr>
              <a:t>Firm name</a:t>
            </a:r>
          </a:p>
          <a:p>
            <a:r>
              <a:rPr lang="en-US" dirty="0">
                <a:latin typeface="Open Sans" panose="020B0606030504020204" pitchFamily="34" charset="0"/>
                <a:ea typeface="Open Sans" panose="020B0606030504020204" pitchFamily="34" charset="0"/>
                <a:cs typeface="Open Sans" panose="020B0606030504020204" pitchFamily="34" charset="0"/>
              </a:rPr>
              <a:t>Contact Info</a:t>
            </a:r>
          </a:p>
        </p:txBody>
      </p:sp>
    </p:spTree>
    <p:extLst>
      <p:ext uri="{BB962C8B-B14F-4D97-AF65-F5344CB8AC3E}">
        <p14:creationId xmlns:p14="http://schemas.microsoft.com/office/powerpoint/2010/main" val="334871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0A7DE-BC9B-45EC-B8EE-BC6EC0ED7166}"/>
              </a:ext>
            </a:extLst>
          </p:cNvPr>
          <p:cNvSpPr>
            <a:spLocks noGrp="1"/>
          </p:cNvSpPr>
          <p:nvPr>
            <p:ph type="title"/>
          </p:nvPr>
        </p:nvSpPr>
        <p:spPr/>
        <p:txBody>
          <a:bodyPr>
            <a:normAutofit/>
          </a:bodyPr>
          <a:lstStyle/>
          <a:p>
            <a:r>
              <a:rPr lang="en-US" sz="4000" dirty="0">
                <a:latin typeface="Open Sans" panose="020B0606030504020204" pitchFamily="34" charset="0"/>
                <a:ea typeface="Open Sans" panose="020B0606030504020204" pitchFamily="34" charset="0"/>
                <a:cs typeface="Open Sans" panose="020B0606030504020204" pitchFamily="34" charset="0"/>
              </a:rPr>
              <a:t>For Sale/Rent Signs on Property</a:t>
            </a:r>
          </a:p>
        </p:txBody>
      </p:sp>
      <p:sp>
        <p:nvSpPr>
          <p:cNvPr id="3" name="Content Placeholder 2">
            <a:extLst>
              <a:ext uri="{FF2B5EF4-FFF2-40B4-BE49-F238E27FC236}">
                <a16:creationId xmlns:a16="http://schemas.microsoft.com/office/drawing/2014/main" id="{03C7457F-1DAC-4B7B-B394-08EB80D518EA}"/>
              </a:ext>
            </a:extLst>
          </p:cNvPr>
          <p:cNvSpPr>
            <a:spLocks noGrp="1"/>
          </p:cNvSpPr>
          <p:nvPr>
            <p:ph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Firm name</a:t>
            </a:r>
          </a:p>
          <a:p>
            <a:r>
              <a:rPr lang="en-US" dirty="0">
                <a:latin typeface="Open Sans" panose="020B0606030504020204" pitchFamily="34" charset="0"/>
                <a:ea typeface="Open Sans" panose="020B0606030504020204" pitchFamily="34" charset="0"/>
                <a:cs typeface="Open Sans" panose="020B0606030504020204" pitchFamily="34" charset="0"/>
              </a:rPr>
              <a:t>Firm phone number</a:t>
            </a:r>
          </a:p>
        </p:txBody>
      </p:sp>
    </p:spTree>
    <p:extLst>
      <p:ext uri="{BB962C8B-B14F-4D97-AF65-F5344CB8AC3E}">
        <p14:creationId xmlns:p14="http://schemas.microsoft.com/office/powerpoint/2010/main" val="1649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1098</Words>
  <Application>Microsoft Office PowerPoint</Application>
  <PresentationFormat>On-screen Show (4:3)</PresentationFormat>
  <Paragraphs>104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Open Sans</vt:lpstr>
      <vt:lpstr>Office Theme</vt:lpstr>
      <vt:lpstr>Teams</vt:lpstr>
      <vt:lpstr>What is a Team?</vt:lpstr>
      <vt:lpstr>How are Teams Regulated?</vt:lpstr>
      <vt:lpstr>Licensed Activity (VREB)</vt:lpstr>
      <vt:lpstr>Unlicensed Activity (VREB)</vt:lpstr>
      <vt:lpstr>Unlicensed Activity (VREB)</vt:lpstr>
      <vt:lpstr>Electronic Advertising Disclosures</vt:lpstr>
      <vt:lpstr>Business Cards</vt:lpstr>
      <vt:lpstr>For Sale/Rent Signs on Property</vt:lpstr>
      <vt:lpstr>All Other Advertising</vt:lpstr>
      <vt:lpstr>Team Names</vt:lpstr>
      <vt:lpstr>Teams &amp; Code of Ethics</vt:lpstr>
      <vt:lpstr>Teams &amp; Code of Ethics</vt:lpstr>
      <vt:lpstr>Teams &amp; Code of Ethics</vt:lpstr>
      <vt:lpstr>Teams &amp; Compensation</vt:lpstr>
      <vt:lpstr>Teams &amp; Agency Disclosure</vt:lpstr>
      <vt:lpstr>Teams &amp; Conflict of Interest</vt:lpstr>
      <vt:lpstr>Keeping Client Confidences</vt:lpstr>
      <vt:lpstr>Questions &amp; 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Teams</dc:title>
  <dc:creator>Laura Farley</dc:creator>
  <cp:lastModifiedBy>Laura Farley</cp:lastModifiedBy>
  <cp:revision>5</cp:revision>
  <dcterms:created xsi:type="dcterms:W3CDTF">2017-08-16T12:49:44Z</dcterms:created>
  <dcterms:modified xsi:type="dcterms:W3CDTF">2017-08-18T17:26:07Z</dcterms:modified>
</cp:coreProperties>
</file>