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8" r:id="rId5"/>
    <p:sldId id="348" r:id="rId6"/>
    <p:sldId id="2145727392" r:id="rId7"/>
    <p:sldId id="269" r:id="rId8"/>
    <p:sldId id="2145727415" r:id="rId9"/>
    <p:sldId id="2145727419" r:id="rId10"/>
    <p:sldId id="2145727447" r:id="rId11"/>
    <p:sldId id="2145727448" r:id="rId12"/>
    <p:sldId id="2145727449" r:id="rId13"/>
    <p:sldId id="2145727450" r:id="rId14"/>
    <p:sldId id="2145727451" r:id="rId15"/>
    <p:sldId id="2145727387" r:id="rId16"/>
    <p:sldId id="2145727383"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93"/>
    <a:srgbClr val="00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3" autoAdjust="0"/>
    <p:restoredTop sz="53893" autoAdjust="0"/>
  </p:normalViewPr>
  <p:slideViewPr>
    <p:cSldViewPr snapToGrid="0">
      <p:cViewPr varScale="1">
        <p:scale>
          <a:sx n="59" d="100"/>
          <a:sy n="59" d="100"/>
        </p:scale>
        <p:origin x="2472" y="7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Haley" userId="004d1e78-7ca1-4dad-8619-881c6a198f3b" providerId="ADAL" clId="{F9760875-8D2B-4A9E-B4C3-1211ACBA9C65}"/>
    <pc:docChg chg="modSld">
      <pc:chgData name="Jon Haley" userId="004d1e78-7ca1-4dad-8619-881c6a198f3b" providerId="ADAL" clId="{F9760875-8D2B-4A9E-B4C3-1211ACBA9C65}" dt="2026-05-29T12:51:04.262" v="15" actId="6549"/>
      <pc:docMkLst>
        <pc:docMk/>
      </pc:docMkLst>
      <pc:sldChg chg="modNotesTx">
        <pc:chgData name="Jon Haley" userId="004d1e78-7ca1-4dad-8619-881c6a198f3b" providerId="ADAL" clId="{F9760875-8D2B-4A9E-B4C3-1211ACBA9C65}" dt="2026-05-29T12:51:04.262" v="15" actId="6549"/>
        <pc:sldMkLst>
          <pc:docMk/>
          <pc:sldMk cId="557180585" sldId="214572744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33F58-E6AB-4C77-B4D1-56524E237CD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F061F12-3409-46E0-A3BF-E442CA206BAE}">
      <dgm:prSet/>
      <dgm:spPr/>
      <dgm:t>
        <a:bodyPr/>
        <a:lstStyle/>
        <a:p>
          <a:pPr>
            <a:lnSpc>
              <a:spcPct val="100000"/>
            </a:lnSpc>
          </a:pPr>
          <a:r>
            <a:rPr lang="en-US"/>
            <a:t>Property Alert Notification Systems</a:t>
          </a:r>
        </a:p>
      </dgm:t>
    </dgm:pt>
    <dgm:pt modelId="{2F7567D4-973C-4DCA-8010-91FE5D067FD1}" type="parTrans" cxnId="{E3761413-4673-42B1-A842-A1410466BD90}">
      <dgm:prSet/>
      <dgm:spPr/>
      <dgm:t>
        <a:bodyPr/>
        <a:lstStyle/>
        <a:p>
          <a:endParaRPr lang="en-US"/>
        </a:p>
      </dgm:t>
    </dgm:pt>
    <dgm:pt modelId="{4CA5E201-3EDB-4FE1-93E9-1CDF884656C3}" type="sibTrans" cxnId="{E3761413-4673-42B1-A842-A1410466BD90}">
      <dgm:prSet/>
      <dgm:spPr/>
      <dgm:t>
        <a:bodyPr/>
        <a:lstStyle/>
        <a:p>
          <a:pPr>
            <a:lnSpc>
              <a:spcPct val="100000"/>
            </a:lnSpc>
          </a:pPr>
          <a:endParaRPr lang="en-US"/>
        </a:p>
      </dgm:t>
    </dgm:pt>
    <dgm:pt modelId="{F0F635A9-D50D-4E56-BF8C-96B388AC564E}">
      <dgm:prSet/>
      <dgm:spPr/>
      <dgm:t>
        <a:bodyPr/>
        <a:lstStyle/>
        <a:p>
          <a:pPr>
            <a:lnSpc>
              <a:spcPct val="100000"/>
            </a:lnSpc>
          </a:pPr>
          <a:r>
            <a:rPr lang="en-US"/>
            <a:t>Notary Education</a:t>
          </a:r>
        </a:p>
      </dgm:t>
    </dgm:pt>
    <dgm:pt modelId="{12728F5F-DD44-4AB8-B109-72C63BAB10AE}" type="parTrans" cxnId="{7DC7BCEF-ABB4-4197-9446-4A812AFF4EAD}">
      <dgm:prSet/>
      <dgm:spPr/>
      <dgm:t>
        <a:bodyPr/>
        <a:lstStyle/>
        <a:p>
          <a:endParaRPr lang="en-US"/>
        </a:p>
      </dgm:t>
    </dgm:pt>
    <dgm:pt modelId="{87D4D918-3735-4FC3-9442-B15BC714C9BC}" type="sibTrans" cxnId="{7DC7BCEF-ABB4-4197-9446-4A812AFF4EAD}">
      <dgm:prSet/>
      <dgm:spPr/>
      <dgm:t>
        <a:bodyPr/>
        <a:lstStyle/>
        <a:p>
          <a:pPr>
            <a:lnSpc>
              <a:spcPct val="100000"/>
            </a:lnSpc>
          </a:pPr>
          <a:endParaRPr lang="en-US"/>
        </a:p>
      </dgm:t>
    </dgm:pt>
    <dgm:pt modelId="{7F38792C-D508-44CC-A974-8C6FBB089EDE}">
      <dgm:prSet/>
      <dgm:spPr/>
      <dgm:t>
        <a:bodyPr/>
        <a:lstStyle/>
        <a:p>
          <a:pPr>
            <a:lnSpc>
              <a:spcPct val="100000"/>
            </a:lnSpc>
          </a:pPr>
          <a:r>
            <a:rPr lang="en-US"/>
            <a:t>Settlement Agent duty of reasonable care</a:t>
          </a:r>
        </a:p>
      </dgm:t>
    </dgm:pt>
    <dgm:pt modelId="{F8902922-8E8D-46D0-8F52-2CB19C3792B2}" type="parTrans" cxnId="{489B5F2D-150E-4DAF-9004-778239DAB773}">
      <dgm:prSet/>
      <dgm:spPr/>
      <dgm:t>
        <a:bodyPr/>
        <a:lstStyle/>
        <a:p>
          <a:endParaRPr lang="en-US"/>
        </a:p>
      </dgm:t>
    </dgm:pt>
    <dgm:pt modelId="{23F4DE59-EB9E-4E4D-8DC5-F521D28EC5DC}" type="sibTrans" cxnId="{489B5F2D-150E-4DAF-9004-778239DAB773}">
      <dgm:prSet/>
      <dgm:spPr/>
      <dgm:t>
        <a:bodyPr/>
        <a:lstStyle/>
        <a:p>
          <a:pPr>
            <a:lnSpc>
              <a:spcPct val="100000"/>
            </a:lnSpc>
          </a:pPr>
          <a:endParaRPr lang="en-US"/>
        </a:p>
      </dgm:t>
    </dgm:pt>
    <dgm:pt modelId="{6D416F08-57A6-4670-8947-8AEF990F1A3B}">
      <dgm:prSet/>
      <dgm:spPr/>
      <dgm:t>
        <a:bodyPr/>
        <a:lstStyle/>
        <a:p>
          <a:pPr>
            <a:lnSpc>
              <a:spcPct val="100000"/>
            </a:lnSpc>
          </a:pPr>
          <a:r>
            <a:rPr lang="en-US"/>
            <a:t>Real estate licensee identify verification</a:t>
          </a:r>
        </a:p>
      </dgm:t>
    </dgm:pt>
    <dgm:pt modelId="{81E8437C-779E-44E6-A039-67A29792F5B5}" type="parTrans" cxnId="{489B5B91-D2E0-44D7-8FDD-C01B507F60AA}">
      <dgm:prSet/>
      <dgm:spPr/>
      <dgm:t>
        <a:bodyPr/>
        <a:lstStyle/>
        <a:p>
          <a:endParaRPr lang="en-US"/>
        </a:p>
      </dgm:t>
    </dgm:pt>
    <dgm:pt modelId="{1E3B4D46-01CC-4429-8BD1-EA165BDC2AC5}" type="sibTrans" cxnId="{489B5B91-D2E0-44D7-8FDD-C01B507F60AA}">
      <dgm:prSet/>
      <dgm:spPr/>
      <dgm:t>
        <a:bodyPr/>
        <a:lstStyle/>
        <a:p>
          <a:endParaRPr lang="en-US"/>
        </a:p>
      </dgm:t>
    </dgm:pt>
    <dgm:pt modelId="{68E67B06-2559-43F7-A5DE-D43B54C0A7AC}" type="pres">
      <dgm:prSet presAssocID="{06933F58-E6AB-4C77-B4D1-56524E237CDC}" presName="root" presStyleCnt="0">
        <dgm:presLayoutVars>
          <dgm:dir/>
          <dgm:resizeHandles val="exact"/>
        </dgm:presLayoutVars>
      </dgm:prSet>
      <dgm:spPr/>
    </dgm:pt>
    <dgm:pt modelId="{31F453E7-2D6F-45E2-AD6A-309254CEAD31}" type="pres">
      <dgm:prSet presAssocID="{06933F58-E6AB-4C77-B4D1-56524E237CDC}" presName="container" presStyleCnt="0">
        <dgm:presLayoutVars>
          <dgm:dir/>
          <dgm:resizeHandles val="exact"/>
        </dgm:presLayoutVars>
      </dgm:prSet>
      <dgm:spPr/>
    </dgm:pt>
    <dgm:pt modelId="{2C4B8AB8-A110-4CE7-9599-C4DBA4A90AE1}" type="pres">
      <dgm:prSet presAssocID="{BF061F12-3409-46E0-A3BF-E442CA206BAE}" presName="compNode" presStyleCnt="0"/>
      <dgm:spPr/>
    </dgm:pt>
    <dgm:pt modelId="{795187B3-9ADF-4EFC-88FA-F74B6CD1243B}" type="pres">
      <dgm:prSet presAssocID="{BF061F12-3409-46E0-A3BF-E442CA206BAE}" presName="iconBgRect" presStyleLbl="bgShp" presStyleIdx="0" presStyleCnt="4"/>
      <dgm:spPr/>
    </dgm:pt>
    <dgm:pt modelId="{D399456C-7852-4419-B95E-9022156244A6}" type="pres">
      <dgm:prSet presAssocID="{BF061F12-3409-46E0-A3BF-E442CA206BAE}"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Bell"/>
        </a:ext>
      </dgm:extLst>
    </dgm:pt>
    <dgm:pt modelId="{3DD5F4B1-2070-49F4-82B1-F808A0001D8C}" type="pres">
      <dgm:prSet presAssocID="{BF061F12-3409-46E0-A3BF-E442CA206BAE}" presName="spaceRect" presStyleCnt="0"/>
      <dgm:spPr/>
    </dgm:pt>
    <dgm:pt modelId="{E2474087-4EB8-4667-B7CA-697EC2A0A4BF}" type="pres">
      <dgm:prSet presAssocID="{BF061F12-3409-46E0-A3BF-E442CA206BAE}" presName="textRect" presStyleLbl="revTx" presStyleIdx="0" presStyleCnt="4">
        <dgm:presLayoutVars>
          <dgm:chMax val="1"/>
          <dgm:chPref val="1"/>
        </dgm:presLayoutVars>
      </dgm:prSet>
      <dgm:spPr/>
    </dgm:pt>
    <dgm:pt modelId="{B50E06B8-4691-47D4-9C3F-FD606A5F0606}" type="pres">
      <dgm:prSet presAssocID="{4CA5E201-3EDB-4FE1-93E9-1CDF884656C3}" presName="sibTrans" presStyleLbl="sibTrans2D1" presStyleIdx="0" presStyleCnt="0"/>
      <dgm:spPr/>
    </dgm:pt>
    <dgm:pt modelId="{24ED25C0-8507-4FF0-8CCD-9326EB3461A4}" type="pres">
      <dgm:prSet presAssocID="{F0F635A9-D50D-4E56-BF8C-96B388AC564E}" presName="compNode" presStyleCnt="0"/>
      <dgm:spPr/>
    </dgm:pt>
    <dgm:pt modelId="{1AEB4EA4-97B6-4314-9118-3016D2AB0538}" type="pres">
      <dgm:prSet presAssocID="{F0F635A9-D50D-4E56-BF8C-96B388AC564E}" presName="iconBgRect" presStyleLbl="bgShp" presStyleIdx="1" presStyleCnt="4"/>
      <dgm:spPr/>
    </dgm:pt>
    <dgm:pt modelId="{A2054B68-A847-4D18-942F-A1A18DE97709}" type="pres">
      <dgm:prSet presAssocID="{F0F635A9-D50D-4E56-BF8C-96B388AC564E}"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E0EB1DB0-129E-44F6-B1D1-8CA67B79238F}" type="pres">
      <dgm:prSet presAssocID="{F0F635A9-D50D-4E56-BF8C-96B388AC564E}" presName="spaceRect" presStyleCnt="0"/>
      <dgm:spPr/>
    </dgm:pt>
    <dgm:pt modelId="{83A74BE7-2326-40E0-BFD1-E52D7F106477}" type="pres">
      <dgm:prSet presAssocID="{F0F635A9-D50D-4E56-BF8C-96B388AC564E}" presName="textRect" presStyleLbl="revTx" presStyleIdx="1" presStyleCnt="4">
        <dgm:presLayoutVars>
          <dgm:chMax val="1"/>
          <dgm:chPref val="1"/>
        </dgm:presLayoutVars>
      </dgm:prSet>
      <dgm:spPr/>
    </dgm:pt>
    <dgm:pt modelId="{D84496B0-A790-4BF8-A409-E4029A54A766}" type="pres">
      <dgm:prSet presAssocID="{87D4D918-3735-4FC3-9442-B15BC714C9BC}" presName="sibTrans" presStyleLbl="sibTrans2D1" presStyleIdx="0" presStyleCnt="0"/>
      <dgm:spPr/>
    </dgm:pt>
    <dgm:pt modelId="{8CEE6BB3-EC40-4D7E-8C14-91724E26905E}" type="pres">
      <dgm:prSet presAssocID="{7F38792C-D508-44CC-A974-8C6FBB089EDE}" presName="compNode" presStyleCnt="0"/>
      <dgm:spPr/>
    </dgm:pt>
    <dgm:pt modelId="{B07D1C56-E825-42C7-9B8C-D624C4DB5D1B}" type="pres">
      <dgm:prSet presAssocID="{7F38792C-D508-44CC-A974-8C6FBB089EDE}" presName="iconBgRect" presStyleLbl="bgShp" presStyleIdx="2" presStyleCnt="4"/>
      <dgm:spPr/>
    </dgm:pt>
    <dgm:pt modelId="{6AEA297F-090A-475E-81B8-99A7FD58A754}" type="pres">
      <dgm:prSet presAssocID="{7F38792C-D508-44CC-A974-8C6FBB089EDE}"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cales of Justice"/>
        </a:ext>
      </dgm:extLst>
    </dgm:pt>
    <dgm:pt modelId="{E462CF92-78D1-4E32-ADC8-1D50068EBF43}" type="pres">
      <dgm:prSet presAssocID="{7F38792C-D508-44CC-A974-8C6FBB089EDE}" presName="spaceRect" presStyleCnt="0"/>
      <dgm:spPr/>
    </dgm:pt>
    <dgm:pt modelId="{74A66DC6-2A63-47A1-9A13-AE48D22187D4}" type="pres">
      <dgm:prSet presAssocID="{7F38792C-D508-44CC-A974-8C6FBB089EDE}" presName="textRect" presStyleLbl="revTx" presStyleIdx="2" presStyleCnt="4">
        <dgm:presLayoutVars>
          <dgm:chMax val="1"/>
          <dgm:chPref val="1"/>
        </dgm:presLayoutVars>
      </dgm:prSet>
      <dgm:spPr/>
    </dgm:pt>
    <dgm:pt modelId="{2D1097ED-E3EC-47A3-8379-C94CE8A5477D}" type="pres">
      <dgm:prSet presAssocID="{23F4DE59-EB9E-4E4D-8DC5-F521D28EC5DC}" presName="sibTrans" presStyleLbl="sibTrans2D1" presStyleIdx="0" presStyleCnt="0"/>
      <dgm:spPr/>
    </dgm:pt>
    <dgm:pt modelId="{0295359C-2533-4437-98BF-6C68AFE2A020}" type="pres">
      <dgm:prSet presAssocID="{6D416F08-57A6-4670-8947-8AEF990F1A3B}" presName="compNode" presStyleCnt="0"/>
      <dgm:spPr/>
    </dgm:pt>
    <dgm:pt modelId="{08229C50-4FDA-47D3-9A77-EF50F89688AA}" type="pres">
      <dgm:prSet presAssocID="{6D416F08-57A6-4670-8947-8AEF990F1A3B}" presName="iconBgRect" presStyleLbl="bgShp" presStyleIdx="3" presStyleCnt="4"/>
      <dgm:spPr/>
    </dgm:pt>
    <dgm:pt modelId="{DB16E6E5-1921-4E10-9D21-BC4B8BA405A5}" type="pres">
      <dgm:prSet presAssocID="{6D416F08-57A6-4670-8947-8AEF990F1A3B}"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use"/>
        </a:ext>
      </dgm:extLst>
    </dgm:pt>
    <dgm:pt modelId="{DF48CD92-AE27-45C8-8B1B-7B7E53D5873C}" type="pres">
      <dgm:prSet presAssocID="{6D416F08-57A6-4670-8947-8AEF990F1A3B}" presName="spaceRect" presStyleCnt="0"/>
      <dgm:spPr/>
    </dgm:pt>
    <dgm:pt modelId="{8426B424-7EA5-4FD6-AC27-B53BCFB5FA8D}" type="pres">
      <dgm:prSet presAssocID="{6D416F08-57A6-4670-8947-8AEF990F1A3B}" presName="textRect" presStyleLbl="revTx" presStyleIdx="3" presStyleCnt="4">
        <dgm:presLayoutVars>
          <dgm:chMax val="1"/>
          <dgm:chPref val="1"/>
        </dgm:presLayoutVars>
      </dgm:prSet>
      <dgm:spPr/>
    </dgm:pt>
  </dgm:ptLst>
  <dgm:cxnLst>
    <dgm:cxn modelId="{E3761413-4673-42B1-A842-A1410466BD90}" srcId="{06933F58-E6AB-4C77-B4D1-56524E237CDC}" destId="{BF061F12-3409-46E0-A3BF-E442CA206BAE}" srcOrd="0" destOrd="0" parTransId="{2F7567D4-973C-4DCA-8010-91FE5D067FD1}" sibTransId="{4CA5E201-3EDB-4FE1-93E9-1CDF884656C3}"/>
    <dgm:cxn modelId="{6FEA571A-F2D9-4ED8-AA1A-2AA950A69E0C}" type="presOf" srcId="{87D4D918-3735-4FC3-9442-B15BC714C9BC}" destId="{D84496B0-A790-4BF8-A409-E4029A54A766}" srcOrd="0" destOrd="0" presId="urn:microsoft.com/office/officeart/2018/2/layout/IconCircleList"/>
    <dgm:cxn modelId="{F1802D20-B19B-4CB7-8CCD-90BC35948544}" type="presOf" srcId="{4CA5E201-3EDB-4FE1-93E9-1CDF884656C3}" destId="{B50E06B8-4691-47D4-9C3F-FD606A5F0606}" srcOrd="0" destOrd="0" presId="urn:microsoft.com/office/officeart/2018/2/layout/IconCircleList"/>
    <dgm:cxn modelId="{489B5F2D-150E-4DAF-9004-778239DAB773}" srcId="{06933F58-E6AB-4C77-B4D1-56524E237CDC}" destId="{7F38792C-D508-44CC-A974-8C6FBB089EDE}" srcOrd="2" destOrd="0" parTransId="{F8902922-8E8D-46D0-8F52-2CB19C3792B2}" sibTransId="{23F4DE59-EB9E-4E4D-8DC5-F521D28EC5DC}"/>
    <dgm:cxn modelId="{352C9362-8B19-4CD0-A11B-2DA6755119EF}" type="presOf" srcId="{06933F58-E6AB-4C77-B4D1-56524E237CDC}" destId="{68E67B06-2559-43F7-A5DE-D43B54C0A7AC}" srcOrd="0" destOrd="0" presId="urn:microsoft.com/office/officeart/2018/2/layout/IconCircleList"/>
    <dgm:cxn modelId="{79FC9A54-95C5-4444-A5B4-CFB7DAA8F7E9}" type="presOf" srcId="{BF061F12-3409-46E0-A3BF-E442CA206BAE}" destId="{E2474087-4EB8-4667-B7CA-697EC2A0A4BF}" srcOrd="0" destOrd="0" presId="urn:microsoft.com/office/officeart/2018/2/layout/IconCircleList"/>
    <dgm:cxn modelId="{489B5B91-D2E0-44D7-8FDD-C01B507F60AA}" srcId="{06933F58-E6AB-4C77-B4D1-56524E237CDC}" destId="{6D416F08-57A6-4670-8947-8AEF990F1A3B}" srcOrd="3" destOrd="0" parTransId="{81E8437C-779E-44E6-A039-67A29792F5B5}" sibTransId="{1E3B4D46-01CC-4429-8BD1-EA165BDC2AC5}"/>
    <dgm:cxn modelId="{26ACB3A7-36A5-420B-803E-B5D8CAAB3B91}" type="presOf" srcId="{7F38792C-D508-44CC-A974-8C6FBB089EDE}" destId="{74A66DC6-2A63-47A1-9A13-AE48D22187D4}" srcOrd="0" destOrd="0" presId="urn:microsoft.com/office/officeart/2018/2/layout/IconCircleList"/>
    <dgm:cxn modelId="{6781EDD8-8364-4441-813F-543E479ED6D2}" type="presOf" srcId="{23F4DE59-EB9E-4E4D-8DC5-F521D28EC5DC}" destId="{2D1097ED-E3EC-47A3-8379-C94CE8A5477D}" srcOrd="0" destOrd="0" presId="urn:microsoft.com/office/officeart/2018/2/layout/IconCircleList"/>
    <dgm:cxn modelId="{7DC7BCEF-ABB4-4197-9446-4A812AFF4EAD}" srcId="{06933F58-E6AB-4C77-B4D1-56524E237CDC}" destId="{F0F635A9-D50D-4E56-BF8C-96B388AC564E}" srcOrd="1" destOrd="0" parTransId="{12728F5F-DD44-4AB8-B109-72C63BAB10AE}" sibTransId="{87D4D918-3735-4FC3-9442-B15BC714C9BC}"/>
    <dgm:cxn modelId="{38ECCFEF-6723-410A-98D8-84B406126B0B}" type="presOf" srcId="{6D416F08-57A6-4670-8947-8AEF990F1A3B}" destId="{8426B424-7EA5-4FD6-AC27-B53BCFB5FA8D}" srcOrd="0" destOrd="0" presId="urn:microsoft.com/office/officeart/2018/2/layout/IconCircleList"/>
    <dgm:cxn modelId="{F170A2F7-9820-48FD-ACD9-E44B986D3D24}" type="presOf" srcId="{F0F635A9-D50D-4E56-BF8C-96B388AC564E}" destId="{83A74BE7-2326-40E0-BFD1-E52D7F106477}" srcOrd="0" destOrd="0" presId="urn:microsoft.com/office/officeart/2018/2/layout/IconCircleList"/>
    <dgm:cxn modelId="{EE2C6C3F-DBE7-48A7-B424-71277236F18A}" type="presParOf" srcId="{68E67B06-2559-43F7-A5DE-D43B54C0A7AC}" destId="{31F453E7-2D6F-45E2-AD6A-309254CEAD31}" srcOrd="0" destOrd="0" presId="urn:microsoft.com/office/officeart/2018/2/layout/IconCircleList"/>
    <dgm:cxn modelId="{6CEAA5F8-9F2A-48A4-90E4-3C3E97016992}" type="presParOf" srcId="{31F453E7-2D6F-45E2-AD6A-309254CEAD31}" destId="{2C4B8AB8-A110-4CE7-9599-C4DBA4A90AE1}" srcOrd="0" destOrd="0" presId="urn:microsoft.com/office/officeart/2018/2/layout/IconCircleList"/>
    <dgm:cxn modelId="{894BF816-7242-4CD6-BC36-C3897B416793}" type="presParOf" srcId="{2C4B8AB8-A110-4CE7-9599-C4DBA4A90AE1}" destId="{795187B3-9ADF-4EFC-88FA-F74B6CD1243B}" srcOrd="0" destOrd="0" presId="urn:microsoft.com/office/officeart/2018/2/layout/IconCircleList"/>
    <dgm:cxn modelId="{2159FE39-1CEF-43E4-9C66-90FC13EE9F78}" type="presParOf" srcId="{2C4B8AB8-A110-4CE7-9599-C4DBA4A90AE1}" destId="{D399456C-7852-4419-B95E-9022156244A6}" srcOrd="1" destOrd="0" presId="urn:microsoft.com/office/officeart/2018/2/layout/IconCircleList"/>
    <dgm:cxn modelId="{0BFD6964-4A04-4C38-AA73-265C093CCE4F}" type="presParOf" srcId="{2C4B8AB8-A110-4CE7-9599-C4DBA4A90AE1}" destId="{3DD5F4B1-2070-49F4-82B1-F808A0001D8C}" srcOrd="2" destOrd="0" presId="urn:microsoft.com/office/officeart/2018/2/layout/IconCircleList"/>
    <dgm:cxn modelId="{5E0FDCB0-F80C-4B6C-8864-9F4186173131}" type="presParOf" srcId="{2C4B8AB8-A110-4CE7-9599-C4DBA4A90AE1}" destId="{E2474087-4EB8-4667-B7CA-697EC2A0A4BF}" srcOrd="3" destOrd="0" presId="urn:microsoft.com/office/officeart/2018/2/layout/IconCircleList"/>
    <dgm:cxn modelId="{8F826FFA-35E7-44B0-9C32-BBFD077ABA30}" type="presParOf" srcId="{31F453E7-2D6F-45E2-AD6A-309254CEAD31}" destId="{B50E06B8-4691-47D4-9C3F-FD606A5F0606}" srcOrd="1" destOrd="0" presId="urn:microsoft.com/office/officeart/2018/2/layout/IconCircleList"/>
    <dgm:cxn modelId="{15D62C8B-3530-4A54-9E9C-B24F81E9A070}" type="presParOf" srcId="{31F453E7-2D6F-45E2-AD6A-309254CEAD31}" destId="{24ED25C0-8507-4FF0-8CCD-9326EB3461A4}" srcOrd="2" destOrd="0" presId="urn:microsoft.com/office/officeart/2018/2/layout/IconCircleList"/>
    <dgm:cxn modelId="{34053CE9-713E-4DBF-ACBB-7E4E72903F53}" type="presParOf" srcId="{24ED25C0-8507-4FF0-8CCD-9326EB3461A4}" destId="{1AEB4EA4-97B6-4314-9118-3016D2AB0538}" srcOrd="0" destOrd="0" presId="urn:microsoft.com/office/officeart/2018/2/layout/IconCircleList"/>
    <dgm:cxn modelId="{D9FB839D-1DB2-4A6E-A092-4829AF500CA2}" type="presParOf" srcId="{24ED25C0-8507-4FF0-8CCD-9326EB3461A4}" destId="{A2054B68-A847-4D18-942F-A1A18DE97709}" srcOrd="1" destOrd="0" presId="urn:microsoft.com/office/officeart/2018/2/layout/IconCircleList"/>
    <dgm:cxn modelId="{3513DA27-FAC2-49C7-9F67-3118FAAD217D}" type="presParOf" srcId="{24ED25C0-8507-4FF0-8CCD-9326EB3461A4}" destId="{E0EB1DB0-129E-44F6-B1D1-8CA67B79238F}" srcOrd="2" destOrd="0" presId="urn:microsoft.com/office/officeart/2018/2/layout/IconCircleList"/>
    <dgm:cxn modelId="{000CF7FD-929F-414F-A0D7-4B206341AB41}" type="presParOf" srcId="{24ED25C0-8507-4FF0-8CCD-9326EB3461A4}" destId="{83A74BE7-2326-40E0-BFD1-E52D7F106477}" srcOrd="3" destOrd="0" presId="urn:microsoft.com/office/officeart/2018/2/layout/IconCircleList"/>
    <dgm:cxn modelId="{E01FACCD-1865-44AE-A29A-7BD2B0475BE0}" type="presParOf" srcId="{31F453E7-2D6F-45E2-AD6A-309254CEAD31}" destId="{D84496B0-A790-4BF8-A409-E4029A54A766}" srcOrd="3" destOrd="0" presId="urn:microsoft.com/office/officeart/2018/2/layout/IconCircleList"/>
    <dgm:cxn modelId="{2D963359-88B3-479C-BDFF-00B3AB13E875}" type="presParOf" srcId="{31F453E7-2D6F-45E2-AD6A-309254CEAD31}" destId="{8CEE6BB3-EC40-4D7E-8C14-91724E26905E}" srcOrd="4" destOrd="0" presId="urn:microsoft.com/office/officeart/2018/2/layout/IconCircleList"/>
    <dgm:cxn modelId="{4E26AD80-E9C4-401A-AE19-3BADAC8F55FB}" type="presParOf" srcId="{8CEE6BB3-EC40-4D7E-8C14-91724E26905E}" destId="{B07D1C56-E825-42C7-9B8C-D624C4DB5D1B}" srcOrd="0" destOrd="0" presId="urn:microsoft.com/office/officeart/2018/2/layout/IconCircleList"/>
    <dgm:cxn modelId="{05822B59-9366-43E8-A326-B7E67219AC0B}" type="presParOf" srcId="{8CEE6BB3-EC40-4D7E-8C14-91724E26905E}" destId="{6AEA297F-090A-475E-81B8-99A7FD58A754}" srcOrd="1" destOrd="0" presId="urn:microsoft.com/office/officeart/2018/2/layout/IconCircleList"/>
    <dgm:cxn modelId="{58B7C1A7-CABF-47FA-B44C-1E35DD3355A8}" type="presParOf" srcId="{8CEE6BB3-EC40-4D7E-8C14-91724E26905E}" destId="{E462CF92-78D1-4E32-ADC8-1D50068EBF43}" srcOrd="2" destOrd="0" presId="urn:microsoft.com/office/officeart/2018/2/layout/IconCircleList"/>
    <dgm:cxn modelId="{5A293B5E-0246-4D83-9270-52D99B9B8D72}" type="presParOf" srcId="{8CEE6BB3-EC40-4D7E-8C14-91724E26905E}" destId="{74A66DC6-2A63-47A1-9A13-AE48D22187D4}" srcOrd="3" destOrd="0" presId="urn:microsoft.com/office/officeart/2018/2/layout/IconCircleList"/>
    <dgm:cxn modelId="{40B08BBF-29CD-4DB6-A0FF-C1D3D16BE5C5}" type="presParOf" srcId="{31F453E7-2D6F-45E2-AD6A-309254CEAD31}" destId="{2D1097ED-E3EC-47A3-8379-C94CE8A5477D}" srcOrd="5" destOrd="0" presId="urn:microsoft.com/office/officeart/2018/2/layout/IconCircleList"/>
    <dgm:cxn modelId="{0907E41A-FE9D-4D26-A4AA-823382B9CC5F}" type="presParOf" srcId="{31F453E7-2D6F-45E2-AD6A-309254CEAD31}" destId="{0295359C-2533-4437-98BF-6C68AFE2A020}" srcOrd="6" destOrd="0" presId="urn:microsoft.com/office/officeart/2018/2/layout/IconCircleList"/>
    <dgm:cxn modelId="{84750C15-0B2B-45F3-B114-4F7D9BB058C3}" type="presParOf" srcId="{0295359C-2533-4437-98BF-6C68AFE2A020}" destId="{08229C50-4FDA-47D3-9A77-EF50F89688AA}" srcOrd="0" destOrd="0" presId="urn:microsoft.com/office/officeart/2018/2/layout/IconCircleList"/>
    <dgm:cxn modelId="{8D15FA22-E08D-458A-BF31-51CF32591F52}" type="presParOf" srcId="{0295359C-2533-4437-98BF-6C68AFE2A020}" destId="{DB16E6E5-1921-4E10-9D21-BC4B8BA405A5}" srcOrd="1" destOrd="0" presId="urn:microsoft.com/office/officeart/2018/2/layout/IconCircleList"/>
    <dgm:cxn modelId="{6CB84A07-AF76-4C99-A58E-DB780E215772}" type="presParOf" srcId="{0295359C-2533-4437-98BF-6C68AFE2A020}" destId="{DF48CD92-AE27-45C8-8B1B-7B7E53D5873C}" srcOrd="2" destOrd="0" presId="urn:microsoft.com/office/officeart/2018/2/layout/IconCircleList"/>
    <dgm:cxn modelId="{84F9FE96-29CE-483D-B22C-87AFEBDE9643}" type="presParOf" srcId="{0295359C-2533-4437-98BF-6C68AFE2A020}" destId="{8426B424-7EA5-4FD6-AC27-B53BCFB5FA8D}"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187B3-9ADF-4EFC-88FA-F74B6CD1243B}">
      <dsp:nvSpPr>
        <dsp:cNvPr id="0" name=""/>
        <dsp:cNvSpPr/>
      </dsp:nvSpPr>
      <dsp:spPr>
        <a:xfrm>
          <a:off x="58020" y="435447"/>
          <a:ext cx="892552" cy="8925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99456C-7852-4419-B95E-9022156244A6}">
      <dsp:nvSpPr>
        <dsp:cNvPr id="0" name=""/>
        <dsp:cNvSpPr/>
      </dsp:nvSpPr>
      <dsp:spPr>
        <a:xfrm>
          <a:off x="245456" y="622883"/>
          <a:ext cx="517680" cy="5176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474087-4EB8-4667-B7CA-697EC2A0A4BF}">
      <dsp:nvSpPr>
        <dsp:cNvPr id="0" name=""/>
        <dsp:cNvSpPr/>
      </dsp:nvSpPr>
      <dsp:spPr>
        <a:xfrm>
          <a:off x="1141834" y="435447"/>
          <a:ext cx="2103873" cy="89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Property Alert Notification Systems</a:t>
          </a:r>
        </a:p>
      </dsp:txBody>
      <dsp:txXfrm>
        <a:off x="1141834" y="435447"/>
        <a:ext cx="2103873" cy="892552"/>
      </dsp:txXfrm>
    </dsp:sp>
    <dsp:sp modelId="{1AEB4EA4-97B6-4314-9118-3016D2AB0538}">
      <dsp:nvSpPr>
        <dsp:cNvPr id="0" name=""/>
        <dsp:cNvSpPr/>
      </dsp:nvSpPr>
      <dsp:spPr>
        <a:xfrm>
          <a:off x="3612292" y="435447"/>
          <a:ext cx="892552" cy="8925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054B68-A847-4D18-942F-A1A18DE97709}">
      <dsp:nvSpPr>
        <dsp:cNvPr id="0" name=""/>
        <dsp:cNvSpPr/>
      </dsp:nvSpPr>
      <dsp:spPr>
        <a:xfrm>
          <a:off x="3799728" y="622883"/>
          <a:ext cx="517680" cy="5176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74BE7-2326-40E0-BFD1-E52D7F106477}">
      <dsp:nvSpPr>
        <dsp:cNvPr id="0" name=""/>
        <dsp:cNvSpPr/>
      </dsp:nvSpPr>
      <dsp:spPr>
        <a:xfrm>
          <a:off x="4696105" y="435447"/>
          <a:ext cx="2103873" cy="89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Notary Education</a:t>
          </a:r>
        </a:p>
      </dsp:txBody>
      <dsp:txXfrm>
        <a:off x="4696105" y="435447"/>
        <a:ext cx="2103873" cy="892552"/>
      </dsp:txXfrm>
    </dsp:sp>
    <dsp:sp modelId="{B07D1C56-E825-42C7-9B8C-D624C4DB5D1B}">
      <dsp:nvSpPr>
        <dsp:cNvPr id="0" name=""/>
        <dsp:cNvSpPr/>
      </dsp:nvSpPr>
      <dsp:spPr>
        <a:xfrm>
          <a:off x="58020" y="1872000"/>
          <a:ext cx="892552" cy="8925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A297F-090A-475E-81B8-99A7FD58A754}">
      <dsp:nvSpPr>
        <dsp:cNvPr id="0" name=""/>
        <dsp:cNvSpPr/>
      </dsp:nvSpPr>
      <dsp:spPr>
        <a:xfrm>
          <a:off x="245456" y="2059436"/>
          <a:ext cx="517680" cy="5176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A66DC6-2A63-47A1-9A13-AE48D22187D4}">
      <dsp:nvSpPr>
        <dsp:cNvPr id="0" name=""/>
        <dsp:cNvSpPr/>
      </dsp:nvSpPr>
      <dsp:spPr>
        <a:xfrm>
          <a:off x="1141834" y="1872000"/>
          <a:ext cx="2103873" cy="89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Settlement Agent duty of reasonable care</a:t>
          </a:r>
        </a:p>
      </dsp:txBody>
      <dsp:txXfrm>
        <a:off x="1141834" y="1872000"/>
        <a:ext cx="2103873" cy="892552"/>
      </dsp:txXfrm>
    </dsp:sp>
    <dsp:sp modelId="{08229C50-4FDA-47D3-9A77-EF50F89688AA}">
      <dsp:nvSpPr>
        <dsp:cNvPr id="0" name=""/>
        <dsp:cNvSpPr/>
      </dsp:nvSpPr>
      <dsp:spPr>
        <a:xfrm>
          <a:off x="3612292" y="1872000"/>
          <a:ext cx="892552" cy="8925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16E6E5-1921-4E10-9D21-BC4B8BA405A5}">
      <dsp:nvSpPr>
        <dsp:cNvPr id="0" name=""/>
        <dsp:cNvSpPr/>
      </dsp:nvSpPr>
      <dsp:spPr>
        <a:xfrm>
          <a:off x="3799728" y="2059436"/>
          <a:ext cx="517680" cy="5176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26B424-7EA5-4FD6-AC27-B53BCFB5FA8D}">
      <dsp:nvSpPr>
        <dsp:cNvPr id="0" name=""/>
        <dsp:cNvSpPr/>
      </dsp:nvSpPr>
      <dsp:spPr>
        <a:xfrm>
          <a:off x="4696105" y="1872000"/>
          <a:ext cx="2103873" cy="89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Real estate licensee identify verification</a:t>
          </a:r>
        </a:p>
      </dsp:txBody>
      <dsp:txXfrm>
        <a:off x="4696105" y="1872000"/>
        <a:ext cx="2103873" cy="89255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8203895-1424-4F22-AE33-EB692D1DD182}" type="datetimeFigureOut">
              <a:rPr lang="en-US" smtClean="0"/>
              <a:t>5/29/2026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7C51A0E-744E-4FA7-9578-C65F884C7CCD}" type="slidenum">
              <a:rPr lang="en-US" smtClean="0"/>
              <a:t>‹#›</a:t>
            </a:fld>
            <a:endParaRPr lang="en-US"/>
          </a:p>
        </p:txBody>
      </p:sp>
    </p:spTree>
    <p:extLst>
      <p:ext uri="{BB962C8B-B14F-4D97-AF65-F5344CB8AC3E}">
        <p14:creationId xmlns:p14="http://schemas.microsoft.com/office/powerpoint/2010/main" val="191407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aw.lis.virginia.gov/vacode/58.1-323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17BF3-507D-9EDF-1763-9F36BD6CE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D4196-4E36-969E-122F-12C25C427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9E823-3129-E207-055F-EF7D8AD5E221}"/>
              </a:ext>
            </a:extLst>
          </p:cNvPr>
          <p:cNvSpPr>
            <a:spLocks noGrp="1"/>
          </p:cNvSpPr>
          <p:nvPr>
            <p:ph type="body" idx="1"/>
          </p:nvPr>
        </p:nvSpPr>
        <p:spPr/>
        <p:txBody>
          <a:bodyPr/>
          <a:lstStyle/>
          <a:p>
            <a:r>
              <a:rPr lang="en-US" b="1" dirty="0">
                <a:ea typeface="Calibri"/>
                <a:cs typeface="Calibri"/>
              </a:rPr>
              <a:t>Instructor: </a:t>
            </a:r>
          </a:p>
          <a:p>
            <a:endParaRPr lang="en-US" b="1" dirty="0">
              <a:ea typeface="Calibri"/>
              <a:cs typeface="Calibri"/>
            </a:endParaRPr>
          </a:p>
          <a:p>
            <a:r>
              <a:rPr lang="en-US" b="0" dirty="0">
                <a:ea typeface="Calibri"/>
                <a:cs typeface="Calibri"/>
              </a:rPr>
              <a:t>Introduce speaker. Note for this sales meeting kit, we will not go over every single bill that has passed. Virginia REALTORS® does offer courses for CLE which address these changes and there are multiple resources on their website which go into detail about the ones that impact you the most. </a:t>
            </a:r>
          </a:p>
          <a:p>
            <a:endParaRPr lang="en-US" b="0" dirty="0">
              <a:ea typeface="Calibri"/>
              <a:cs typeface="Calibri"/>
            </a:endParaRPr>
          </a:p>
          <a:p>
            <a:r>
              <a:rPr lang="en-US" b="0" dirty="0">
                <a:ea typeface="Calibri"/>
                <a:cs typeface="Calibri"/>
              </a:rPr>
              <a:t>Please take note of when these changes will take place, they are effective July 1</a:t>
            </a:r>
            <a:r>
              <a:rPr lang="en-US" b="0" baseline="30000" dirty="0">
                <a:ea typeface="Calibri"/>
                <a:cs typeface="Calibri"/>
              </a:rPr>
              <a:t>st</a:t>
            </a:r>
            <a:r>
              <a:rPr lang="en-US" b="0" dirty="0">
                <a:ea typeface="Calibri"/>
                <a:cs typeface="Calibri"/>
              </a:rPr>
              <a:t>, 2026 unless noted.</a:t>
            </a:r>
          </a:p>
          <a:p>
            <a:endParaRPr lang="en-US" b="0" dirty="0">
              <a:ea typeface="Calibri"/>
              <a:cs typeface="Calibri"/>
            </a:endParaRPr>
          </a:p>
          <a:p>
            <a:r>
              <a:rPr lang="en-US" b="0" dirty="0">
                <a:ea typeface="Calibri"/>
                <a:cs typeface="Calibri"/>
              </a:rPr>
              <a:t>The first is the deed fraud bill, HB163 / SB316</a:t>
            </a:r>
            <a:r>
              <a:rPr lang="en-US" dirty="0">
                <a:ea typeface="Calibri"/>
                <a:cs typeface="Calibri"/>
              </a:rPr>
              <a:t>.  </a:t>
            </a:r>
          </a:p>
          <a:p>
            <a:endParaRPr lang="en-US" dirty="0">
              <a:ea typeface="Calibri"/>
              <a:cs typeface="Calibri"/>
            </a:endParaRPr>
          </a:p>
          <a:p>
            <a:pPr marL="171450" indent="-171450">
              <a:buFont typeface="Arial" panose="020B0604020202020204" pitchFamily="34" charset="0"/>
              <a:buChar char="•"/>
            </a:pPr>
            <a:r>
              <a:rPr lang="en-US" b="0" dirty="0">
                <a:ea typeface="Calibri"/>
                <a:cs typeface="Calibri"/>
              </a:rPr>
              <a:t>Starting on July 1, </a:t>
            </a:r>
            <a:r>
              <a:rPr lang="en-US" b="1" dirty="0">
                <a:ea typeface="Calibri"/>
                <a:cs typeface="Calibri"/>
              </a:rPr>
              <a:t>2027</a:t>
            </a:r>
            <a:r>
              <a:rPr lang="en-US" b="0" dirty="0">
                <a:ea typeface="Calibri"/>
                <a:cs typeface="Calibri"/>
              </a:rPr>
              <a:t>, all localities with a network or system for electronic documents must now offer a property alert notification system to residents. Homeowners will be allowed to sign up to receive alerts if anything is filed with their property address. This will help homeowners monitor if fraudulent liens or deed changes are filed on their property. </a:t>
            </a:r>
          </a:p>
          <a:p>
            <a:pPr marL="0" indent="0">
              <a:buFont typeface="Arial" panose="020B0604020202020204" pitchFamily="34" charset="0"/>
              <a:buNone/>
            </a:pPr>
            <a:endParaRPr lang="en-US" b="0" dirty="0">
              <a:ea typeface="Calibri"/>
              <a:cs typeface="Calibri"/>
            </a:endParaRPr>
          </a:p>
          <a:p>
            <a:pPr marL="171450" indent="-171450">
              <a:buFont typeface="Arial" panose="020B0604020202020204" pitchFamily="34" charset="0"/>
              <a:buChar char="•"/>
            </a:pPr>
            <a:r>
              <a:rPr lang="en-US" b="0" dirty="0">
                <a:ea typeface="Calibri"/>
                <a:cs typeface="Calibri"/>
              </a:rPr>
              <a:t>Second: Notaries. Beginning on July 1, </a:t>
            </a:r>
            <a:r>
              <a:rPr lang="en-US" b="1" dirty="0">
                <a:ea typeface="Calibri"/>
                <a:cs typeface="Calibri"/>
              </a:rPr>
              <a:t>2027, </a:t>
            </a:r>
            <a:r>
              <a:rPr lang="en-US" b="0" dirty="0">
                <a:ea typeface="Calibri"/>
                <a:cs typeface="Calibri"/>
              </a:rPr>
              <a:t>all notaries will have to complete pre-license and continuing education. And starting in July 1 of this year, 2026, notaries will have to provide proof of their commission to obtain a notary seal. </a:t>
            </a:r>
          </a:p>
          <a:p>
            <a:pPr marL="171450" indent="-171450">
              <a:buFont typeface="Arial" panose="020B0604020202020204" pitchFamily="34" charset="0"/>
              <a:buChar char="•"/>
            </a:pPr>
            <a:endParaRPr lang="en-US" b="0" dirty="0">
              <a:ea typeface="Calibri"/>
              <a:cs typeface="Calibri"/>
            </a:endParaRPr>
          </a:p>
          <a:p>
            <a:pPr marL="171450" indent="-171450">
              <a:buFont typeface="Arial" panose="020B0604020202020204" pitchFamily="34" charset="0"/>
              <a:buChar char="•"/>
            </a:pPr>
            <a:r>
              <a:rPr lang="en-US" b="0" dirty="0">
                <a:ea typeface="Calibri"/>
                <a:cs typeface="Calibri"/>
              </a:rPr>
              <a:t>Third: Starting on July 1 of this year, </a:t>
            </a:r>
            <a:r>
              <a:rPr lang="en-US" b="1" dirty="0">
                <a:ea typeface="Calibri"/>
                <a:cs typeface="Calibri"/>
              </a:rPr>
              <a:t>2026</a:t>
            </a:r>
            <a:r>
              <a:rPr lang="en-US" b="0" dirty="0">
                <a:ea typeface="Calibri"/>
                <a:cs typeface="Calibri"/>
              </a:rPr>
              <a:t>, All notaries (not just e-notaries) will need to keep a record of notarial acts and will need to maintain those records for 5 years. </a:t>
            </a:r>
          </a:p>
          <a:p>
            <a:pPr marL="171450" indent="-171450">
              <a:buFont typeface="Arial" panose="020B0604020202020204" pitchFamily="34" charset="0"/>
              <a:buChar char="•"/>
            </a:pPr>
            <a:endParaRPr lang="en-US" b="0" dirty="0">
              <a:ea typeface="Calibri"/>
              <a:cs typeface="Calibri"/>
            </a:endParaRPr>
          </a:p>
          <a:p>
            <a:pPr marL="171450" indent="-171450">
              <a:buFont typeface="Arial" panose="020B0604020202020204" pitchFamily="34" charset="0"/>
              <a:buChar char="•"/>
            </a:pPr>
            <a:r>
              <a:rPr lang="en-US" b="0" dirty="0">
                <a:ea typeface="Calibri"/>
                <a:cs typeface="Calibri"/>
              </a:rPr>
              <a:t>Fourth: Also starting on July 1 of this year, </a:t>
            </a:r>
            <a:r>
              <a:rPr lang="en-US" b="1" dirty="0">
                <a:ea typeface="Calibri"/>
                <a:cs typeface="Calibri"/>
              </a:rPr>
              <a:t>2026</a:t>
            </a:r>
            <a:r>
              <a:rPr lang="en-US" b="0" dirty="0">
                <a:ea typeface="Calibri"/>
                <a:cs typeface="Calibri"/>
              </a:rPr>
              <a:t>, Settlement agents will need to exercise reasonable care in ascertaining the seller of the property. This could include using the identity verification processes that the notary uses, requiring multiple forms of identification, getting a written statement from the seller’s attorney, reviewing land records, comparing signatures, performing a credit check, or asking detailed questions about the subject property. </a:t>
            </a:r>
          </a:p>
          <a:p>
            <a:pPr marL="171450" indent="-171450">
              <a:buFont typeface="Arial" panose="020B0604020202020204" pitchFamily="34" charset="0"/>
              <a:buChar char="•"/>
            </a:pPr>
            <a:endParaRPr lang="en-US" b="0" dirty="0">
              <a:ea typeface="Calibri"/>
              <a:cs typeface="Calibri"/>
            </a:endParaRPr>
          </a:p>
          <a:p>
            <a:pPr marL="0" indent="0">
              <a:buFont typeface="Arial" panose="020B0604020202020204" pitchFamily="34" charset="0"/>
              <a:buNone/>
            </a:pPr>
            <a:r>
              <a:rPr lang="en-US" b="0" dirty="0">
                <a:ea typeface="Calibri"/>
                <a:cs typeface="Calibri"/>
              </a:rPr>
              <a:t>What’s the main thing you need to know? That the Commonwealth is taking steps to combat deed fraud and has given property owners with a mechanism where they can be alerted if anyone makes any liens or deed changes on their property. This will at least give them notice so they can take action rather than finding out later when it becomes much harder. </a:t>
            </a:r>
          </a:p>
        </p:txBody>
      </p:sp>
      <p:sp>
        <p:nvSpPr>
          <p:cNvPr id="4" name="Slide Number Placeholder 3">
            <a:extLst>
              <a:ext uri="{FF2B5EF4-FFF2-40B4-BE49-F238E27FC236}">
                <a16:creationId xmlns:a16="http://schemas.microsoft.com/office/drawing/2014/main" id="{0730077A-0BD2-7B6B-44C3-669CD5C3AE72}"/>
              </a:ext>
            </a:extLst>
          </p:cNvPr>
          <p:cNvSpPr>
            <a:spLocks noGrp="1"/>
          </p:cNvSpPr>
          <p:nvPr>
            <p:ph type="sldNum" sz="quarter" idx="5"/>
          </p:nvPr>
        </p:nvSpPr>
        <p:spPr/>
        <p:txBody>
          <a:bodyPr/>
          <a:lstStyle/>
          <a:p>
            <a:fld id="{F7C51A0E-744E-4FA7-9578-C65F884C7CCD}" type="slidenum">
              <a:rPr lang="en-US" smtClean="0"/>
              <a:t>2</a:t>
            </a:fld>
            <a:endParaRPr lang="en-US"/>
          </a:p>
        </p:txBody>
      </p:sp>
    </p:spTree>
    <p:extLst>
      <p:ext uri="{BB962C8B-B14F-4D97-AF65-F5344CB8AC3E}">
        <p14:creationId xmlns:p14="http://schemas.microsoft.com/office/powerpoint/2010/main" val="416545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3674A-6A07-41A3-4AE2-31229E0AA7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9488B-CD49-3B0D-23F5-C39239E24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8FA83-EEA8-AD68-808B-532E7F17C6BE}"/>
              </a:ext>
            </a:extLst>
          </p:cNvPr>
          <p:cNvSpPr>
            <a:spLocks noGrp="1"/>
          </p:cNvSpPr>
          <p:nvPr>
            <p:ph type="body" idx="1"/>
          </p:nvPr>
        </p:nvSpPr>
        <p:spPr/>
        <p:txBody>
          <a:bodyPr/>
          <a:lstStyle/>
          <a:p>
            <a:pPr>
              <a:lnSpc>
                <a:spcPct val="107000"/>
              </a:lnSpc>
              <a:spcAft>
                <a:spcPts val="846"/>
              </a:spcAft>
            </a:pPr>
            <a:r>
              <a:rPr lang="en-US" b="1" dirty="0"/>
              <a:t>Instructor: </a:t>
            </a:r>
            <a:r>
              <a:rPr lang="en-US" b="0" dirty="0"/>
              <a:t>Another landlord tenant bill focuses on the written statement of charges due that goes to the tenant. This new law will state that no notice of termination </a:t>
            </a:r>
            <a:r>
              <a:rPr lang="en-US" sz="1200" b="0" i="0" kern="1200" dirty="0">
                <a:solidFill>
                  <a:schemeClr val="tx1"/>
                </a:solidFill>
                <a:effectLst/>
                <a:latin typeface="+mn-lt"/>
                <a:ea typeface="+mn-ea"/>
                <a:cs typeface="+mn-cs"/>
              </a:rPr>
              <a:t>for nonpayment of rent shall be effective unless the notice contains a written statement of charges and payments over the course of the tenancy or the past 12 months, whichever is shorter, including any late charges, attorney fees, costs, and other charges or damages as contracted for in the lease that are due and owing. I imagine most of you are doing this already, its difficult to give a tenant notice that they have to pay within 14 days to stay, without telling them how much they owe, but here we are. Now if the rental agreement provides for the use of submetering, energy allocation equipment, or ratio utility billing the notice must also include all the debits and credits incurred by the tenant for energy and utility bills. Again, I’m sure most of you are doing this already. But the reason behind this was that there were several agencies and nonprofits that needed this specific information to help tenants with their utility bills. </a:t>
            </a:r>
          </a:p>
          <a:p>
            <a:pPr>
              <a:lnSpc>
                <a:spcPct val="107000"/>
              </a:lnSpc>
              <a:spcAft>
                <a:spcPts val="846"/>
              </a:spcAft>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846"/>
              </a:spcAft>
              <a:buClrTx/>
              <a:buSzTx/>
              <a:buFontTx/>
              <a:buNone/>
              <a:tabLst/>
              <a:defRPr/>
            </a:pPr>
            <a:r>
              <a:rPr lang="en-US" sz="1200" b="0" i="0" kern="1200" dirty="0">
                <a:solidFill>
                  <a:schemeClr val="tx1"/>
                </a:solidFill>
                <a:effectLst/>
                <a:latin typeface="+mn-lt"/>
                <a:ea typeface="+mn-ea"/>
                <a:cs typeface="+mn-cs"/>
              </a:rPr>
              <a:t>If you are using one of these systems for utility billing, please remember that your records must include a description of how monthly energy and utility billing fees are calculated and a history of billing fee payments for each tenant over the duration of the tenancy or the past 12 months, whichever is shorter.</a:t>
            </a:r>
          </a:p>
          <a:p>
            <a:pPr>
              <a:lnSpc>
                <a:spcPct val="107000"/>
              </a:lnSpc>
              <a:spcAft>
                <a:spcPts val="846"/>
              </a:spcAft>
            </a:pPr>
            <a:endParaRPr lang="en-US" sz="1200" b="0" i="0" kern="1200" dirty="0">
              <a:solidFill>
                <a:schemeClr val="tx1"/>
              </a:solidFill>
              <a:effectLst/>
              <a:latin typeface="+mn-lt"/>
              <a:ea typeface="+mn-ea"/>
              <a:cs typeface="+mn-cs"/>
            </a:endParaRPr>
          </a:p>
          <a:p>
            <a:pPr>
              <a:lnSpc>
                <a:spcPct val="107000"/>
              </a:lnSpc>
              <a:spcAft>
                <a:spcPts val="846"/>
              </a:spcAft>
            </a:pPr>
            <a:r>
              <a:rPr lang="en-US" sz="1200" b="0" i="0" kern="1200" dirty="0">
                <a:solidFill>
                  <a:schemeClr val="tx1"/>
                </a:solidFill>
                <a:effectLst/>
                <a:latin typeface="+mn-lt"/>
                <a:ea typeface="+mn-ea"/>
                <a:cs typeface="+mn-cs"/>
              </a:rPr>
              <a:t>This notice must be provided to the tenant, and to the court when filing the UD. There is another delayed enactment here. This law won’t become effective until next year, July 1, 2027. </a:t>
            </a:r>
          </a:p>
          <a:p>
            <a:pPr>
              <a:lnSpc>
                <a:spcPct val="107000"/>
              </a:lnSpc>
              <a:spcAft>
                <a:spcPts val="846"/>
              </a:spcAft>
            </a:pPr>
            <a:endParaRPr lang="en-US" sz="1200" b="0" i="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BA75E84-CCC7-B73F-A414-6D90CA46E14E}"/>
              </a:ext>
            </a:extLst>
          </p:cNvPr>
          <p:cNvSpPr>
            <a:spLocks noGrp="1"/>
          </p:cNvSpPr>
          <p:nvPr>
            <p:ph type="sldNum" sz="quarter" idx="5"/>
          </p:nvPr>
        </p:nvSpPr>
        <p:spPr/>
        <p:txBody>
          <a:bodyPr/>
          <a:lstStyle/>
          <a:p>
            <a:fld id="{F7C51A0E-744E-4FA7-9578-C65F884C7CCD}" type="slidenum">
              <a:rPr lang="en-US" smtClean="0"/>
              <a:t>11</a:t>
            </a:fld>
            <a:endParaRPr lang="en-US"/>
          </a:p>
        </p:txBody>
      </p:sp>
    </p:spTree>
    <p:extLst>
      <p:ext uri="{BB962C8B-B14F-4D97-AF65-F5344CB8AC3E}">
        <p14:creationId xmlns:p14="http://schemas.microsoft.com/office/powerpoint/2010/main" val="3893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C6CAD-4EFA-4172-E309-91E048268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E96BF-56CA-D372-B0D4-23B22C7AA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E4DB0A-C270-6745-3FD7-59AFCA5B48EA}"/>
              </a:ext>
            </a:extLst>
          </p:cNvPr>
          <p:cNvSpPr>
            <a:spLocks noGrp="1"/>
          </p:cNvSpPr>
          <p:nvPr>
            <p:ph type="body" idx="1"/>
          </p:nvPr>
        </p:nvSpPr>
        <p:spPr/>
        <p:txBody>
          <a:bodyPr/>
          <a:lstStyle/>
          <a:p>
            <a:r>
              <a:rPr lang="en-US" dirty="0"/>
              <a:t>Remember, please speak with your Broker and if you still have questions please note the Virginia REALTORS® Legal Hotline </a:t>
            </a:r>
            <a:r>
              <a:rPr lang="en-US"/>
              <a:t>is open to all members. </a:t>
            </a:r>
          </a:p>
        </p:txBody>
      </p:sp>
      <p:sp>
        <p:nvSpPr>
          <p:cNvPr id="4" name="Slide Number Placeholder 3">
            <a:extLst>
              <a:ext uri="{FF2B5EF4-FFF2-40B4-BE49-F238E27FC236}">
                <a16:creationId xmlns:a16="http://schemas.microsoft.com/office/drawing/2014/main" id="{D884C0CE-759F-AC33-BC96-758115F251E5}"/>
              </a:ext>
            </a:extLst>
          </p:cNvPr>
          <p:cNvSpPr>
            <a:spLocks noGrp="1"/>
          </p:cNvSpPr>
          <p:nvPr>
            <p:ph type="sldNum" sz="quarter" idx="5"/>
          </p:nvPr>
        </p:nvSpPr>
        <p:spPr/>
        <p:txBody>
          <a:bodyPr/>
          <a:lstStyle/>
          <a:p>
            <a:fld id="{784D6B1E-29FE-8642-A21C-6A0B5B6C8697}" type="slidenum">
              <a:rPr lang="en-US" smtClean="0"/>
              <a:t>12</a:t>
            </a:fld>
            <a:endParaRPr lang="en-US"/>
          </a:p>
        </p:txBody>
      </p:sp>
    </p:spTree>
    <p:extLst>
      <p:ext uri="{BB962C8B-B14F-4D97-AF65-F5344CB8AC3E}">
        <p14:creationId xmlns:p14="http://schemas.microsoft.com/office/powerpoint/2010/main" val="214756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1980C-E095-A3BD-0EFD-8B91C59B4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2F0FE-BD21-F467-E80C-D5160AD14A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28598-48C8-903E-CD41-7314A0B31B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00374B-D02F-8155-B1DC-242424F033EF}"/>
              </a:ext>
            </a:extLst>
          </p:cNvPr>
          <p:cNvSpPr>
            <a:spLocks noGrp="1"/>
          </p:cNvSpPr>
          <p:nvPr>
            <p:ph type="sldNum" sz="quarter" idx="5"/>
          </p:nvPr>
        </p:nvSpPr>
        <p:spPr/>
        <p:txBody>
          <a:bodyPr/>
          <a:lstStyle/>
          <a:p>
            <a:fld id="{784D6B1E-29FE-8642-A21C-6A0B5B6C8697}" type="slidenum">
              <a:rPr lang="en-US" smtClean="0"/>
              <a:t>13</a:t>
            </a:fld>
            <a:endParaRPr lang="en-US"/>
          </a:p>
        </p:txBody>
      </p:sp>
    </p:spTree>
    <p:extLst>
      <p:ext uri="{BB962C8B-B14F-4D97-AF65-F5344CB8AC3E}">
        <p14:creationId xmlns:p14="http://schemas.microsoft.com/office/powerpoint/2010/main" val="53720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5385F-A95D-F96B-0925-33A2857C6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C6FD5-FB52-0B58-D85E-7F1FB79C8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1387C-C04E-B0E7-2DB9-D52AA7AD1757}"/>
              </a:ext>
            </a:extLst>
          </p:cNvPr>
          <p:cNvSpPr>
            <a:spLocks noGrp="1"/>
          </p:cNvSpPr>
          <p:nvPr>
            <p:ph type="body" idx="1"/>
          </p:nvPr>
        </p:nvSpPr>
        <p:spPr/>
        <p:txBody>
          <a:bodyPr/>
          <a:lstStyle/>
          <a:p>
            <a:r>
              <a:rPr lang="en-US" b="1" dirty="0"/>
              <a:t>Instructor: </a:t>
            </a:r>
          </a:p>
          <a:p>
            <a:endParaRPr lang="en-US" b="1" dirty="0"/>
          </a:p>
          <a:p>
            <a:r>
              <a:rPr lang="en-US" b="0" dirty="0"/>
              <a:t>This new law makes changes to the existing septic inspection law: </a:t>
            </a:r>
          </a:p>
          <a:p>
            <a:endParaRPr lang="en-US" b="0" dirty="0"/>
          </a:p>
          <a:p>
            <a:pPr marL="228600" indent="-228600">
              <a:buAutoNum type="arabicPeriod"/>
            </a:pPr>
            <a:r>
              <a:rPr lang="en-US" b="0" dirty="0"/>
              <a:t>Defines “readily accessible” </a:t>
            </a:r>
            <a:r>
              <a:rPr lang="en-US" b="1" dirty="0"/>
              <a:t>as digging no more than 30 inches</a:t>
            </a:r>
            <a:r>
              <a:rPr lang="en-US" b="0" dirty="0"/>
              <a:t>. </a:t>
            </a:r>
          </a:p>
          <a:p>
            <a:pPr marL="228600" indent="-228600">
              <a:buAutoNum type="arabicPeriod"/>
            </a:pPr>
            <a:r>
              <a:rPr lang="en-US" b="0" dirty="0"/>
              <a:t>Clarified that the 10-day time limit to get your inspection report runs from the first day of the inspection, not the last day someone on the team comes out to the property.</a:t>
            </a:r>
          </a:p>
          <a:p>
            <a:pPr marL="228600" indent="-228600">
              <a:buAutoNum type="arabicPeriod"/>
            </a:pPr>
            <a:r>
              <a:rPr lang="en-US" b="0" dirty="0"/>
              <a:t>All septic reports should now indicate whether the system is operating as intended as of the date of the inspection. </a:t>
            </a:r>
          </a:p>
          <a:p>
            <a:pPr marL="228600" indent="-228600">
              <a:buAutoNum type="arabicPeriod"/>
            </a:pPr>
            <a:r>
              <a:rPr lang="en-US" b="0" dirty="0"/>
              <a:t>Removes the language requiring a septic inspection to report the advertised bedroom count as listed in the MLS or by statement of the property owner. They are now only required to report what is in the operation permit. </a:t>
            </a:r>
          </a:p>
        </p:txBody>
      </p:sp>
      <p:sp>
        <p:nvSpPr>
          <p:cNvPr id="4" name="Slide Number Placeholder 3">
            <a:extLst>
              <a:ext uri="{FF2B5EF4-FFF2-40B4-BE49-F238E27FC236}">
                <a16:creationId xmlns:a16="http://schemas.microsoft.com/office/drawing/2014/main" id="{32B6F231-5F75-7053-0971-DC3E01F20491}"/>
              </a:ext>
            </a:extLst>
          </p:cNvPr>
          <p:cNvSpPr>
            <a:spLocks noGrp="1"/>
          </p:cNvSpPr>
          <p:nvPr>
            <p:ph type="sldNum" sz="quarter" idx="5"/>
          </p:nvPr>
        </p:nvSpPr>
        <p:spPr/>
        <p:txBody>
          <a:bodyPr/>
          <a:lstStyle/>
          <a:p>
            <a:fld id="{F7C51A0E-744E-4FA7-9578-C65F884C7CCD}" type="slidenum">
              <a:rPr lang="en-US" smtClean="0"/>
              <a:t>3</a:t>
            </a:fld>
            <a:endParaRPr lang="en-US"/>
          </a:p>
        </p:txBody>
      </p:sp>
    </p:spTree>
    <p:extLst>
      <p:ext uri="{BB962C8B-B14F-4D97-AF65-F5344CB8AC3E}">
        <p14:creationId xmlns:p14="http://schemas.microsoft.com/office/powerpoint/2010/main" val="265892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333333"/>
                </a:solidFill>
              </a:rPr>
              <a:t>Instructor: </a:t>
            </a:r>
            <a:r>
              <a:rPr lang="en-US" b="0" dirty="0">
                <a:solidFill>
                  <a:srgbClr val="333333"/>
                </a:solidFill>
              </a:rPr>
              <a:t>This new law builds on a law Virginia REALTORS® worked on several years ago with respect to restrictive covenants – 55.1-300.1. There is still land in Virginia with recorded restrictive covenants that discriminate against protected classes. Several years ago Virginia REALTORS® passed a law that made any such restrictive covenant null and void and set up a process for property owners to have those covenants removed from the record. However, not many people knew about the law. Now, settlement agents who find these restrictive covenants during title searches, will have to notify the client at settlement and make them aware of the process to have the covenant removed if they so choose. </a:t>
            </a:r>
            <a:endParaRPr lang="en-US" b="1" dirty="0">
              <a:solidFill>
                <a:srgbClr val="333333"/>
              </a:solidFill>
              <a:latin typeface="times"/>
              <a:ea typeface="Calibri"/>
              <a:cs typeface="times"/>
            </a:endParaRPr>
          </a:p>
        </p:txBody>
      </p:sp>
      <p:sp>
        <p:nvSpPr>
          <p:cNvPr id="4" name="Slide Number Placeholder 3"/>
          <p:cNvSpPr>
            <a:spLocks noGrp="1"/>
          </p:cNvSpPr>
          <p:nvPr>
            <p:ph type="sldNum" sz="quarter" idx="5"/>
          </p:nvPr>
        </p:nvSpPr>
        <p:spPr/>
        <p:txBody>
          <a:bodyPr/>
          <a:lstStyle/>
          <a:p>
            <a:fld id="{F7C51A0E-744E-4FA7-9578-C65F884C7CCD}" type="slidenum">
              <a:rPr lang="en-US" smtClean="0"/>
              <a:t>4</a:t>
            </a:fld>
            <a:endParaRPr lang="en-US"/>
          </a:p>
        </p:txBody>
      </p:sp>
    </p:spTree>
    <p:extLst>
      <p:ext uri="{BB962C8B-B14F-4D97-AF65-F5344CB8AC3E}">
        <p14:creationId xmlns:p14="http://schemas.microsoft.com/office/powerpoint/2010/main" val="365790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6ECB4-7722-FE43-2142-2456A81D6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82CB25-C428-9DC2-526C-12830D8E7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8234A4-4EB2-2501-1493-280D1A437FED}"/>
              </a:ext>
            </a:extLst>
          </p:cNvPr>
          <p:cNvSpPr>
            <a:spLocks noGrp="1"/>
          </p:cNvSpPr>
          <p:nvPr>
            <p:ph type="body" idx="1"/>
          </p:nvPr>
        </p:nvSpPr>
        <p:spPr/>
        <p:txBody>
          <a:bodyPr/>
          <a:lstStyle/>
          <a:p>
            <a:r>
              <a:rPr lang="en-US" b="1" dirty="0"/>
              <a:t>Instructor: </a:t>
            </a:r>
            <a:r>
              <a:rPr lang="en-US" b="0" dirty="0"/>
              <a:t>We’re going to talk about a few changes on the residential property disclosure act and buyer beware. </a:t>
            </a:r>
          </a:p>
          <a:p>
            <a:endParaRPr lang="en-US" b="0" dirty="0"/>
          </a:p>
          <a:p>
            <a:r>
              <a:rPr lang="en-US" b="0" dirty="0"/>
              <a:t>Starting July 1, 2026 the VRPDA disclosure form will now include a statement that a buyer should do their own due diligence to determine a property’s proximity to any military ground installation and whether that property may be impacted by noise or other effects of military operations. This idea came from Fort Belvoir which I guess is getting some noise complaints from the surrounding communities. </a:t>
            </a:r>
          </a:p>
          <a:p>
            <a:endParaRPr lang="en-US" b="0" dirty="0"/>
          </a:p>
          <a:p>
            <a:r>
              <a:rPr lang="en-US" b="1" i="1" dirty="0"/>
              <a:t>**Instructor Note: this is different than the mandatory military air installation disclosure, that mandatory disclosure still exists. </a:t>
            </a:r>
          </a:p>
          <a:p>
            <a:endParaRPr lang="en-US" b="1" dirty="0"/>
          </a:p>
        </p:txBody>
      </p:sp>
      <p:sp>
        <p:nvSpPr>
          <p:cNvPr id="4" name="Slide Number Placeholder 3">
            <a:extLst>
              <a:ext uri="{FF2B5EF4-FFF2-40B4-BE49-F238E27FC236}">
                <a16:creationId xmlns:a16="http://schemas.microsoft.com/office/drawing/2014/main" id="{C1FCDFDA-004F-D5EF-038F-EEF3D68DCEC5}"/>
              </a:ext>
            </a:extLst>
          </p:cNvPr>
          <p:cNvSpPr>
            <a:spLocks noGrp="1"/>
          </p:cNvSpPr>
          <p:nvPr>
            <p:ph type="sldNum" sz="quarter" idx="5"/>
          </p:nvPr>
        </p:nvSpPr>
        <p:spPr/>
        <p:txBody>
          <a:bodyPr/>
          <a:lstStyle/>
          <a:p>
            <a:fld id="{F7C51A0E-744E-4FA7-9578-C65F884C7CCD}" type="slidenum">
              <a:rPr lang="en-US" smtClean="0"/>
              <a:t>5</a:t>
            </a:fld>
            <a:endParaRPr lang="en-US"/>
          </a:p>
        </p:txBody>
      </p:sp>
    </p:spTree>
    <p:extLst>
      <p:ext uri="{BB962C8B-B14F-4D97-AF65-F5344CB8AC3E}">
        <p14:creationId xmlns:p14="http://schemas.microsoft.com/office/powerpoint/2010/main" val="372817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DD0E1-A149-66C8-A82A-D346293D0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81B78-D3C5-C295-2130-A6B10B1C0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E4659-3692-9DA5-63A3-799493E57A0E}"/>
              </a:ext>
            </a:extLst>
          </p:cNvPr>
          <p:cNvSpPr>
            <a:spLocks noGrp="1"/>
          </p:cNvSpPr>
          <p:nvPr>
            <p:ph type="body" idx="1"/>
          </p:nvPr>
        </p:nvSpPr>
        <p:spPr/>
        <p:txBody>
          <a:bodyPr/>
          <a:lstStyle/>
          <a:p>
            <a:r>
              <a:rPr lang="en-US" b="1" dirty="0"/>
              <a:t>Instructor: </a:t>
            </a:r>
          </a:p>
          <a:p>
            <a:endParaRPr lang="en-US" b="1" dirty="0"/>
          </a:p>
          <a:p>
            <a:r>
              <a:rPr lang="en-US" b="0" dirty="0"/>
              <a:t>The second change to the buyer beware statement language will be added urging the buyer to do their due diligence as to whether a property </a:t>
            </a:r>
            <a:r>
              <a:rPr lang="en-US" sz="1200" b="0" i="0" kern="1200" dirty="0">
                <a:solidFill>
                  <a:schemeClr val="tx1"/>
                </a:solidFill>
                <a:effectLst/>
                <a:latin typeface="+mn-lt"/>
                <a:ea typeface="+mn-ea"/>
                <a:cs typeface="+mn-cs"/>
              </a:rPr>
              <a:t>is located in a locality that has adopted a land-use plan that may provide use value assessment and taxation for real estate classified in § </a:t>
            </a:r>
            <a:r>
              <a:rPr lang="en-US" sz="1200" b="0" i="0" u="none" strike="noStrike" kern="1200" dirty="0">
                <a:solidFill>
                  <a:schemeClr val="tx1"/>
                </a:solidFill>
                <a:effectLst/>
                <a:latin typeface="+mn-lt"/>
                <a:ea typeface="+mn-ea"/>
                <a:cs typeface="+mn-cs"/>
                <a:hlinkClick r:id="rId3"/>
              </a:rPr>
              <a:t>58.1-3230</a:t>
            </a:r>
            <a:r>
              <a:rPr lang="en-US" sz="1200" b="0" i="0" kern="1200" dirty="0">
                <a:solidFill>
                  <a:schemeClr val="tx1"/>
                </a:solidFill>
                <a:effectLst/>
                <a:latin typeface="+mn-lt"/>
                <a:ea typeface="+mn-ea"/>
                <a:cs typeface="+mn-cs"/>
              </a:rPr>
              <a:t>. When real estate, or a parcel of such real estate, qualifies for special assessment and taxation on the basis of use, and the use or zoning of the real estate changes to a nonqualifying use or zoning, the real estate may be subject to roll-back taxes and interest. IF that happens, and it has not been previously negotiated in the sales contract, the buyer will be responsible for paying all of those rollback taxes. Buyers can research this with the commissioner of the revenue or assessor in the locality where the property is located. </a:t>
            </a:r>
            <a:endParaRPr lang="en-US" b="1" i="0" dirty="0"/>
          </a:p>
          <a:p>
            <a:endParaRPr lang="en-US" b="1" dirty="0"/>
          </a:p>
        </p:txBody>
      </p:sp>
      <p:sp>
        <p:nvSpPr>
          <p:cNvPr id="4" name="Slide Number Placeholder 3">
            <a:extLst>
              <a:ext uri="{FF2B5EF4-FFF2-40B4-BE49-F238E27FC236}">
                <a16:creationId xmlns:a16="http://schemas.microsoft.com/office/drawing/2014/main" id="{DE69EDE3-7E46-DA51-7F46-908DE615B64A}"/>
              </a:ext>
            </a:extLst>
          </p:cNvPr>
          <p:cNvSpPr>
            <a:spLocks noGrp="1"/>
          </p:cNvSpPr>
          <p:nvPr>
            <p:ph type="sldNum" sz="quarter" idx="5"/>
          </p:nvPr>
        </p:nvSpPr>
        <p:spPr/>
        <p:txBody>
          <a:bodyPr/>
          <a:lstStyle/>
          <a:p>
            <a:fld id="{F7C51A0E-744E-4FA7-9578-C65F884C7CCD}" type="slidenum">
              <a:rPr lang="en-US" smtClean="0"/>
              <a:t>6</a:t>
            </a:fld>
            <a:endParaRPr lang="en-US"/>
          </a:p>
        </p:txBody>
      </p:sp>
    </p:spTree>
    <p:extLst>
      <p:ext uri="{BB962C8B-B14F-4D97-AF65-F5344CB8AC3E}">
        <p14:creationId xmlns:p14="http://schemas.microsoft.com/office/powerpoint/2010/main" val="319975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3D267-F480-8043-F12E-32906100B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9F33B-E8D2-A4AE-5AB8-DF415D0F3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16FD8-200D-8755-C670-491DF6A0E875}"/>
              </a:ext>
            </a:extLst>
          </p:cNvPr>
          <p:cNvSpPr>
            <a:spLocks noGrp="1"/>
          </p:cNvSpPr>
          <p:nvPr>
            <p:ph type="body" idx="1"/>
          </p:nvPr>
        </p:nvSpPr>
        <p:spPr/>
        <p:txBody>
          <a:bodyPr/>
          <a:lstStyle/>
          <a:p>
            <a:pPr>
              <a:lnSpc>
                <a:spcPct val="107000"/>
              </a:lnSpc>
              <a:spcAft>
                <a:spcPts val="846"/>
              </a:spcAft>
            </a:pPr>
            <a:r>
              <a:rPr lang="en-US" b="1" dirty="0"/>
              <a:t>Instructor: </a:t>
            </a: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46"/>
              </a:spcAft>
            </a:pP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46"/>
              </a:spcAft>
            </a:pPr>
            <a:r>
              <a:rPr lang="en-US" sz="2000" dirty="0">
                <a:latin typeface="Calibri" panose="020F0502020204030204" pitchFamily="34" charset="0"/>
                <a:ea typeface="Calibri" panose="020F0502020204030204" pitchFamily="34" charset="0"/>
                <a:cs typeface="Calibri" panose="020F0502020204030204" pitchFamily="34" charset="0"/>
              </a:rPr>
              <a:t>This law is effective on 7/1/26. The time period for a material non-compliance for nonpayment of rent is now 14 days. What does this mean? It means the law now states: “</a:t>
            </a:r>
            <a:r>
              <a:rPr lang="en-US" sz="1200" b="0" i="0" kern="1200" dirty="0">
                <a:solidFill>
                  <a:schemeClr val="tx1"/>
                </a:solidFill>
                <a:effectLst/>
                <a:latin typeface="+mn-lt"/>
                <a:ea typeface="+mn-ea"/>
                <a:cs typeface="+mn-cs"/>
              </a:rPr>
              <a:t>If rent is unpaid when due, and the tenant fails to pay rent within </a:t>
            </a:r>
            <a:r>
              <a:rPr lang="en-US" sz="1200" b="0" i="0" strike="sngStrike" kern="1200" dirty="0">
                <a:solidFill>
                  <a:schemeClr val="tx1"/>
                </a:solidFill>
                <a:effectLst/>
                <a:latin typeface="+mn-lt"/>
                <a:ea typeface="+mn-ea"/>
                <a:cs typeface="+mn-cs"/>
              </a:rPr>
              <a:t>five</a:t>
            </a:r>
            <a:r>
              <a:rPr lang="en-US" sz="1200" b="0" i="1" kern="1200" dirty="0">
                <a:solidFill>
                  <a:schemeClr val="tx1"/>
                </a:solidFill>
                <a:effectLst/>
                <a:latin typeface="+mn-lt"/>
                <a:ea typeface="+mn-ea"/>
                <a:cs typeface="+mn-cs"/>
              </a:rPr>
              <a:t> 14</a:t>
            </a:r>
            <a:r>
              <a:rPr lang="en-US" sz="1200" b="0" i="0" kern="1200" dirty="0">
                <a:solidFill>
                  <a:schemeClr val="tx1"/>
                </a:solidFill>
                <a:effectLst/>
                <a:latin typeface="+mn-lt"/>
                <a:ea typeface="+mn-ea"/>
                <a:cs typeface="+mn-cs"/>
              </a:rPr>
              <a:t> days after written notice is served on him notifying the tenant of his nonpayment, and of the landlord's intention to terminate the rental agreement if the rent is not paid within the </a:t>
            </a:r>
            <a:r>
              <a:rPr lang="en-US" sz="1200" b="0" i="0" strike="sngStrike" kern="1200" dirty="0">
                <a:solidFill>
                  <a:schemeClr val="tx1"/>
                </a:solidFill>
                <a:effectLst/>
                <a:latin typeface="+mn-lt"/>
                <a:ea typeface="+mn-ea"/>
                <a:cs typeface="+mn-cs"/>
              </a:rPr>
              <a:t>five-day</a:t>
            </a:r>
            <a:r>
              <a:rPr lang="en-US" sz="1200" b="0" i="1" kern="1200" dirty="0">
                <a:solidFill>
                  <a:schemeClr val="tx1"/>
                </a:solidFill>
                <a:effectLst/>
                <a:latin typeface="+mn-lt"/>
                <a:ea typeface="+mn-ea"/>
                <a:cs typeface="+mn-cs"/>
              </a:rPr>
              <a:t> 14-day</a:t>
            </a:r>
            <a:r>
              <a:rPr lang="en-US" sz="1200" b="0" i="0" kern="1200" dirty="0">
                <a:solidFill>
                  <a:schemeClr val="tx1"/>
                </a:solidFill>
                <a:effectLst/>
                <a:latin typeface="+mn-lt"/>
                <a:ea typeface="+mn-ea"/>
                <a:cs typeface="+mn-cs"/>
              </a:rPr>
              <a:t> period, the landlord may terminate the rental agreement and proceed to obtain possession of the premises by filing an unlawful detainer.”</a:t>
            </a:r>
          </a:p>
          <a:p>
            <a:pPr>
              <a:lnSpc>
                <a:spcPct val="107000"/>
              </a:lnSpc>
              <a:spcAft>
                <a:spcPts val="846"/>
              </a:spcAft>
            </a:pPr>
            <a:endParaRPr lang="en-US" sz="1200" b="0" i="0" kern="1200" dirty="0">
              <a:solidFill>
                <a:schemeClr val="tx1"/>
              </a:solidFill>
              <a:effectLst/>
              <a:latin typeface="+mn-lt"/>
              <a:ea typeface="+mn-ea"/>
              <a:cs typeface="+mn-cs"/>
            </a:endParaRPr>
          </a:p>
          <a:p>
            <a:pPr>
              <a:lnSpc>
                <a:spcPct val="107000"/>
              </a:lnSpc>
              <a:spcAft>
                <a:spcPts val="846"/>
              </a:spcAft>
            </a:pPr>
            <a:r>
              <a:rPr lang="en-US" sz="1200" b="0" i="0" kern="1200" dirty="0">
                <a:solidFill>
                  <a:schemeClr val="tx1"/>
                </a:solidFill>
                <a:effectLst/>
                <a:latin typeface="+mn-lt"/>
                <a:ea typeface="+mn-ea"/>
                <a:cs typeface="+mn-cs"/>
              </a:rPr>
              <a:t>As we move forward with this, make sure to check your lease agreements for when rent is late and work from there. </a:t>
            </a:r>
          </a:p>
          <a:p>
            <a:pPr>
              <a:lnSpc>
                <a:spcPct val="107000"/>
              </a:lnSpc>
              <a:spcAft>
                <a:spcPts val="846"/>
              </a:spcAft>
            </a:pPr>
            <a:endParaRPr lang="en-US" sz="1200" b="0" i="0" kern="1200" dirty="0">
              <a:solidFill>
                <a:schemeClr val="tx1"/>
              </a:solidFill>
              <a:effectLst/>
              <a:latin typeface="+mn-lt"/>
              <a:ea typeface="+mn-ea"/>
              <a:cs typeface="+mn-cs"/>
            </a:endParaRPr>
          </a:p>
          <a:p>
            <a:pPr>
              <a:lnSpc>
                <a:spcPct val="107000"/>
              </a:lnSpc>
              <a:spcAft>
                <a:spcPts val="846"/>
              </a:spcAft>
            </a:pPr>
            <a:r>
              <a:rPr lang="en-US" sz="1200" b="1" i="1" kern="1200" dirty="0">
                <a:solidFill>
                  <a:schemeClr val="tx1"/>
                </a:solidFill>
                <a:effectLst/>
                <a:latin typeface="+mn-lt"/>
                <a:ea typeface="+mn-ea"/>
                <a:cs typeface="+mn-cs"/>
              </a:rPr>
              <a:t>**Instructor Note: We cannot make an industry wide standard of whether to use the 5 day grace period or not. This is business decision. There is no requirement in the Code for a 5 day grace period unless there is no written lease. </a:t>
            </a:r>
          </a:p>
          <a:p>
            <a:endParaRPr lang="en-US" b="0" i="0" dirty="0"/>
          </a:p>
        </p:txBody>
      </p:sp>
      <p:sp>
        <p:nvSpPr>
          <p:cNvPr id="4" name="Slide Number Placeholder 3">
            <a:extLst>
              <a:ext uri="{FF2B5EF4-FFF2-40B4-BE49-F238E27FC236}">
                <a16:creationId xmlns:a16="http://schemas.microsoft.com/office/drawing/2014/main" id="{32A66078-A467-A811-F765-CB5CEB6B69B4}"/>
              </a:ext>
            </a:extLst>
          </p:cNvPr>
          <p:cNvSpPr>
            <a:spLocks noGrp="1"/>
          </p:cNvSpPr>
          <p:nvPr>
            <p:ph type="sldNum" sz="quarter" idx="5"/>
          </p:nvPr>
        </p:nvSpPr>
        <p:spPr/>
        <p:txBody>
          <a:bodyPr/>
          <a:lstStyle/>
          <a:p>
            <a:fld id="{F7C51A0E-744E-4FA7-9578-C65F884C7CCD}" type="slidenum">
              <a:rPr lang="en-US" smtClean="0"/>
              <a:t>7</a:t>
            </a:fld>
            <a:endParaRPr lang="en-US"/>
          </a:p>
        </p:txBody>
      </p:sp>
    </p:spTree>
    <p:extLst>
      <p:ext uri="{BB962C8B-B14F-4D97-AF65-F5344CB8AC3E}">
        <p14:creationId xmlns:p14="http://schemas.microsoft.com/office/powerpoint/2010/main" val="3839676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FEBF1-8439-4E31-6F1F-D06B7759C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8D446-8EB6-6186-393E-4938DEAD4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F2BA4-184C-9C42-EDE4-98C821F7E439}"/>
              </a:ext>
            </a:extLst>
          </p:cNvPr>
          <p:cNvSpPr>
            <a:spLocks noGrp="1"/>
          </p:cNvSpPr>
          <p:nvPr>
            <p:ph type="body" idx="1"/>
          </p:nvPr>
        </p:nvSpPr>
        <p:spPr/>
        <p:txBody>
          <a:bodyPr/>
          <a:lstStyle/>
          <a:p>
            <a:pPr>
              <a:lnSpc>
                <a:spcPct val="107000"/>
              </a:lnSpc>
              <a:spcAft>
                <a:spcPts val="846"/>
              </a:spcAft>
            </a:pPr>
            <a:r>
              <a:rPr lang="en-US" b="1" dirty="0"/>
              <a:t>Instructor: </a:t>
            </a:r>
            <a:r>
              <a:rPr lang="en-US" b="0" i="0" dirty="0">
                <a:solidFill>
                  <a:srgbClr val="333333"/>
                </a:solidFill>
                <a:effectLst/>
                <a:latin typeface="times" panose="02020603050405020304" pitchFamily="18" charset="0"/>
              </a:rPr>
              <a:t>Virginia REALTORS® did bring another early termination for military personnel bill to fix, hopefully the last contradiction between the Virginia Landlord Tenant Act and the Federal Servicemembers Civil Relief Act. </a:t>
            </a:r>
          </a:p>
          <a:p>
            <a:pPr>
              <a:lnSpc>
                <a:spcPct val="107000"/>
              </a:lnSpc>
              <a:spcAft>
                <a:spcPts val="846"/>
              </a:spcAft>
            </a:pPr>
            <a:endParaRPr lang="en-US" b="0" i="0" dirty="0">
              <a:solidFill>
                <a:srgbClr val="333333"/>
              </a:solidFill>
              <a:effectLst/>
              <a:latin typeface="times" panose="02020603050405020304" pitchFamily="18" charset="0"/>
            </a:endParaRPr>
          </a:p>
          <a:p>
            <a:pPr>
              <a:lnSpc>
                <a:spcPct val="107000"/>
              </a:lnSpc>
              <a:spcAft>
                <a:spcPts val="846"/>
              </a:spcAft>
            </a:pPr>
            <a:r>
              <a:rPr lang="en-US" b="0" i="0" dirty="0">
                <a:solidFill>
                  <a:srgbClr val="333333"/>
                </a:solidFill>
                <a:effectLst/>
                <a:latin typeface="times" panose="02020603050405020304" pitchFamily="18" charset="0"/>
              </a:rPr>
              <a:t>Effective July 1, 2026 tenants who are terminating their leases early because of military order will not be limited to 60 days before their orders take effect to make that termination. This was not a limit that existed in the federal act, making ours effectively null and void.</a:t>
            </a:r>
            <a:endParaRPr lang="en-US" b="0" i="0" dirty="0"/>
          </a:p>
        </p:txBody>
      </p:sp>
      <p:sp>
        <p:nvSpPr>
          <p:cNvPr id="4" name="Slide Number Placeholder 3">
            <a:extLst>
              <a:ext uri="{FF2B5EF4-FFF2-40B4-BE49-F238E27FC236}">
                <a16:creationId xmlns:a16="http://schemas.microsoft.com/office/drawing/2014/main" id="{F2CC578F-E759-24BF-24E0-42E56F28D91A}"/>
              </a:ext>
            </a:extLst>
          </p:cNvPr>
          <p:cNvSpPr>
            <a:spLocks noGrp="1"/>
          </p:cNvSpPr>
          <p:nvPr>
            <p:ph type="sldNum" sz="quarter" idx="5"/>
          </p:nvPr>
        </p:nvSpPr>
        <p:spPr/>
        <p:txBody>
          <a:bodyPr/>
          <a:lstStyle/>
          <a:p>
            <a:fld id="{F7C51A0E-744E-4FA7-9578-C65F884C7CCD}" type="slidenum">
              <a:rPr lang="en-US" smtClean="0"/>
              <a:t>8</a:t>
            </a:fld>
            <a:endParaRPr lang="en-US"/>
          </a:p>
        </p:txBody>
      </p:sp>
    </p:spTree>
    <p:extLst>
      <p:ext uri="{BB962C8B-B14F-4D97-AF65-F5344CB8AC3E}">
        <p14:creationId xmlns:p14="http://schemas.microsoft.com/office/powerpoint/2010/main" val="419421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2A040-C7F7-B54B-5261-484283B1E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D2613-AF6F-2E6E-8D62-5059DD35D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B7DC18-565B-9482-B1D2-9A1910C9B5DD}"/>
              </a:ext>
            </a:extLst>
          </p:cNvPr>
          <p:cNvSpPr>
            <a:spLocks noGrp="1"/>
          </p:cNvSpPr>
          <p:nvPr>
            <p:ph type="body" idx="1"/>
          </p:nvPr>
        </p:nvSpPr>
        <p:spPr/>
        <p:txBody>
          <a:bodyPr/>
          <a:lstStyle/>
          <a:p>
            <a:r>
              <a:rPr lang="en-US" b="1" dirty="0"/>
              <a:t>Instructor:  </a:t>
            </a:r>
            <a:r>
              <a:rPr lang="en-US" b="0" dirty="0"/>
              <a:t>The methods of payment bill that passed last year received another tweak. It now says that a</a:t>
            </a:r>
            <a:r>
              <a:rPr lang="en-US" b="1" dirty="0"/>
              <a:t> </a:t>
            </a:r>
            <a:r>
              <a:rPr lang="en-US" b="0" dirty="0">
                <a:ea typeface="Calibri"/>
                <a:cs typeface="Calibri"/>
              </a:rPr>
              <a:t>Landlord must accept payment of rent or security deposit by check and money order. The requirement to accept cash is gone, which is good because many of our property managers reported this was a security issue for them. If the tenant pays cash or money order, the landlord must provide a receipt (the tenant no longer needs to request this). If a landlord charges a fee for collecting or processing payment, they must still also offer a method of payment without a fee. (this part didn’t change). However, if you charge a fee for collecting or processing payment, the landlord cannot require a tenant to pay a fee in excess of your out of pocket expenses charged by a 3</a:t>
            </a:r>
            <a:r>
              <a:rPr lang="en-US" b="0" baseline="30000" dirty="0">
                <a:ea typeface="Calibri"/>
                <a:cs typeface="Calibri"/>
              </a:rPr>
              <a:t>rd</a:t>
            </a:r>
            <a:r>
              <a:rPr lang="en-US" b="0" dirty="0">
                <a:ea typeface="Calibri"/>
                <a:cs typeface="Calibri"/>
              </a:rPr>
              <a:t> party. </a:t>
            </a:r>
          </a:p>
          <a:p>
            <a:endParaRPr lang="en-US" b="0" dirty="0">
              <a:ea typeface="Calibri"/>
              <a:cs typeface="Calibri"/>
            </a:endParaRPr>
          </a:p>
          <a:p>
            <a:r>
              <a:rPr lang="en-US" b="0" dirty="0">
                <a:ea typeface="Calibri"/>
                <a:cs typeface="Calibri"/>
              </a:rPr>
              <a:t>Additionally, a landlord is now prohibited from requiring a tenant </a:t>
            </a:r>
            <a:r>
              <a:rPr lang="en-US" sz="1200" b="0" i="0" kern="1200" dirty="0">
                <a:solidFill>
                  <a:schemeClr val="tx1"/>
                </a:solidFill>
                <a:effectLst/>
                <a:latin typeface="+mn-lt"/>
                <a:ea typeface="+mn-ea"/>
                <a:cs typeface="+mn-cs"/>
              </a:rPr>
              <a:t>to pay any fee for the maintenance or repair of any dwelling unit, unless the tenant actually caused the problem. </a:t>
            </a:r>
            <a:endParaRPr lang="en-US" b="0" dirty="0">
              <a:ea typeface="Calibri"/>
              <a:cs typeface="Calibri"/>
            </a:endParaRPr>
          </a:p>
          <a:p>
            <a:pPr>
              <a:lnSpc>
                <a:spcPct val="107000"/>
              </a:lnSpc>
              <a:spcAft>
                <a:spcPts val="846"/>
              </a:spcAft>
            </a:pPr>
            <a:endParaRPr lang="en-US" b="0" i="0" dirty="0"/>
          </a:p>
        </p:txBody>
      </p:sp>
      <p:sp>
        <p:nvSpPr>
          <p:cNvPr id="4" name="Slide Number Placeholder 3">
            <a:extLst>
              <a:ext uri="{FF2B5EF4-FFF2-40B4-BE49-F238E27FC236}">
                <a16:creationId xmlns:a16="http://schemas.microsoft.com/office/drawing/2014/main" id="{2BF73206-E6B0-129A-AAC3-C26FF5D6EED4}"/>
              </a:ext>
            </a:extLst>
          </p:cNvPr>
          <p:cNvSpPr>
            <a:spLocks noGrp="1"/>
          </p:cNvSpPr>
          <p:nvPr>
            <p:ph type="sldNum" sz="quarter" idx="5"/>
          </p:nvPr>
        </p:nvSpPr>
        <p:spPr/>
        <p:txBody>
          <a:bodyPr/>
          <a:lstStyle/>
          <a:p>
            <a:fld id="{F7C51A0E-744E-4FA7-9578-C65F884C7CCD}" type="slidenum">
              <a:rPr lang="en-US" smtClean="0"/>
              <a:t>9</a:t>
            </a:fld>
            <a:endParaRPr lang="en-US"/>
          </a:p>
        </p:txBody>
      </p:sp>
    </p:spTree>
    <p:extLst>
      <p:ext uri="{BB962C8B-B14F-4D97-AF65-F5344CB8AC3E}">
        <p14:creationId xmlns:p14="http://schemas.microsoft.com/office/powerpoint/2010/main" val="562973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8BC71-71B2-9C4E-6B44-453213988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5A09D-CBC4-E7C0-2251-DB5AA0E90A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58C845-CBBC-9933-3942-C9B8E2D08A30}"/>
              </a:ext>
            </a:extLst>
          </p:cNvPr>
          <p:cNvSpPr>
            <a:spLocks noGrp="1"/>
          </p:cNvSpPr>
          <p:nvPr>
            <p:ph type="body" idx="1"/>
          </p:nvPr>
        </p:nvSpPr>
        <p:spPr/>
        <p:txBody>
          <a:bodyPr/>
          <a:lstStyle/>
          <a:p>
            <a:r>
              <a:rPr lang="en-US" b="1" dirty="0"/>
              <a:t>Instructor: </a:t>
            </a:r>
            <a:r>
              <a:rPr lang="en-US" b="0" dirty="0"/>
              <a:t>This new law is effective, July 1, 2027. The new law states that p</a:t>
            </a:r>
            <a:r>
              <a:rPr lang="en-US" sz="1200" b="0" i="0" kern="1200" dirty="0">
                <a:solidFill>
                  <a:schemeClr val="tx1"/>
                </a:solidFill>
                <a:effectLst/>
                <a:latin typeface="+mn-lt"/>
                <a:ea typeface="+mn-ea"/>
                <a:cs typeface="+mn-cs"/>
              </a:rPr>
              <a:t>rior to requesting or collecting any payment or information about a prospective tenant, the landlord must first notify the applicant in writing or by posting in a manner accessible to a prospective tenant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the amount of any fees or application deposit that may be charged to an applicant and whether such fee or application deposit is refundable; (ii) the tenant selection criteria applicable to the unit; (iii) any criteria that will result in an automatic denial of the application; (iv) additional criteria that may result in the denial of the application; (v) if the landlord uses a consumer report in his determination, the name and address of the consumer reporting agency; and (vi) the applicant's right to obtain a free copy of the consumer report in the event of a denial or other adverse action and right to dispute the accuracy of information appearing in the consumer report.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will this look like in practice? It means that before a tenant pays an application fee, or showing fee, or any fee, they must be able to see all the rental criteria and anything that would lead to a denial. </a:t>
            </a:r>
            <a:endParaRPr lang="en-US" b="0" dirty="0">
              <a:ea typeface="Calibri"/>
              <a:cs typeface="Calibri"/>
            </a:endParaRPr>
          </a:p>
          <a:p>
            <a:pPr>
              <a:lnSpc>
                <a:spcPct val="107000"/>
              </a:lnSpc>
              <a:spcAft>
                <a:spcPts val="846"/>
              </a:spcAft>
            </a:pPr>
            <a:endParaRPr lang="en-US" b="0" i="0" dirty="0"/>
          </a:p>
        </p:txBody>
      </p:sp>
      <p:sp>
        <p:nvSpPr>
          <p:cNvPr id="4" name="Slide Number Placeholder 3">
            <a:extLst>
              <a:ext uri="{FF2B5EF4-FFF2-40B4-BE49-F238E27FC236}">
                <a16:creationId xmlns:a16="http://schemas.microsoft.com/office/drawing/2014/main" id="{F76C547D-7882-B2C1-5B9F-FF33530D2670}"/>
              </a:ext>
            </a:extLst>
          </p:cNvPr>
          <p:cNvSpPr>
            <a:spLocks noGrp="1"/>
          </p:cNvSpPr>
          <p:nvPr>
            <p:ph type="sldNum" sz="quarter" idx="5"/>
          </p:nvPr>
        </p:nvSpPr>
        <p:spPr/>
        <p:txBody>
          <a:bodyPr/>
          <a:lstStyle/>
          <a:p>
            <a:fld id="{F7C51A0E-744E-4FA7-9578-C65F884C7CCD}" type="slidenum">
              <a:rPr lang="en-US" smtClean="0"/>
              <a:t>10</a:t>
            </a:fld>
            <a:endParaRPr lang="en-US"/>
          </a:p>
        </p:txBody>
      </p:sp>
    </p:spTree>
    <p:extLst>
      <p:ext uri="{BB962C8B-B14F-4D97-AF65-F5344CB8AC3E}">
        <p14:creationId xmlns:p14="http://schemas.microsoft.com/office/powerpoint/2010/main" val="411928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FB83-4B6F-FA88-8B62-B5FC1C48B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C2A6E0-9477-70B1-E775-2B0A9FCDA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26237C-3F1A-8D13-A81B-12208A34FE66}"/>
              </a:ext>
            </a:extLst>
          </p:cNvPr>
          <p:cNvSpPr>
            <a:spLocks noGrp="1"/>
          </p:cNvSpPr>
          <p:nvPr>
            <p:ph type="dt" sz="half" idx="10"/>
          </p:nvPr>
        </p:nvSpPr>
        <p:spPr/>
        <p:txBody>
          <a:bodyPr/>
          <a:lstStyle/>
          <a:p>
            <a:fld id="{F4162070-2BB9-6242-BF29-82BA689FAE6C}" type="datetimeFigureOut">
              <a:rPr lang="en-US" smtClean="0"/>
              <a:t>5/29/2026</a:t>
            </a:fld>
            <a:endParaRPr lang="en-US"/>
          </a:p>
        </p:txBody>
      </p:sp>
      <p:sp>
        <p:nvSpPr>
          <p:cNvPr id="5" name="Footer Placeholder 4">
            <a:extLst>
              <a:ext uri="{FF2B5EF4-FFF2-40B4-BE49-F238E27FC236}">
                <a16:creationId xmlns:a16="http://schemas.microsoft.com/office/drawing/2014/main" id="{844976D8-A214-0F18-F8BB-C36E716BD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26235-A3D0-C8EA-407D-6ACC6301FCDD}"/>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1445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4EF6-AC4B-FD0B-801B-E2231C180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0E303-895B-682B-037A-E8CCAAC4AA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CF0CF-7B22-11B2-3510-A154AF0DCD45}"/>
              </a:ext>
            </a:extLst>
          </p:cNvPr>
          <p:cNvSpPr>
            <a:spLocks noGrp="1"/>
          </p:cNvSpPr>
          <p:nvPr>
            <p:ph type="dt" sz="half" idx="10"/>
          </p:nvPr>
        </p:nvSpPr>
        <p:spPr/>
        <p:txBody>
          <a:bodyPr/>
          <a:lstStyle/>
          <a:p>
            <a:fld id="{F4162070-2BB9-6242-BF29-82BA689FAE6C}" type="datetimeFigureOut">
              <a:rPr lang="en-US" smtClean="0"/>
              <a:t>5/29/2026</a:t>
            </a:fld>
            <a:endParaRPr lang="en-US"/>
          </a:p>
        </p:txBody>
      </p:sp>
      <p:sp>
        <p:nvSpPr>
          <p:cNvPr id="5" name="Footer Placeholder 4">
            <a:extLst>
              <a:ext uri="{FF2B5EF4-FFF2-40B4-BE49-F238E27FC236}">
                <a16:creationId xmlns:a16="http://schemas.microsoft.com/office/drawing/2014/main" id="{88F3E47E-3957-5C1F-3DFE-B5980D962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A4EFE-E1F9-28B7-9139-D9587D102C5F}"/>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351423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3FF05-21A3-03DE-569A-120D42A7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713D16-B767-92CD-DF72-263F9D865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D9C55-F443-F9A6-6C11-BA5500E33410}"/>
              </a:ext>
            </a:extLst>
          </p:cNvPr>
          <p:cNvSpPr>
            <a:spLocks noGrp="1"/>
          </p:cNvSpPr>
          <p:nvPr>
            <p:ph type="dt" sz="half" idx="10"/>
          </p:nvPr>
        </p:nvSpPr>
        <p:spPr/>
        <p:txBody>
          <a:bodyPr/>
          <a:lstStyle/>
          <a:p>
            <a:fld id="{F4162070-2BB9-6242-BF29-82BA689FAE6C}" type="datetimeFigureOut">
              <a:rPr lang="en-US" smtClean="0"/>
              <a:t>5/29/2026</a:t>
            </a:fld>
            <a:endParaRPr lang="en-US"/>
          </a:p>
        </p:txBody>
      </p:sp>
      <p:sp>
        <p:nvSpPr>
          <p:cNvPr id="5" name="Footer Placeholder 4">
            <a:extLst>
              <a:ext uri="{FF2B5EF4-FFF2-40B4-BE49-F238E27FC236}">
                <a16:creationId xmlns:a16="http://schemas.microsoft.com/office/drawing/2014/main" id="{E5CFEC31-5914-9F2F-3437-EA3EBE9DC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D8553-7F1C-F61A-B519-2A79894F64F0}"/>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28608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0D85-870D-A4B1-14F5-8ABF7C332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E1ED7-F827-9F9A-565A-40032C3E3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83B00-28DC-8EFC-2F6B-5ADCED93B13A}"/>
              </a:ext>
            </a:extLst>
          </p:cNvPr>
          <p:cNvSpPr>
            <a:spLocks noGrp="1"/>
          </p:cNvSpPr>
          <p:nvPr>
            <p:ph type="dt" sz="half" idx="10"/>
          </p:nvPr>
        </p:nvSpPr>
        <p:spPr/>
        <p:txBody>
          <a:bodyPr/>
          <a:lstStyle/>
          <a:p>
            <a:fld id="{F4162070-2BB9-6242-BF29-82BA689FAE6C}" type="datetimeFigureOut">
              <a:rPr lang="en-US" smtClean="0"/>
              <a:t>5/29/2026</a:t>
            </a:fld>
            <a:endParaRPr lang="en-US"/>
          </a:p>
        </p:txBody>
      </p:sp>
      <p:sp>
        <p:nvSpPr>
          <p:cNvPr id="5" name="Footer Placeholder 4">
            <a:extLst>
              <a:ext uri="{FF2B5EF4-FFF2-40B4-BE49-F238E27FC236}">
                <a16:creationId xmlns:a16="http://schemas.microsoft.com/office/drawing/2014/main" id="{B8846DB6-EA99-0B09-8C9E-ED101F217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D7694-6B66-5673-EB18-0D143C39A6A8}"/>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47998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A430-501B-2403-71BA-5B3673B675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39F274-727E-E853-D19D-386E21E07E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F91563-C482-9AD2-A1AB-AECA573F250B}"/>
              </a:ext>
            </a:extLst>
          </p:cNvPr>
          <p:cNvSpPr>
            <a:spLocks noGrp="1"/>
          </p:cNvSpPr>
          <p:nvPr>
            <p:ph type="dt" sz="half" idx="10"/>
          </p:nvPr>
        </p:nvSpPr>
        <p:spPr/>
        <p:txBody>
          <a:bodyPr/>
          <a:lstStyle/>
          <a:p>
            <a:fld id="{F4162070-2BB9-6242-BF29-82BA689FAE6C}" type="datetimeFigureOut">
              <a:rPr lang="en-US" smtClean="0"/>
              <a:t>5/29/2026</a:t>
            </a:fld>
            <a:endParaRPr lang="en-US"/>
          </a:p>
        </p:txBody>
      </p:sp>
      <p:sp>
        <p:nvSpPr>
          <p:cNvPr id="5" name="Footer Placeholder 4">
            <a:extLst>
              <a:ext uri="{FF2B5EF4-FFF2-40B4-BE49-F238E27FC236}">
                <a16:creationId xmlns:a16="http://schemas.microsoft.com/office/drawing/2014/main" id="{898EAF19-8E5C-06B3-723D-01E226D7A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C44D-047A-82E6-F862-83F42AEE4BCB}"/>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154133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AB6D-4E2E-440A-9CF6-AC5D7FAFF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D2197-9FE0-2ECB-D8A7-C75C7A53A5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CC9AC4-00D0-752C-5813-9B3BCEAE30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E39E5A-7B3A-C462-70E6-AF0101E9D87B}"/>
              </a:ext>
            </a:extLst>
          </p:cNvPr>
          <p:cNvSpPr>
            <a:spLocks noGrp="1"/>
          </p:cNvSpPr>
          <p:nvPr>
            <p:ph type="dt" sz="half" idx="10"/>
          </p:nvPr>
        </p:nvSpPr>
        <p:spPr/>
        <p:txBody>
          <a:bodyPr/>
          <a:lstStyle/>
          <a:p>
            <a:fld id="{F4162070-2BB9-6242-BF29-82BA689FAE6C}" type="datetimeFigureOut">
              <a:rPr lang="en-US" smtClean="0"/>
              <a:t>5/29/2026</a:t>
            </a:fld>
            <a:endParaRPr lang="en-US"/>
          </a:p>
        </p:txBody>
      </p:sp>
      <p:sp>
        <p:nvSpPr>
          <p:cNvPr id="6" name="Footer Placeholder 5">
            <a:extLst>
              <a:ext uri="{FF2B5EF4-FFF2-40B4-BE49-F238E27FC236}">
                <a16:creationId xmlns:a16="http://schemas.microsoft.com/office/drawing/2014/main" id="{FD28355D-86A3-ABD4-2B1C-E34CF8886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F5BED7-6335-FD52-3E0A-69DDCD6BA914}"/>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65350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57E4-8871-3E2A-B2E8-30B04640CE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537C6F-579B-C077-3EA0-225C64609D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9FDE0C-90F0-7FA9-9D13-82AA5F436F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EE28B2-E107-BF22-C737-6493C31B7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2DA52E-0DD1-504C-EE8E-40CAE4DAF8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DB5093-EBF7-E073-27AF-B4DC08570D4D}"/>
              </a:ext>
            </a:extLst>
          </p:cNvPr>
          <p:cNvSpPr>
            <a:spLocks noGrp="1"/>
          </p:cNvSpPr>
          <p:nvPr>
            <p:ph type="dt" sz="half" idx="10"/>
          </p:nvPr>
        </p:nvSpPr>
        <p:spPr/>
        <p:txBody>
          <a:bodyPr/>
          <a:lstStyle/>
          <a:p>
            <a:fld id="{F4162070-2BB9-6242-BF29-82BA689FAE6C}" type="datetimeFigureOut">
              <a:rPr lang="en-US" smtClean="0"/>
              <a:t>5/29/2026</a:t>
            </a:fld>
            <a:endParaRPr lang="en-US"/>
          </a:p>
        </p:txBody>
      </p:sp>
      <p:sp>
        <p:nvSpPr>
          <p:cNvPr id="8" name="Footer Placeholder 7">
            <a:extLst>
              <a:ext uri="{FF2B5EF4-FFF2-40B4-BE49-F238E27FC236}">
                <a16:creationId xmlns:a16="http://schemas.microsoft.com/office/drawing/2014/main" id="{CE95F3CB-4954-72EE-5954-39E114CA81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7526D5-4C7D-7429-CA8D-908A863E946A}"/>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336188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2B59-EC99-714D-4A5C-81754C2254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664D8-B258-210B-0F87-EF6E0D106EBE}"/>
              </a:ext>
            </a:extLst>
          </p:cNvPr>
          <p:cNvSpPr>
            <a:spLocks noGrp="1"/>
          </p:cNvSpPr>
          <p:nvPr>
            <p:ph type="dt" sz="half" idx="10"/>
          </p:nvPr>
        </p:nvSpPr>
        <p:spPr/>
        <p:txBody>
          <a:bodyPr/>
          <a:lstStyle/>
          <a:p>
            <a:fld id="{F4162070-2BB9-6242-BF29-82BA689FAE6C}" type="datetimeFigureOut">
              <a:rPr lang="en-US" smtClean="0"/>
              <a:t>5/29/2026</a:t>
            </a:fld>
            <a:endParaRPr lang="en-US"/>
          </a:p>
        </p:txBody>
      </p:sp>
      <p:sp>
        <p:nvSpPr>
          <p:cNvPr id="4" name="Footer Placeholder 3">
            <a:extLst>
              <a:ext uri="{FF2B5EF4-FFF2-40B4-BE49-F238E27FC236}">
                <a16:creationId xmlns:a16="http://schemas.microsoft.com/office/drawing/2014/main" id="{9E0EBBE2-706F-E1F8-5A41-1F0CC282C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FCEE92-43B3-99C7-4AF9-F6F9599855AB}"/>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142813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2E64A-F745-3BAA-542A-3444EF0C9EC2}"/>
              </a:ext>
            </a:extLst>
          </p:cNvPr>
          <p:cNvSpPr>
            <a:spLocks noGrp="1"/>
          </p:cNvSpPr>
          <p:nvPr>
            <p:ph type="dt" sz="half" idx="10"/>
          </p:nvPr>
        </p:nvSpPr>
        <p:spPr/>
        <p:txBody>
          <a:bodyPr/>
          <a:lstStyle/>
          <a:p>
            <a:fld id="{F4162070-2BB9-6242-BF29-82BA689FAE6C}" type="datetimeFigureOut">
              <a:rPr lang="en-US" smtClean="0"/>
              <a:t>5/29/2026</a:t>
            </a:fld>
            <a:endParaRPr lang="en-US"/>
          </a:p>
        </p:txBody>
      </p:sp>
      <p:sp>
        <p:nvSpPr>
          <p:cNvPr id="3" name="Footer Placeholder 2">
            <a:extLst>
              <a:ext uri="{FF2B5EF4-FFF2-40B4-BE49-F238E27FC236}">
                <a16:creationId xmlns:a16="http://schemas.microsoft.com/office/drawing/2014/main" id="{E1D724F6-6E39-BC9B-DA8C-BE7D3F460D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CCA576-36CF-BF19-4B89-AB09AF0981C7}"/>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392669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0CD2-552E-561C-1E0E-13D5A5AC9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821866-4F9A-1F72-883B-BC1D104F8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D4B107-B6D7-2E0D-C182-DD862DDB0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88D04-64EB-C3FF-0379-E444C50EA4A3}"/>
              </a:ext>
            </a:extLst>
          </p:cNvPr>
          <p:cNvSpPr>
            <a:spLocks noGrp="1"/>
          </p:cNvSpPr>
          <p:nvPr>
            <p:ph type="dt" sz="half" idx="10"/>
          </p:nvPr>
        </p:nvSpPr>
        <p:spPr/>
        <p:txBody>
          <a:bodyPr/>
          <a:lstStyle/>
          <a:p>
            <a:fld id="{F4162070-2BB9-6242-BF29-82BA689FAE6C}" type="datetimeFigureOut">
              <a:rPr lang="en-US" smtClean="0"/>
              <a:t>5/29/2026</a:t>
            </a:fld>
            <a:endParaRPr lang="en-US"/>
          </a:p>
        </p:txBody>
      </p:sp>
      <p:sp>
        <p:nvSpPr>
          <p:cNvPr id="6" name="Footer Placeholder 5">
            <a:extLst>
              <a:ext uri="{FF2B5EF4-FFF2-40B4-BE49-F238E27FC236}">
                <a16:creationId xmlns:a16="http://schemas.microsoft.com/office/drawing/2014/main" id="{11130D46-9597-A684-D181-415B23101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54BD0-1206-3C5F-EDDA-C981ED2F5F67}"/>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111580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414D-D1E6-95E8-AD51-686FAED64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EFA8ED-F3B1-A4A6-D4D4-5356E3BCB8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DBD558-E926-5289-7E3F-6991BBD4A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468AB-301A-1B7A-92BF-91577D44AB67}"/>
              </a:ext>
            </a:extLst>
          </p:cNvPr>
          <p:cNvSpPr>
            <a:spLocks noGrp="1"/>
          </p:cNvSpPr>
          <p:nvPr>
            <p:ph type="dt" sz="half" idx="10"/>
          </p:nvPr>
        </p:nvSpPr>
        <p:spPr/>
        <p:txBody>
          <a:bodyPr/>
          <a:lstStyle/>
          <a:p>
            <a:fld id="{F4162070-2BB9-6242-BF29-82BA689FAE6C}" type="datetimeFigureOut">
              <a:rPr lang="en-US" smtClean="0"/>
              <a:t>5/29/2026</a:t>
            </a:fld>
            <a:endParaRPr lang="en-US"/>
          </a:p>
        </p:txBody>
      </p:sp>
      <p:sp>
        <p:nvSpPr>
          <p:cNvPr id="6" name="Footer Placeholder 5">
            <a:extLst>
              <a:ext uri="{FF2B5EF4-FFF2-40B4-BE49-F238E27FC236}">
                <a16:creationId xmlns:a16="http://schemas.microsoft.com/office/drawing/2014/main" id="{2F2C890B-A914-7F35-4705-D580ADBB5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85EC4-B36F-F05A-C411-867296B12011}"/>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92997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5BF3F0-3D2F-2BB7-C4DD-007BB8FFFE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1F90D8-A7FC-2895-C276-9D8DAD7BA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9C1BE-8895-A141-847D-83A058531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62070-2BB9-6242-BF29-82BA689FAE6C}" type="datetimeFigureOut">
              <a:rPr lang="en-US" smtClean="0"/>
              <a:t>5/29/2026</a:t>
            </a:fld>
            <a:endParaRPr lang="en-US"/>
          </a:p>
        </p:txBody>
      </p:sp>
      <p:sp>
        <p:nvSpPr>
          <p:cNvPr id="5" name="Footer Placeholder 4">
            <a:extLst>
              <a:ext uri="{FF2B5EF4-FFF2-40B4-BE49-F238E27FC236}">
                <a16:creationId xmlns:a16="http://schemas.microsoft.com/office/drawing/2014/main" id="{7547503C-CE32-1158-EF73-D428D01571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E935C2-FFF3-3B9B-7E8E-58B2DB4C64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49BB-02A7-374E-8AC1-D82FC708DBA3}" type="slidenum">
              <a:rPr lang="en-US" smtClean="0"/>
              <a:t>‹#›</a:t>
            </a:fld>
            <a:endParaRPr lang="en-US"/>
          </a:p>
        </p:txBody>
      </p:sp>
    </p:spTree>
    <p:extLst>
      <p:ext uri="{BB962C8B-B14F-4D97-AF65-F5344CB8AC3E}">
        <p14:creationId xmlns:p14="http://schemas.microsoft.com/office/powerpoint/2010/main" val="1472516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etsy.com/market/printable_forms"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rawpixel.com/search/bankrupt" TargetMode="External"/><Relationship Id="rId4" Type="http://schemas.openxmlformats.org/officeDocument/2006/relationships/image" Target="../media/image15.1"/></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dreamstime.com/photos-images/lawyer-eviction-tenant.html"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globalnews.ca/news/11773880/us-military-draft-automatic-registration-explained/"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s://www.flickr.com/photos/quazie/578252290/" TargetMode="Externa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3C8A4B9-74FB-5BA2-B813-9ACFF27B99E9}"/>
              </a:ext>
            </a:extLst>
          </p:cNvPr>
          <p:cNvSpPr txBox="1">
            <a:spLocks/>
          </p:cNvSpPr>
          <p:nvPr/>
        </p:nvSpPr>
        <p:spPr>
          <a:xfrm>
            <a:off x="2148369" y="2340835"/>
            <a:ext cx="8390327" cy="296138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6000"/>
              </a:lnSpc>
              <a:spcBef>
                <a:spcPts val="600"/>
              </a:spcBef>
            </a:pPr>
            <a:r>
              <a:rPr lang="en-US" sz="7200" b="1" spc="-100" dirty="0">
                <a:solidFill>
                  <a:schemeClr val="bg1"/>
                </a:solidFill>
                <a:latin typeface="Cambria" panose="02040503050406030204" pitchFamily="18" charset="0"/>
                <a:ea typeface="Cambria" panose="02040503050406030204" pitchFamily="18" charset="0"/>
                <a:cs typeface="Lucida Sans Unicode"/>
              </a:rPr>
              <a:t>New Laws 2026</a:t>
            </a:r>
          </a:p>
          <a:p>
            <a:pPr>
              <a:lnSpc>
                <a:spcPts val="6000"/>
              </a:lnSpc>
              <a:spcBef>
                <a:spcPts val="600"/>
              </a:spcBef>
            </a:pPr>
            <a:r>
              <a:rPr lang="en-US" sz="7200" b="1" spc="-100" dirty="0">
                <a:solidFill>
                  <a:schemeClr val="bg1"/>
                </a:solidFill>
                <a:latin typeface="Cambria" panose="02040503050406030204" pitchFamily="18" charset="0"/>
                <a:ea typeface="Cambria" panose="02040503050406030204" pitchFamily="18" charset="0"/>
                <a:cs typeface="Lucida Sans Unicode"/>
              </a:rPr>
              <a:t>Sales Meeting Kit</a:t>
            </a:r>
          </a:p>
        </p:txBody>
      </p:sp>
    </p:spTree>
    <p:extLst>
      <p:ext uri="{BB962C8B-B14F-4D97-AF65-F5344CB8AC3E}">
        <p14:creationId xmlns:p14="http://schemas.microsoft.com/office/powerpoint/2010/main" val="2348379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935FA-D7E0-6FDA-29CF-CEB162D920BA}"/>
            </a:ext>
          </a:extLst>
        </p:cNvPr>
        <p:cNvGrpSpPr/>
        <p:nvPr/>
      </p:nvGrpSpPr>
      <p:grpSpPr>
        <a:xfrm>
          <a:off x="0" y="0"/>
          <a:ext cx="0" cy="0"/>
          <a:chOff x="0" y="0"/>
          <a:chExt cx="0" cy="0"/>
        </a:xfrm>
      </p:grpSpPr>
      <p:pic>
        <p:nvPicPr>
          <p:cNvPr id="7" name="Picture 6" descr="Background pattern  Description automatically generated">
            <a:extLst>
              <a:ext uri="{FF2B5EF4-FFF2-40B4-BE49-F238E27FC236}">
                <a16:creationId xmlns:a16="http://schemas.microsoft.com/office/drawing/2014/main" id="{6BE96035-D07E-4473-7FC3-D69593F4832D}"/>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80DFC6F4-1E0E-F10D-A7B9-A95E97262D56}"/>
              </a:ext>
            </a:extLst>
          </p:cNvPr>
          <p:cNvSpPr txBox="1">
            <a:spLocks/>
          </p:cNvSpPr>
          <p:nvPr/>
        </p:nvSpPr>
        <p:spPr>
          <a:xfrm>
            <a:off x="264695" y="418372"/>
            <a:ext cx="7507705" cy="9861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6000"/>
              </a:lnSpc>
              <a:spcBef>
                <a:spcPts val="600"/>
              </a:spcBef>
            </a:pPr>
            <a:r>
              <a:rPr lang="en-US" b="1" spc="-100" dirty="0">
                <a:solidFill>
                  <a:schemeClr val="bg1"/>
                </a:solidFill>
                <a:latin typeface="Cambria" panose="02040503050406030204" pitchFamily="18" charset="0"/>
                <a:ea typeface="Cambria" panose="02040503050406030204" pitchFamily="18" charset="0"/>
                <a:cs typeface="Lucida Sans Unicode" panose="020B0602030504020204" pitchFamily="34" charset="0"/>
              </a:rPr>
              <a:t>Tenant Applications</a:t>
            </a:r>
          </a:p>
        </p:txBody>
      </p:sp>
      <p:sp>
        <p:nvSpPr>
          <p:cNvPr id="2" name="TextBox 1">
            <a:extLst>
              <a:ext uri="{FF2B5EF4-FFF2-40B4-BE49-F238E27FC236}">
                <a16:creationId xmlns:a16="http://schemas.microsoft.com/office/drawing/2014/main" id="{B5B795F7-9A02-AA14-504E-41E4589B9110}"/>
              </a:ext>
            </a:extLst>
          </p:cNvPr>
          <p:cNvSpPr txBox="1"/>
          <p:nvPr/>
        </p:nvSpPr>
        <p:spPr>
          <a:xfrm>
            <a:off x="589548" y="1338828"/>
            <a:ext cx="6858000" cy="954107"/>
          </a:xfrm>
          <a:prstGeom prst="rect">
            <a:avLst/>
          </a:prstGeom>
          <a:noFill/>
        </p:spPr>
        <p:txBody>
          <a:bodyPr wrap="square" lIns="91440" tIns="45720" rIns="91440" bIns="45720" rtlCol="0" anchor="t">
            <a:spAutoFit/>
          </a:bodyPr>
          <a:lstStyle/>
          <a:p>
            <a:pPr algn="ctr"/>
            <a:r>
              <a:rPr lang="en-US" sz="2800" i="1" dirty="0">
                <a:solidFill>
                  <a:schemeClr val="bg1"/>
                </a:solidFill>
                <a:latin typeface="Cambria" panose="02040503050406030204" pitchFamily="18" charset="0"/>
                <a:ea typeface="Cambria" panose="02040503050406030204" pitchFamily="18" charset="0"/>
              </a:rPr>
              <a:t>(HB 379) 55.1-1203</a:t>
            </a:r>
            <a:endParaRPr lang="en-US" sz="2800" b="1" i="1" dirty="0">
              <a:solidFill>
                <a:schemeClr val="bg1"/>
              </a:solidFill>
              <a:latin typeface="Cambria" panose="02040503050406030204" pitchFamily="18" charset="0"/>
              <a:ea typeface="Cambria" panose="02040503050406030204" pitchFamily="18" charset="0"/>
            </a:endParaRPr>
          </a:p>
          <a:p>
            <a:pPr algn="ctr"/>
            <a:endParaRPr lang="en-US" sz="2800" b="1" i="1" dirty="0">
              <a:solidFill>
                <a:schemeClr val="bg1"/>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B3196ABF-9447-875C-ADFA-EDFBAA08C3CB}"/>
              </a:ext>
            </a:extLst>
          </p:cNvPr>
          <p:cNvPicPr>
            <a:picLocks noChangeAspect="1"/>
          </p:cNvPicPr>
          <p:nvPr/>
        </p:nvPicPr>
        <p:blipFill>
          <a:blip r:embed="rId4">
            <a:extLst>
              <a:ext uri="{837473B0-CC2E-450A-ABE3-18F120FF3D39}">
                <a1611:picAttrSrcUrl xmlns:a1611="http://schemas.microsoft.com/office/drawing/2016/11/main" r:id="rId5"/>
              </a:ext>
            </a:extLst>
          </a:blip>
          <a:srcRect l="16667" r="16667"/>
          <a:stretch/>
        </p:blipFill>
        <p:spPr>
          <a:xfrm>
            <a:off x="7772400" y="457200"/>
            <a:ext cx="3962400" cy="5943600"/>
          </a:xfrm>
          <a:prstGeom prst="roundRect">
            <a:avLst>
              <a:gd name="adj" fmla="val 3000"/>
            </a:avLst>
          </a:prstGeom>
        </p:spPr>
      </p:pic>
      <p:sp>
        <p:nvSpPr>
          <p:cNvPr id="4" name="TextBox 3">
            <a:extLst>
              <a:ext uri="{FF2B5EF4-FFF2-40B4-BE49-F238E27FC236}">
                <a16:creationId xmlns:a16="http://schemas.microsoft.com/office/drawing/2014/main" id="{9AE2799D-C881-2DA3-4F6F-98BEA0BCCF8D}"/>
              </a:ext>
            </a:extLst>
          </p:cNvPr>
          <p:cNvSpPr txBox="1"/>
          <p:nvPr/>
        </p:nvSpPr>
        <p:spPr>
          <a:xfrm>
            <a:off x="589549" y="2331763"/>
            <a:ext cx="68580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Amount of Application Fee and Whether its Refundable</a:t>
            </a:r>
          </a:p>
          <a:p>
            <a:pPr marL="285750" indent="-285750">
              <a:buFont typeface="Arial" panose="020B0604020202020204" pitchFamily="34" charset="0"/>
              <a:buChar char="•"/>
            </a:pPr>
            <a:r>
              <a:rPr lang="en-US" sz="2800" dirty="0">
                <a:solidFill>
                  <a:schemeClr val="bg1"/>
                </a:solidFill>
              </a:rPr>
              <a:t>Tenant Selection Criteria</a:t>
            </a:r>
          </a:p>
          <a:p>
            <a:pPr marL="285750" indent="-285750">
              <a:buFont typeface="Arial" panose="020B0604020202020204" pitchFamily="34" charset="0"/>
              <a:buChar char="•"/>
            </a:pPr>
            <a:r>
              <a:rPr lang="en-US" sz="2800" dirty="0">
                <a:solidFill>
                  <a:schemeClr val="bg1"/>
                </a:solidFill>
              </a:rPr>
              <a:t>Automatic denials</a:t>
            </a:r>
          </a:p>
          <a:p>
            <a:pPr marL="285750" indent="-285750">
              <a:buFont typeface="Arial" panose="020B0604020202020204" pitchFamily="34" charset="0"/>
              <a:buChar char="•"/>
            </a:pPr>
            <a:r>
              <a:rPr lang="en-US" sz="2800" dirty="0">
                <a:solidFill>
                  <a:schemeClr val="bg1"/>
                </a:solidFill>
              </a:rPr>
              <a:t>Consumer Reports</a:t>
            </a:r>
          </a:p>
          <a:p>
            <a:pPr marL="285750" indent="-285750">
              <a:buFont typeface="Arial" panose="020B0604020202020204" pitchFamily="34" charset="0"/>
              <a:buChar char="•"/>
            </a:pPr>
            <a:r>
              <a:rPr lang="en-US" sz="2800" dirty="0">
                <a:solidFill>
                  <a:schemeClr val="bg1"/>
                </a:solidFill>
              </a:rPr>
              <a:t>DELAYED ENACTMENT JULY 1, 2027</a:t>
            </a:r>
          </a:p>
        </p:txBody>
      </p:sp>
    </p:spTree>
    <p:extLst>
      <p:ext uri="{BB962C8B-B14F-4D97-AF65-F5344CB8AC3E}">
        <p14:creationId xmlns:p14="http://schemas.microsoft.com/office/powerpoint/2010/main" val="510198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0BA4F-7A3A-6DF4-F1AF-029F50594A13}"/>
            </a:ext>
          </a:extLst>
        </p:cNvPr>
        <p:cNvGrpSpPr/>
        <p:nvPr/>
      </p:nvGrpSpPr>
      <p:grpSpPr>
        <a:xfrm>
          <a:off x="0" y="0"/>
          <a:ext cx="0" cy="0"/>
          <a:chOff x="0" y="0"/>
          <a:chExt cx="0" cy="0"/>
        </a:xfrm>
      </p:grpSpPr>
      <p:pic>
        <p:nvPicPr>
          <p:cNvPr id="7" name="Picture 6" descr="Background pattern  Description automatically generated">
            <a:extLst>
              <a:ext uri="{FF2B5EF4-FFF2-40B4-BE49-F238E27FC236}">
                <a16:creationId xmlns:a16="http://schemas.microsoft.com/office/drawing/2014/main" id="{92A26895-374A-E74D-AE4A-05DF7E17C3E8}"/>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316393A-CF7C-069B-D714-AE9B492CF32E}"/>
              </a:ext>
            </a:extLst>
          </p:cNvPr>
          <p:cNvSpPr txBox="1">
            <a:spLocks/>
          </p:cNvSpPr>
          <p:nvPr/>
        </p:nvSpPr>
        <p:spPr>
          <a:xfrm>
            <a:off x="264695" y="418372"/>
            <a:ext cx="7507705" cy="9861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6000"/>
              </a:lnSpc>
              <a:spcBef>
                <a:spcPts val="600"/>
              </a:spcBef>
            </a:pPr>
            <a:r>
              <a:rPr lang="en-US" b="1" spc="-100" dirty="0">
                <a:solidFill>
                  <a:schemeClr val="bg1"/>
                </a:solidFill>
                <a:latin typeface="Cambria" panose="02040503050406030204" pitchFamily="18" charset="0"/>
                <a:ea typeface="Cambria" panose="02040503050406030204" pitchFamily="18" charset="0"/>
                <a:cs typeface="Lucida Sans Unicode" panose="020B0602030504020204" pitchFamily="34" charset="0"/>
              </a:rPr>
              <a:t>Notice of Termination</a:t>
            </a:r>
          </a:p>
        </p:txBody>
      </p:sp>
      <p:sp>
        <p:nvSpPr>
          <p:cNvPr id="2" name="TextBox 1">
            <a:extLst>
              <a:ext uri="{FF2B5EF4-FFF2-40B4-BE49-F238E27FC236}">
                <a16:creationId xmlns:a16="http://schemas.microsoft.com/office/drawing/2014/main" id="{F9A7B764-49FD-53BC-0E1D-4FFB4B381465}"/>
              </a:ext>
            </a:extLst>
          </p:cNvPr>
          <p:cNvSpPr txBox="1"/>
          <p:nvPr/>
        </p:nvSpPr>
        <p:spPr>
          <a:xfrm>
            <a:off x="589548" y="1338828"/>
            <a:ext cx="6858000" cy="954107"/>
          </a:xfrm>
          <a:prstGeom prst="rect">
            <a:avLst/>
          </a:prstGeom>
          <a:noFill/>
        </p:spPr>
        <p:txBody>
          <a:bodyPr wrap="square" lIns="91440" tIns="45720" rIns="91440" bIns="45720" rtlCol="0" anchor="t">
            <a:spAutoFit/>
          </a:bodyPr>
          <a:lstStyle/>
          <a:p>
            <a:pPr algn="ctr"/>
            <a:r>
              <a:rPr lang="en-US" sz="2800" i="1" dirty="0">
                <a:solidFill>
                  <a:schemeClr val="bg1"/>
                </a:solidFill>
                <a:latin typeface="Cambria" panose="02040503050406030204" pitchFamily="18" charset="0"/>
                <a:ea typeface="Cambria" panose="02040503050406030204" pitchFamily="18" charset="0"/>
              </a:rPr>
              <a:t>(HB 1361 / SB 294) </a:t>
            </a:r>
          </a:p>
          <a:p>
            <a:pPr algn="ctr"/>
            <a:endParaRPr lang="en-US" sz="2800" b="1" i="1" dirty="0">
              <a:solidFill>
                <a:schemeClr val="bg1"/>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B665501C-2EC4-83AC-15EA-76695D45DB9F}"/>
              </a:ext>
            </a:extLst>
          </p:cNvPr>
          <p:cNvPicPr>
            <a:picLocks noChangeAspect="1"/>
          </p:cNvPicPr>
          <p:nvPr/>
        </p:nvPicPr>
        <p:blipFill>
          <a:blip r:embed="rId4">
            <a:extLst>
              <a:ext uri="{837473B0-CC2E-450A-ABE3-18F120FF3D39}">
                <a1611:picAttrSrcUrl xmlns:a1611="http://schemas.microsoft.com/office/drawing/2016/11/main" r:id="rId5"/>
              </a:ext>
            </a:extLst>
          </a:blip>
          <a:srcRect l="28167" r="28167"/>
          <a:stretch/>
        </p:blipFill>
        <p:spPr>
          <a:xfrm>
            <a:off x="7772400" y="457200"/>
            <a:ext cx="3962400" cy="5943600"/>
          </a:xfrm>
          <a:prstGeom prst="roundRect">
            <a:avLst>
              <a:gd name="adj" fmla="val 3000"/>
            </a:avLst>
          </a:prstGeom>
        </p:spPr>
      </p:pic>
      <p:sp>
        <p:nvSpPr>
          <p:cNvPr id="4" name="TextBox 3">
            <a:extLst>
              <a:ext uri="{FF2B5EF4-FFF2-40B4-BE49-F238E27FC236}">
                <a16:creationId xmlns:a16="http://schemas.microsoft.com/office/drawing/2014/main" id="{93DFF222-A325-B825-A7F5-AA84E78F3F53}"/>
              </a:ext>
            </a:extLst>
          </p:cNvPr>
          <p:cNvSpPr txBox="1"/>
          <p:nvPr/>
        </p:nvSpPr>
        <p:spPr>
          <a:xfrm>
            <a:off x="1106907" y="2749184"/>
            <a:ext cx="68580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Written statement of charges due</a:t>
            </a:r>
          </a:p>
          <a:p>
            <a:pPr marL="285750" indent="-285750">
              <a:buFont typeface="Arial" panose="020B0604020202020204" pitchFamily="34" charset="0"/>
              <a:buChar char="•"/>
            </a:pPr>
            <a:r>
              <a:rPr lang="en-US" sz="2800" dirty="0">
                <a:solidFill>
                  <a:schemeClr val="bg1"/>
                </a:solidFill>
              </a:rPr>
              <a:t>Debits and credits for utility charges</a:t>
            </a:r>
          </a:p>
          <a:p>
            <a:pPr marL="285750" indent="-285750">
              <a:buFont typeface="Arial" panose="020B0604020202020204" pitchFamily="34" charset="0"/>
              <a:buChar char="•"/>
            </a:pPr>
            <a:r>
              <a:rPr lang="en-US" sz="2800" dirty="0">
                <a:solidFill>
                  <a:schemeClr val="bg1"/>
                </a:solidFill>
              </a:rPr>
              <a:t>Must be attached to material noncompliance notice and UD</a:t>
            </a:r>
          </a:p>
          <a:p>
            <a:pPr marL="285750" indent="-285750">
              <a:buFont typeface="Arial" panose="020B0604020202020204" pitchFamily="34" charset="0"/>
              <a:buChar char="•"/>
            </a:pPr>
            <a:r>
              <a:rPr lang="en-US" sz="2800" dirty="0">
                <a:solidFill>
                  <a:schemeClr val="bg1"/>
                </a:solidFill>
              </a:rPr>
              <a:t>Delayed Enactment July 1, 2027</a:t>
            </a:r>
          </a:p>
        </p:txBody>
      </p:sp>
    </p:spTree>
    <p:extLst>
      <p:ext uri="{BB962C8B-B14F-4D97-AF65-F5344CB8AC3E}">
        <p14:creationId xmlns:p14="http://schemas.microsoft.com/office/powerpoint/2010/main" val="332590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E704775F-F52D-3891-0C70-AD7847512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8C790-A25B-2F39-FE5D-C81BF1978F99}"/>
              </a:ext>
            </a:extLst>
          </p:cNvPr>
          <p:cNvSpPr txBox="1">
            <a:spLocks/>
          </p:cNvSpPr>
          <p:nvPr/>
        </p:nvSpPr>
        <p:spPr>
          <a:xfrm>
            <a:off x="578308" y="166032"/>
            <a:ext cx="9521924"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spc="-100">
                <a:solidFill>
                  <a:schemeClr val="bg1"/>
                </a:solidFill>
                <a:latin typeface="Cambria" panose="02040503050406030204" pitchFamily="18" charset="0"/>
                <a:cs typeface="Calibri" panose="020F0502020204030204" pitchFamily="34" charset="0"/>
              </a:rPr>
              <a:t>Legal Resources</a:t>
            </a:r>
            <a:endParaRPr lang="en-US" sz="4000" spc="-100">
              <a:solidFill>
                <a:schemeClr val="bg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6F18766-E84A-CA19-BCDD-56F730093CF1}"/>
              </a:ext>
            </a:extLst>
          </p:cNvPr>
          <p:cNvPicPr>
            <a:picLocks noChangeAspect="1"/>
          </p:cNvPicPr>
          <p:nvPr/>
        </p:nvPicPr>
        <p:blipFill>
          <a:blip r:embed="rId4"/>
          <a:srcRect l="559" t="1343" r="1243" b="3618"/>
          <a:stretch>
            <a:fillRect/>
          </a:stretch>
        </p:blipFill>
        <p:spPr>
          <a:xfrm>
            <a:off x="951046" y="1340603"/>
            <a:ext cx="9727494" cy="4528405"/>
          </a:xfrm>
          <a:prstGeom prst="rect">
            <a:avLst/>
          </a:prstGeom>
          <a:ln w="50800">
            <a:solidFill>
              <a:schemeClr val="bg2">
                <a:lumMod val="90000"/>
              </a:schemeClr>
            </a:solidFill>
          </a:ln>
        </p:spPr>
      </p:pic>
    </p:spTree>
    <p:extLst>
      <p:ext uri="{BB962C8B-B14F-4D97-AF65-F5344CB8AC3E}">
        <p14:creationId xmlns:p14="http://schemas.microsoft.com/office/powerpoint/2010/main" val="405969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0854FB52-4180-A5B1-1171-CC583B9A3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9F448-B139-E8A1-2C6F-4674BB7FEFB0}"/>
              </a:ext>
            </a:extLst>
          </p:cNvPr>
          <p:cNvSpPr txBox="1">
            <a:spLocks/>
          </p:cNvSpPr>
          <p:nvPr/>
        </p:nvSpPr>
        <p:spPr>
          <a:xfrm>
            <a:off x="578308" y="166032"/>
            <a:ext cx="9521924"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000" spc="-100">
                <a:solidFill>
                  <a:schemeClr val="bg1"/>
                </a:solidFill>
                <a:latin typeface="Cambria" panose="02040503050406030204" pitchFamily="18" charset="0"/>
                <a:cs typeface="Calibri" panose="020F0502020204030204" pitchFamily="34" charset="0"/>
              </a:rPr>
              <a:t>Q&amp;A</a:t>
            </a:r>
            <a:endParaRPr lang="en-US" sz="4000" spc="-100">
              <a:solidFill>
                <a:schemeClr val="bg1"/>
              </a:solidFill>
              <a:latin typeface="Calibri" panose="020F0502020204030204" pitchFamily="34" charset="0"/>
              <a:cs typeface="Calibri" panose="020F0502020204030204" pitchFamily="34" charset="0"/>
            </a:endParaRPr>
          </a:p>
        </p:txBody>
      </p:sp>
      <p:pic>
        <p:nvPicPr>
          <p:cNvPr id="6" name="Picture 5" descr="A person holding glasses up to his chin  AI-generated content may be incorrect.">
            <a:extLst>
              <a:ext uri="{FF2B5EF4-FFF2-40B4-BE49-F238E27FC236}">
                <a16:creationId xmlns:a16="http://schemas.microsoft.com/office/drawing/2014/main" id="{AE443EF1-C183-622B-C001-B733C2B14B5C}"/>
              </a:ext>
            </a:extLst>
          </p:cNvPr>
          <p:cNvPicPr>
            <a:picLocks noChangeAspect="1"/>
          </p:cNvPicPr>
          <p:nvPr/>
        </p:nvPicPr>
        <p:blipFill>
          <a:blip r:embed="rId4"/>
          <a:stretch>
            <a:fillRect/>
          </a:stretch>
        </p:blipFill>
        <p:spPr>
          <a:xfrm>
            <a:off x="3942821" y="1588983"/>
            <a:ext cx="4306357" cy="3985491"/>
          </a:xfrm>
          <a:prstGeom prst="rect">
            <a:avLst/>
          </a:prstGeom>
        </p:spPr>
      </p:pic>
    </p:spTree>
    <p:extLst>
      <p:ext uri="{BB962C8B-B14F-4D97-AF65-F5344CB8AC3E}">
        <p14:creationId xmlns:p14="http://schemas.microsoft.com/office/powerpoint/2010/main" val="135909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AD58A-DC92-2321-6C96-9ECA04EB65D2}"/>
            </a:ext>
          </a:extLst>
        </p:cNvPr>
        <p:cNvGrpSpPr/>
        <p:nvPr/>
      </p:nvGrpSpPr>
      <p:grpSpPr>
        <a:xfrm>
          <a:off x="0" y="0"/>
          <a:ext cx="0" cy="0"/>
          <a:chOff x="0" y="0"/>
          <a:chExt cx="0" cy="0"/>
        </a:xfrm>
      </p:grpSpPr>
      <p:pic>
        <p:nvPicPr>
          <p:cNvPr id="7" name="Picture 6" descr="Background pattern  Description automatically generated">
            <a:extLst>
              <a:ext uri="{FF2B5EF4-FFF2-40B4-BE49-F238E27FC236}">
                <a16:creationId xmlns:a16="http://schemas.microsoft.com/office/drawing/2014/main" id="{486405B9-16B2-1EB6-70FB-FFFF516793E6}"/>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1"/>
          <p:cNvSpPr txBox="1">
            <a:spLocks/>
          </p:cNvSpPr>
          <p:nvPr/>
        </p:nvSpPr>
        <p:spPr>
          <a:xfrm>
            <a:off x="457200" y="600000"/>
            <a:ext cx="6858000" cy="9861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6000"/>
              </a:lnSpc>
              <a:spcBef>
                <a:spcPts val="600"/>
              </a:spcBef>
            </a:pPr>
            <a:r>
              <a:rPr lang="en-US" sz="6000" b="1" spc="-100" dirty="0">
                <a:solidFill>
                  <a:schemeClr val="bg1"/>
                </a:solidFill>
                <a:latin typeface="Cambria" panose="02040503050406030204" pitchFamily="18" charset="0"/>
                <a:ea typeface="Cambria" panose="02040503050406030204" pitchFamily="18" charset="0"/>
                <a:cs typeface="Lucida Sans Unicode" panose="020B0602030504020204" pitchFamily="34" charset="0"/>
              </a:rPr>
              <a:t>Deed Fraud</a:t>
            </a:r>
          </a:p>
        </p:txBody>
      </p:sp>
      <p:sp>
        <p:nvSpPr>
          <p:cNvPr id="3" name="TextBox 2"/>
          <p:cNvSpPr txBox="1"/>
          <p:nvPr/>
        </p:nvSpPr>
        <p:spPr>
          <a:xfrm>
            <a:off x="1977189" y="1519865"/>
            <a:ext cx="3818022" cy="523220"/>
          </a:xfrm>
          <a:prstGeom prst="rect">
            <a:avLst/>
          </a:prstGeom>
          <a:noFill/>
        </p:spPr>
        <p:txBody>
          <a:bodyPr wrap="square" rtlCol="0">
            <a:spAutoFit/>
          </a:bodyPr>
          <a:lstStyle/>
          <a:p>
            <a:pPr algn="ctr"/>
            <a:r>
              <a:rPr lang="en-US" sz="2800" i="1" dirty="0">
                <a:solidFill>
                  <a:schemeClr val="bg1"/>
                </a:solidFill>
                <a:latin typeface="Cambria" panose="02040503050406030204" pitchFamily="18" charset="0"/>
                <a:ea typeface="Cambria" panose="02040503050406030204" pitchFamily="18" charset="0"/>
              </a:rPr>
              <a:t>(HB 163/SB 316)</a:t>
            </a:r>
          </a:p>
        </p:txBody>
      </p:sp>
      <p:pic>
        <p:nvPicPr>
          <p:cNvPr id="10" name="Picture 9" descr="Deed document with fountain pen and notary stamp on wooden desk"/>
          <p:cNvPicPr>
            <a:picLocks noChangeAspect="1"/>
          </p:cNvPicPr>
          <p:nvPr/>
        </p:nvPicPr>
        <p:blipFill>
          <a:blip r:embed="rId4"/>
          <a:stretch>
            <a:fillRect/>
          </a:stretch>
        </p:blipFill>
        <p:spPr>
          <a:xfrm>
            <a:off x="7772400" y="457200"/>
            <a:ext cx="3962400" cy="5943600"/>
          </a:xfrm>
          <a:prstGeom prst="roundRect">
            <a:avLst>
              <a:gd name="adj" fmla="val 3000"/>
            </a:avLst>
          </a:prstGeom>
        </p:spPr>
      </p:pic>
      <p:graphicFrame>
        <p:nvGraphicFramePr>
          <p:cNvPr id="12" name="TextBox 3">
            <a:extLst>
              <a:ext uri="{FF2B5EF4-FFF2-40B4-BE49-F238E27FC236}">
                <a16:creationId xmlns:a16="http://schemas.microsoft.com/office/drawing/2014/main" id="{B000086D-8E7D-CF56-1237-2485AA7FD779}"/>
              </a:ext>
            </a:extLst>
          </p:cNvPr>
          <p:cNvGraphicFramePr/>
          <p:nvPr>
            <p:extLst>
              <p:ext uri="{D42A27DB-BD31-4B8C-83A1-F6EECF244321}">
                <p14:modId xmlns:p14="http://schemas.microsoft.com/office/powerpoint/2010/main" val="1863080860"/>
              </p:ext>
            </p:extLst>
          </p:nvPr>
        </p:nvGraphicFramePr>
        <p:xfrm>
          <a:off x="553452" y="2138135"/>
          <a:ext cx="6858000" cy="320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0716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8BCAA-0031-0453-4E95-2BFB695D0766}"/>
            </a:ext>
          </a:extLst>
        </p:cNvPr>
        <p:cNvGrpSpPr/>
        <p:nvPr/>
      </p:nvGrpSpPr>
      <p:grpSpPr>
        <a:xfrm>
          <a:off x="0" y="0"/>
          <a:ext cx="0" cy="0"/>
          <a:chOff x="0" y="0"/>
          <a:chExt cx="0" cy="0"/>
        </a:xfrm>
      </p:grpSpPr>
      <p:pic>
        <p:nvPicPr>
          <p:cNvPr id="7" name="Picture 6" descr="Background pattern  Description automatically generated">
            <a:extLst>
              <a:ext uri="{FF2B5EF4-FFF2-40B4-BE49-F238E27FC236}">
                <a16:creationId xmlns:a16="http://schemas.microsoft.com/office/drawing/2014/main" id="{4A4743B7-86B3-A5EB-6FBC-DCD6E905FE13}"/>
              </a:ext>
            </a:extLst>
          </p:cNvPr>
          <p:cNvPicPr>
            <a:picLocks noChangeAspect="1"/>
          </p:cNvPicPr>
          <p:nvPr/>
        </p:nvPicPr>
        <p:blipFill>
          <a:blip r:embed="rId3"/>
          <a:stretch>
            <a:fillRect/>
          </a:stretch>
        </p:blipFill>
        <p:spPr>
          <a:xfrm>
            <a:off x="20053" y="0"/>
            <a:ext cx="12192000" cy="6858000"/>
          </a:xfrm>
          <a:prstGeom prst="rect">
            <a:avLst/>
          </a:prstGeom>
        </p:spPr>
      </p:pic>
      <p:pic>
        <p:nvPicPr>
          <p:cNvPr id="10" name="Picture 9" descr="Septic system inspection with clipboard on residential property"/>
          <p:cNvPicPr>
            <a:picLocks noChangeAspect="1"/>
          </p:cNvPicPr>
          <p:nvPr/>
        </p:nvPicPr>
        <p:blipFill>
          <a:blip r:embed="rId4"/>
          <a:stretch>
            <a:fillRect/>
          </a:stretch>
        </p:blipFill>
        <p:spPr>
          <a:xfrm>
            <a:off x="7772400" y="457200"/>
            <a:ext cx="3962400" cy="5943600"/>
          </a:xfrm>
          <a:prstGeom prst="roundRect">
            <a:avLst>
              <a:gd name="adj" fmla="val 3000"/>
            </a:avLst>
          </a:prstGeom>
        </p:spPr>
      </p:pic>
      <p:sp>
        <p:nvSpPr>
          <p:cNvPr id="8" name="Title 1">
            <a:extLst>
              <a:ext uri="{FF2B5EF4-FFF2-40B4-BE49-F238E27FC236}">
                <a16:creationId xmlns:a16="http://schemas.microsoft.com/office/drawing/2014/main" id="{02DE5AFF-05F0-B0A4-4EF6-D327FE784FE0}"/>
              </a:ext>
            </a:extLst>
          </p:cNvPr>
          <p:cNvSpPr txBox="1">
            <a:spLocks/>
          </p:cNvSpPr>
          <p:nvPr/>
        </p:nvSpPr>
        <p:spPr>
          <a:xfrm>
            <a:off x="457200" y="600000"/>
            <a:ext cx="6858000" cy="9861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6000"/>
              </a:lnSpc>
              <a:spcBef>
                <a:spcPts val="600"/>
              </a:spcBef>
            </a:pPr>
            <a:r>
              <a:rPr lang="en-US" sz="5400" b="1" spc="-100" dirty="0">
                <a:solidFill>
                  <a:schemeClr val="bg1"/>
                </a:solidFill>
                <a:latin typeface="Cambria" panose="02040503050406030204" pitchFamily="18" charset="0"/>
                <a:ea typeface="Cambria" panose="02040503050406030204" pitchFamily="18" charset="0"/>
                <a:cs typeface="Lucida Sans Unicode" panose="020B0602030504020204" pitchFamily="34" charset="0"/>
              </a:rPr>
              <a:t>Septic Inspections</a:t>
            </a:r>
          </a:p>
        </p:txBody>
      </p:sp>
      <p:sp>
        <p:nvSpPr>
          <p:cNvPr id="2" name="TextBox 1">
            <a:extLst>
              <a:ext uri="{FF2B5EF4-FFF2-40B4-BE49-F238E27FC236}">
                <a16:creationId xmlns:a16="http://schemas.microsoft.com/office/drawing/2014/main" id="{072454D5-0BF6-3394-6510-BA650F045DFB}"/>
              </a:ext>
            </a:extLst>
          </p:cNvPr>
          <p:cNvSpPr txBox="1"/>
          <p:nvPr/>
        </p:nvSpPr>
        <p:spPr>
          <a:xfrm>
            <a:off x="1977189" y="1519865"/>
            <a:ext cx="3818022" cy="523220"/>
          </a:xfrm>
          <a:prstGeom prst="rect">
            <a:avLst/>
          </a:prstGeom>
          <a:noFill/>
        </p:spPr>
        <p:txBody>
          <a:bodyPr wrap="square" lIns="91440" tIns="45720" rIns="91440" bIns="45720" rtlCol="0" anchor="t">
            <a:spAutoFit/>
          </a:bodyPr>
          <a:lstStyle/>
          <a:p>
            <a:pPr algn="ctr"/>
            <a:r>
              <a:rPr lang="en-US" sz="2800" i="1">
                <a:solidFill>
                  <a:schemeClr val="bg1"/>
                </a:solidFill>
                <a:latin typeface="Cambria" panose="02040503050406030204" pitchFamily="18" charset="0"/>
                <a:ea typeface="Cambria" panose="02040503050406030204" pitchFamily="18" charset="0"/>
              </a:rPr>
              <a:t>(HB 1178/SB 401)</a:t>
            </a:r>
          </a:p>
        </p:txBody>
      </p:sp>
      <p:sp>
        <p:nvSpPr>
          <p:cNvPr id="4" name="TextBox 3">
            <a:extLst>
              <a:ext uri="{FF2B5EF4-FFF2-40B4-BE49-F238E27FC236}">
                <a16:creationId xmlns:a16="http://schemas.microsoft.com/office/drawing/2014/main" id="{B8709EEF-69D3-36E9-B528-700B9880F0C0}"/>
              </a:ext>
            </a:extLst>
          </p:cNvPr>
          <p:cNvSpPr txBox="1"/>
          <p:nvPr/>
        </p:nvSpPr>
        <p:spPr>
          <a:xfrm>
            <a:off x="1118936" y="2877516"/>
            <a:ext cx="631658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Defines readily accessible</a:t>
            </a:r>
          </a:p>
          <a:p>
            <a:pPr marL="285750" indent="-285750">
              <a:buFont typeface="Arial" panose="020B0604020202020204" pitchFamily="34" charset="0"/>
              <a:buChar char="•"/>
            </a:pPr>
            <a:r>
              <a:rPr lang="en-US" sz="2800" dirty="0">
                <a:solidFill>
                  <a:schemeClr val="bg1"/>
                </a:solidFill>
              </a:rPr>
              <a:t>10 day time limit for septic inspections</a:t>
            </a:r>
          </a:p>
          <a:p>
            <a:pPr marL="285750" indent="-285750">
              <a:buFont typeface="Arial" panose="020B0604020202020204" pitchFamily="34" charset="0"/>
              <a:buChar char="•"/>
            </a:pPr>
            <a:r>
              <a:rPr lang="en-US" sz="2800" dirty="0">
                <a:solidFill>
                  <a:schemeClr val="bg1"/>
                </a:solidFill>
              </a:rPr>
              <a:t>Operating as intended</a:t>
            </a:r>
          </a:p>
          <a:p>
            <a:pPr marL="285750" indent="-285750">
              <a:buFont typeface="Arial" panose="020B0604020202020204" pitchFamily="34" charset="0"/>
              <a:buChar char="•"/>
            </a:pPr>
            <a:r>
              <a:rPr lang="en-US" sz="2800" dirty="0">
                <a:solidFill>
                  <a:schemeClr val="bg1"/>
                </a:solidFill>
              </a:rPr>
              <a:t>MLS language</a:t>
            </a:r>
          </a:p>
        </p:txBody>
      </p:sp>
    </p:spTree>
    <p:extLst>
      <p:ext uri="{BB962C8B-B14F-4D97-AF65-F5344CB8AC3E}">
        <p14:creationId xmlns:p14="http://schemas.microsoft.com/office/powerpoint/2010/main" val="216794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  Description automatically generated">
            <a:extLst>
              <a:ext uri="{FF2B5EF4-FFF2-40B4-BE49-F238E27FC236}">
                <a16:creationId xmlns:a16="http://schemas.microsoft.com/office/drawing/2014/main" id="{E7DCBF79-4F1B-B942-5F8D-CBD73883C507}"/>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1"/>
          <p:cNvSpPr txBox="1">
            <a:spLocks/>
          </p:cNvSpPr>
          <p:nvPr/>
        </p:nvSpPr>
        <p:spPr>
          <a:xfrm>
            <a:off x="457200" y="600000"/>
            <a:ext cx="6858000" cy="9861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6000"/>
              </a:lnSpc>
              <a:spcBef>
                <a:spcPts val="600"/>
              </a:spcBef>
            </a:pPr>
            <a:r>
              <a:rPr lang="en-US" sz="5400" b="1" spc="-100" dirty="0">
                <a:solidFill>
                  <a:schemeClr val="bg1"/>
                </a:solidFill>
                <a:latin typeface="Cambria" panose="02040503050406030204" pitchFamily="18" charset="0"/>
                <a:ea typeface="Cambria" panose="02040503050406030204" pitchFamily="18" charset="0"/>
                <a:cs typeface="Lucida Sans Unicode" panose="020B0602030504020204" pitchFamily="34" charset="0"/>
              </a:rPr>
              <a:t>Restrictive Covenants</a:t>
            </a:r>
          </a:p>
        </p:txBody>
      </p:sp>
      <p:sp>
        <p:nvSpPr>
          <p:cNvPr id="3" name="TextBox 2"/>
          <p:cNvSpPr txBox="1"/>
          <p:nvPr/>
        </p:nvSpPr>
        <p:spPr>
          <a:xfrm>
            <a:off x="489284" y="1407042"/>
            <a:ext cx="6633411" cy="707886"/>
          </a:xfrm>
          <a:prstGeom prst="rect">
            <a:avLst/>
          </a:prstGeom>
          <a:noFill/>
        </p:spPr>
        <p:txBody>
          <a:bodyPr wrap="square" rtlCol="0">
            <a:spAutoFit/>
          </a:bodyPr>
          <a:lstStyle/>
          <a:p>
            <a:pPr algn="ctr"/>
            <a:r>
              <a:rPr lang="en-US" sz="4000" i="1" dirty="0">
                <a:solidFill>
                  <a:schemeClr val="bg1"/>
                </a:solidFill>
              </a:rPr>
              <a:t>(HB 39) – 55.1-903</a:t>
            </a:r>
          </a:p>
        </p:txBody>
      </p:sp>
      <p:sp>
        <p:nvSpPr>
          <p:cNvPr id="4" name="TextBox 3"/>
          <p:cNvSpPr txBox="1"/>
          <p:nvPr/>
        </p:nvSpPr>
        <p:spPr>
          <a:xfrm>
            <a:off x="489284" y="2921970"/>
            <a:ext cx="6858000" cy="1200329"/>
          </a:xfrm>
          <a:prstGeom prst="rect">
            <a:avLst/>
          </a:prstGeom>
          <a:noFill/>
        </p:spPr>
        <p:txBody>
          <a:bodyPr wrap="square" rtlCol="0">
            <a:spAutoFit/>
          </a:bodyPr>
          <a:lstStyle/>
          <a:p>
            <a:pPr marL="571500" indent="-571500" algn="l">
              <a:buFont typeface="Arial" panose="020B0604020202020204" pitchFamily="34" charset="0"/>
              <a:buChar char="•"/>
            </a:pPr>
            <a:r>
              <a:rPr lang="en-US" sz="3600" dirty="0">
                <a:solidFill>
                  <a:schemeClr val="bg1"/>
                </a:solidFill>
                <a:cs typeface="Calibri" panose="020F0502020204030204" pitchFamily="34" charset="0"/>
              </a:rPr>
              <a:t>Duty of Settlement agent to disclose</a:t>
            </a:r>
          </a:p>
        </p:txBody>
      </p:sp>
      <p:pic>
        <p:nvPicPr>
          <p:cNvPr id="10" name="Picture 9" descr="Real estate closing table with documents, house keys, and miniature house model"/>
          <p:cNvPicPr>
            <a:picLocks noChangeAspect="1"/>
          </p:cNvPicPr>
          <p:nvPr/>
        </p:nvPicPr>
        <p:blipFill>
          <a:blip r:embed="rId4"/>
          <a:stretch>
            <a:fillRect/>
          </a:stretch>
        </p:blipFill>
        <p:spPr>
          <a:xfrm>
            <a:off x="7772400" y="457200"/>
            <a:ext cx="3962400" cy="5943600"/>
          </a:xfrm>
          <a:prstGeom prst="roundRect">
            <a:avLst>
              <a:gd name="adj" fmla="val 3000"/>
            </a:avLst>
          </a:prstGeom>
        </p:spPr>
      </p:pic>
    </p:spTree>
    <p:extLst>
      <p:ext uri="{BB962C8B-B14F-4D97-AF65-F5344CB8AC3E}">
        <p14:creationId xmlns:p14="http://schemas.microsoft.com/office/powerpoint/2010/main" val="1034054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14B20-8CB3-3183-1FDF-E0567C1FDEF6}"/>
            </a:ext>
          </a:extLst>
        </p:cNvPr>
        <p:cNvGrpSpPr/>
        <p:nvPr/>
      </p:nvGrpSpPr>
      <p:grpSpPr>
        <a:xfrm>
          <a:off x="0" y="0"/>
          <a:ext cx="0" cy="0"/>
          <a:chOff x="0" y="0"/>
          <a:chExt cx="0" cy="0"/>
        </a:xfrm>
      </p:grpSpPr>
      <p:pic>
        <p:nvPicPr>
          <p:cNvPr id="7" name="Picture 6" descr="Background pattern  Description automatically generated">
            <a:extLst>
              <a:ext uri="{FF2B5EF4-FFF2-40B4-BE49-F238E27FC236}">
                <a16:creationId xmlns:a16="http://schemas.microsoft.com/office/drawing/2014/main" id="{14C278D6-F4F9-8AF9-9282-FC367DF903F4}"/>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82EF66D4-35E0-9441-2AF3-39CE638D98F0}"/>
              </a:ext>
            </a:extLst>
          </p:cNvPr>
          <p:cNvPicPr>
            <a:picLocks noChangeAspect="1"/>
          </p:cNvPicPr>
          <p:nvPr/>
        </p:nvPicPr>
        <p:blipFill>
          <a:blip r:embed="rId4"/>
          <a:srcRect l="25723" r="30020"/>
          <a:stretch>
            <a:fillRect/>
          </a:stretch>
        </p:blipFill>
        <p:spPr>
          <a:xfrm>
            <a:off x="7772400" y="457200"/>
            <a:ext cx="3962400" cy="5943600"/>
          </a:xfrm>
          <a:prstGeom prst="roundRect">
            <a:avLst>
              <a:gd name="adj" fmla="val 3000"/>
            </a:avLst>
          </a:prstGeom>
        </p:spPr>
      </p:pic>
      <p:sp>
        <p:nvSpPr>
          <p:cNvPr id="8" name="Title 1">
            <a:extLst>
              <a:ext uri="{FF2B5EF4-FFF2-40B4-BE49-F238E27FC236}">
                <a16:creationId xmlns:a16="http://schemas.microsoft.com/office/drawing/2014/main" id="{C14E4A88-DE8F-8A23-25CF-8B8BAA5200DF}"/>
              </a:ext>
            </a:extLst>
          </p:cNvPr>
          <p:cNvSpPr txBox="1">
            <a:spLocks/>
          </p:cNvSpPr>
          <p:nvPr/>
        </p:nvSpPr>
        <p:spPr>
          <a:xfrm>
            <a:off x="457200" y="600000"/>
            <a:ext cx="6858000" cy="9861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6000"/>
              </a:lnSpc>
              <a:spcBef>
                <a:spcPts val="600"/>
              </a:spcBef>
            </a:pPr>
            <a:r>
              <a:rPr lang="en-US" sz="6000" b="1" spc="-100">
                <a:solidFill>
                  <a:schemeClr val="bg1"/>
                </a:solidFill>
                <a:latin typeface="Cambria" panose="02040503050406030204" pitchFamily="18" charset="0"/>
                <a:ea typeface="Cambria" panose="02040503050406030204" pitchFamily="18" charset="0"/>
                <a:cs typeface="Lucida Sans Unicode" panose="020B0602030504020204" pitchFamily="34" charset="0"/>
              </a:rPr>
              <a:t>Buyer Beware</a:t>
            </a:r>
          </a:p>
        </p:txBody>
      </p:sp>
      <p:sp>
        <p:nvSpPr>
          <p:cNvPr id="2" name="TextBox 1">
            <a:extLst>
              <a:ext uri="{FF2B5EF4-FFF2-40B4-BE49-F238E27FC236}">
                <a16:creationId xmlns:a16="http://schemas.microsoft.com/office/drawing/2014/main" id="{89E4DB71-3966-6CBA-FF2A-14EBD1F3AC9F}"/>
              </a:ext>
            </a:extLst>
          </p:cNvPr>
          <p:cNvSpPr txBox="1"/>
          <p:nvPr/>
        </p:nvSpPr>
        <p:spPr>
          <a:xfrm>
            <a:off x="1977189" y="1519865"/>
            <a:ext cx="3818022" cy="523220"/>
          </a:xfrm>
          <a:prstGeom prst="rect">
            <a:avLst/>
          </a:prstGeom>
          <a:noFill/>
        </p:spPr>
        <p:txBody>
          <a:bodyPr wrap="square" lIns="91440" tIns="45720" rIns="91440" bIns="45720" rtlCol="0" anchor="t">
            <a:spAutoFit/>
          </a:bodyPr>
          <a:lstStyle/>
          <a:p>
            <a:pPr algn="ctr"/>
            <a:r>
              <a:rPr lang="en-US" sz="2800" i="1">
                <a:solidFill>
                  <a:schemeClr val="bg1"/>
                </a:solidFill>
                <a:latin typeface="Cambria" panose="02040503050406030204" pitchFamily="18" charset="0"/>
                <a:ea typeface="Cambria" panose="02040503050406030204" pitchFamily="18" charset="0"/>
              </a:rPr>
              <a:t>(SB 577)</a:t>
            </a:r>
          </a:p>
        </p:txBody>
      </p:sp>
      <p:sp>
        <p:nvSpPr>
          <p:cNvPr id="4" name="TextBox 3">
            <a:extLst>
              <a:ext uri="{FF2B5EF4-FFF2-40B4-BE49-F238E27FC236}">
                <a16:creationId xmlns:a16="http://schemas.microsoft.com/office/drawing/2014/main" id="{1C18A439-EE27-DD51-54A4-07F72695AC18}"/>
              </a:ext>
            </a:extLst>
          </p:cNvPr>
          <p:cNvSpPr txBox="1"/>
          <p:nvPr/>
        </p:nvSpPr>
        <p:spPr>
          <a:xfrm>
            <a:off x="818147" y="2733137"/>
            <a:ext cx="68580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Buyer beware statement</a:t>
            </a:r>
          </a:p>
          <a:p>
            <a:pPr marL="285750" indent="-285750">
              <a:buFont typeface="Arial" panose="020B0604020202020204" pitchFamily="34" charset="0"/>
              <a:buChar char="•"/>
            </a:pPr>
            <a:r>
              <a:rPr lang="en-US" sz="2800" dirty="0">
                <a:solidFill>
                  <a:schemeClr val="bg1"/>
                </a:solidFill>
              </a:rPr>
              <a:t>Proximity to military ground installation (e.g. Fort Belvoir, Fort Lee, etc.)</a:t>
            </a:r>
          </a:p>
          <a:p>
            <a:pPr marL="285750" indent="-285750">
              <a:buFont typeface="Arial" panose="020B0604020202020204" pitchFamily="34" charset="0"/>
              <a:buChar char="•"/>
            </a:pPr>
            <a:r>
              <a:rPr lang="en-US" sz="2800" dirty="0">
                <a:solidFill>
                  <a:schemeClr val="bg1"/>
                </a:solidFill>
              </a:rPr>
              <a:t>Negative effects to property (e.g. noise)</a:t>
            </a:r>
          </a:p>
        </p:txBody>
      </p:sp>
    </p:spTree>
    <p:extLst>
      <p:ext uri="{BB962C8B-B14F-4D97-AF65-F5344CB8AC3E}">
        <p14:creationId xmlns:p14="http://schemas.microsoft.com/office/powerpoint/2010/main" val="254837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B3A44-3D50-B81F-F949-03990FA2C9DD}"/>
            </a:ext>
          </a:extLst>
        </p:cNvPr>
        <p:cNvGrpSpPr/>
        <p:nvPr/>
      </p:nvGrpSpPr>
      <p:grpSpPr>
        <a:xfrm>
          <a:off x="0" y="0"/>
          <a:ext cx="0" cy="0"/>
          <a:chOff x="0" y="0"/>
          <a:chExt cx="0" cy="0"/>
        </a:xfrm>
      </p:grpSpPr>
      <p:pic>
        <p:nvPicPr>
          <p:cNvPr id="7" name="Picture 6" descr="Background pattern  Description automatically generated">
            <a:extLst>
              <a:ext uri="{FF2B5EF4-FFF2-40B4-BE49-F238E27FC236}">
                <a16:creationId xmlns:a16="http://schemas.microsoft.com/office/drawing/2014/main" id="{2A3B8E66-0C91-5371-92AF-78B320F5F1A6}"/>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B5D19C03-8A42-6E15-C739-4FA2E0B68D91}"/>
              </a:ext>
            </a:extLst>
          </p:cNvPr>
          <p:cNvPicPr>
            <a:picLocks noChangeAspect="1"/>
          </p:cNvPicPr>
          <p:nvPr/>
        </p:nvPicPr>
        <p:blipFill>
          <a:blip r:embed="rId4"/>
          <a:srcRect l="25723" r="30020"/>
          <a:stretch>
            <a:fillRect/>
          </a:stretch>
        </p:blipFill>
        <p:spPr>
          <a:xfrm>
            <a:off x="7772400" y="457200"/>
            <a:ext cx="3962400" cy="5943600"/>
          </a:xfrm>
          <a:prstGeom prst="roundRect">
            <a:avLst>
              <a:gd name="adj" fmla="val 3000"/>
            </a:avLst>
          </a:prstGeom>
        </p:spPr>
      </p:pic>
      <p:sp>
        <p:nvSpPr>
          <p:cNvPr id="8" name="Title 1">
            <a:extLst>
              <a:ext uri="{FF2B5EF4-FFF2-40B4-BE49-F238E27FC236}">
                <a16:creationId xmlns:a16="http://schemas.microsoft.com/office/drawing/2014/main" id="{D9C5F0A2-7E31-BC44-5F80-1E6A93452780}"/>
              </a:ext>
            </a:extLst>
          </p:cNvPr>
          <p:cNvSpPr txBox="1">
            <a:spLocks/>
          </p:cNvSpPr>
          <p:nvPr/>
        </p:nvSpPr>
        <p:spPr>
          <a:xfrm>
            <a:off x="457200" y="600000"/>
            <a:ext cx="6858000" cy="9861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6000"/>
              </a:lnSpc>
              <a:spcBef>
                <a:spcPts val="600"/>
              </a:spcBef>
            </a:pPr>
            <a:r>
              <a:rPr lang="en-US" sz="6000" b="1" spc="-100">
                <a:solidFill>
                  <a:schemeClr val="bg1"/>
                </a:solidFill>
                <a:latin typeface="Cambria" panose="02040503050406030204" pitchFamily="18" charset="0"/>
                <a:ea typeface="Cambria" panose="02040503050406030204" pitchFamily="18" charset="0"/>
                <a:cs typeface="Lucida Sans Unicode" panose="020B0602030504020204" pitchFamily="34" charset="0"/>
              </a:rPr>
              <a:t>Buyer Beware</a:t>
            </a:r>
          </a:p>
        </p:txBody>
      </p:sp>
      <p:sp>
        <p:nvSpPr>
          <p:cNvPr id="2" name="TextBox 1">
            <a:extLst>
              <a:ext uri="{FF2B5EF4-FFF2-40B4-BE49-F238E27FC236}">
                <a16:creationId xmlns:a16="http://schemas.microsoft.com/office/drawing/2014/main" id="{6C2840B3-5499-AA22-F8D0-E5B1B24E9C77}"/>
              </a:ext>
            </a:extLst>
          </p:cNvPr>
          <p:cNvSpPr txBox="1"/>
          <p:nvPr/>
        </p:nvSpPr>
        <p:spPr>
          <a:xfrm>
            <a:off x="1977189" y="1519865"/>
            <a:ext cx="3818022" cy="523220"/>
          </a:xfrm>
          <a:prstGeom prst="rect">
            <a:avLst/>
          </a:prstGeom>
          <a:noFill/>
        </p:spPr>
        <p:txBody>
          <a:bodyPr wrap="square" lIns="91440" tIns="45720" rIns="91440" bIns="45720" rtlCol="0" anchor="t">
            <a:spAutoFit/>
          </a:bodyPr>
          <a:lstStyle/>
          <a:p>
            <a:pPr algn="ctr"/>
            <a:r>
              <a:rPr lang="en-US" sz="2800" i="1">
                <a:solidFill>
                  <a:schemeClr val="bg1"/>
                </a:solidFill>
                <a:latin typeface="Cambria" panose="02040503050406030204" pitchFamily="18" charset="0"/>
                <a:ea typeface="Cambria" panose="02040503050406030204" pitchFamily="18" charset="0"/>
              </a:rPr>
              <a:t>(SB 649)</a:t>
            </a:r>
          </a:p>
        </p:txBody>
      </p:sp>
      <p:sp>
        <p:nvSpPr>
          <p:cNvPr id="5" name="TextBox 4">
            <a:extLst>
              <a:ext uri="{FF2B5EF4-FFF2-40B4-BE49-F238E27FC236}">
                <a16:creationId xmlns:a16="http://schemas.microsoft.com/office/drawing/2014/main" id="{EA77D38B-1406-11CC-223D-9EAD42CA9829}"/>
              </a:ext>
            </a:extLst>
          </p:cNvPr>
          <p:cNvSpPr txBox="1"/>
          <p:nvPr/>
        </p:nvSpPr>
        <p:spPr>
          <a:xfrm>
            <a:off x="1443789" y="2850542"/>
            <a:ext cx="6858000"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Buyer Beware form</a:t>
            </a:r>
          </a:p>
          <a:p>
            <a:pPr marL="285750" indent="-285750">
              <a:buFont typeface="Arial" panose="020B0604020202020204" pitchFamily="34" charset="0"/>
              <a:buChar char="•"/>
            </a:pPr>
            <a:r>
              <a:rPr lang="en-US" sz="3200" dirty="0">
                <a:solidFill>
                  <a:schemeClr val="bg1"/>
                </a:solidFill>
              </a:rPr>
              <a:t>Property subject to land-use plan</a:t>
            </a:r>
          </a:p>
          <a:p>
            <a:pPr marL="285750" indent="-285750">
              <a:buFont typeface="Arial" panose="020B0604020202020204" pitchFamily="34" charset="0"/>
              <a:buChar char="•"/>
            </a:pPr>
            <a:r>
              <a:rPr lang="en-US" sz="3200" dirty="0">
                <a:solidFill>
                  <a:schemeClr val="bg1"/>
                </a:solidFill>
              </a:rPr>
              <a:t>Potential for rollback taxes</a:t>
            </a:r>
          </a:p>
        </p:txBody>
      </p:sp>
    </p:spTree>
    <p:extLst>
      <p:ext uri="{BB962C8B-B14F-4D97-AF65-F5344CB8AC3E}">
        <p14:creationId xmlns:p14="http://schemas.microsoft.com/office/powerpoint/2010/main" val="382214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4BE74-BD47-D350-D4F2-493CACD9F207}"/>
            </a:ext>
          </a:extLst>
        </p:cNvPr>
        <p:cNvGrpSpPr/>
        <p:nvPr/>
      </p:nvGrpSpPr>
      <p:grpSpPr>
        <a:xfrm>
          <a:off x="0" y="0"/>
          <a:ext cx="0" cy="0"/>
          <a:chOff x="0" y="0"/>
          <a:chExt cx="0" cy="0"/>
        </a:xfrm>
      </p:grpSpPr>
      <p:pic>
        <p:nvPicPr>
          <p:cNvPr id="7" name="Picture 6" descr="Background pattern  Description automatically generated">
            <a:extLst>
              <a:ext uri="{FF2B5EF4-FFF2-40B4-BE49-F238E27FC236}">
                <a16:creationId xmlns:a16="http://schemas.microsoft.com/office/drawing/2014/main" id="{2DCA70FB-C195-8319-82ED-4C82FC9559C9}"/>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FBA0778-E73E-852C-7928-AE0F4F5C238A}"/>
              </a:ext>
            </a:extLst>
          </p:cNvPr>
          <p:cNvSpPr txBox="1">
            <a:spLocks/>
          </p:cNvSpPr>
          <p:nvPr/>
        </p:nvSpPr>
        <p:spPr>
          <a:xfrm>
            <a:off x="180473" y="600000"/>
            <a:ext cx="7507705" cy="9861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6000"/>
              </a:lnSpc>
              <a:spcBef>
                <a:spcPts val="600"/>
              </a:spcBef>
            </a:pPr>
            <a:r>
              <a:rPr lang="en-US" sz="5400" b="1" spc="-100" dirty="0">
                <a:solidFill>
                  <a:schemeClr val="bg1"/>
                </a:solidFill>
                <a:latin typeface="Cambria" panose="02040503050406030204" pitchFamily="18" charset="0"/>
                <a:ea typeface="Cambria" panose="02040503050406030204" pitchFamily="18" charset="0"/>
                <a:cs typeface="Lucida Sans Unicode"/>
              </a:rPr>
              <a:t>5-14 Days</a:t>
            </a:r>
            <a:endParaRPr lang="en-US" sz="5400" b="1" spc="-100" dirty="0">
              <a:solidFill>
                <a:schemeClr val="bg1"/>
              </a:solidFill>
              <a:latin typeface="Cambria" panose="02040503050406030204" pitchFamily="18" charset="0"/>
              <a:ea typeface="Cambria" panose="02040503050406030204" pitchFamily="18" charset="0"/>
              <a:cs typeface="Lucida Sans Unicode" panose="020B0602030504020204" pitchFamily="34" charset="0"/>
            </a:endParaRPr>
          </a:p>
        </p:txBody>
      </p:sp>
      <p:sp>
        <p:nvSpPr>
          <p:cNvPr id="2" name="TextBox 1">
            <a:extLst>
              <a:ext uri="{FF2B5EF4-FFF2-40B4-BE49-F238E27FC236}">
                <a16:creationId xmlns:a16="http://schemas.microsoft.com/office/drawing/2014/main" id="{88BD2A04-B460-D25B-16C1-3965E850800D}"/>
              </a:ext>
            </a:extLst>
          </p:cNvPr>
          <p:cNvSpPr txBox="1"/>
          <p:nvPr/>
        </p:nvSpPr>
        <p:spPr>
          <a:xfrm>
            <a:off x="408258" y="1368657"/>
            <a:ext cx="6858000" cy="954107"/>
          </a:xfrm>
          <a:prstGeom prst="rect">
            <a:avLst/>
          </a:prstGeom>
          <a:noFill/>
        </p:spPr>
        <p:txBody>
          <a:bodyPr wrap="square" lIns="91440" tIns="45720" rIns="91440" bIns="45720" rtlCol="0" anchor="t">
            <a:spAutoFit/>
          </a:bodyPr>
          <a:lstStyle/>
          <a:p>
            <a:pPr algn="ctr"/>
            <a:r>
              <a:rPr lang="en-US" sz="2800" i="1" dirty="0">
                <a:solidFill>
                  <a:schemeClr val="bg1"/>
                </a:solidFill>
                <a:latin typeface="Cambria" panose="02040503050406030204" pitchFamily="18" charset="0"/>
                <a:ea typeface="Cambria" panose="02040503050406030204" pitchFamily="18" charset="0"/>
              </a:rPr>
              <a:t>(HB 15 / SB 48)</a:t>
            </a:r>
          </a:p>
          <a:p>
            <a:pPr algn="ctr"/>
            <a:endParaRPr lang="en-US" sz="2800" b="1" i="1" dirty="0">
              <a:solidFill>
                <a:schemeClr val="bg1"/>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5AB41A29-CDFB-ED19-FEFE-04946FB9D0B1}"/>
              </a:ext>
            </a:extLst>
          </p:cNvPr>
          <p:cNvPicPr>
            <a:picLocks noChangeAspect="1"/>
          </p:cNvPicPr>
          <p:nvPr/>
        </p:nvPicPr>
        <p:blipFill>
          <a:blip r:embed="rId4">
            <a:extLst>
              <a:ext uri="{837473B0-CC2E-450A-ABE3-18F120FF3D39}">
                <a1611:picAttrSrcUrl xmlns:a1611="http://schemas.microsoft.com/office/drawing/2016/11/main" r:id="rId5"/>
              </a:ext>
            </a:extLst>
          </a:blip>
          <a:srcRect l="27778" r="27778"/>
          <a:stretch/>
        </p:blipFill>
        <p:spPr>
          <a:xfrm>
            <a:off x="7772400" y="457200"/>
            <a:ext cx="3962400" cy="5943600"/>
          </a:xfrm>
          <a:prstGeom prst="roundRect">
            <a:avLst>
              <a:gd name="adj" fmla="val 3000"/>
            </a:avLst>
          </a:prstGeom>
        </p:spPr>
      </p:pic>
      <p:sp>
        <p:nvSpPr>
          <p:cNvPr id="3" name="TextBox 2">
            <a:extLst>
              <a:ext uri="{FF2B5EF4-FFF2-40B4-BE49-F238E27FC236}">
                <a16:creationId xmlns:a16="http://schemas.microsoft.com/office/drawing/2014/main" id="{F405EBDB-8171-44A2-2F17-257A5D24BEB2}"/>
              </a:ext>
            </a:extLst>
          </p:cNvPr>
          <p:cNvSpPr txBox="1"/>
          <p:nvPr/>
        </p:nvSpPr>
        <p:spPr>
          <a:xfrm>
            <a:off x="457200" y="2965577"/>
            <a:ext cx="8214799"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Notice of Material Non-Compliance for Nonpayment of Rent</a:t>
            </a:r>
          </a:p>
          <a:p>
            <a:pPr marL="457200" indent="-457200">
              <a:buFont typeface="Arial" panose="020B0604020202020204" pitchFamily="34" charset="0"/>
              <a:buChar char="•"/>
            </a:pPr>
            <a:r>
              <a:rPr lang="en-US" sz="3200" dirty="0">
                <a:solidFill>
                  <a:schemeClr val="bg1"/>
                </a:solidFill>
              </a:rPr>
              <a:t>Changed from 5 days to 14 days</a:t>
            </a:r>
          </a:p>
        </p:txBody>
      </p:sp>
    </p:spTree>
    <p:extLst>
      <p:ext uri="{BB962C8B-B14F-4D97-AF65-F5344CB8AC3E}">
        <p14:creationId xmlns:p14="http://schemas.microsoft.com/office/powerpoint/2010/main" val="55718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A7E10-E77C-748D-DDDB-703755DB7679}"/>
            </a:ext>
          </a:extLst>
        </p:cNvPr>
        <p:cNvGrpSpPr/>
        <p:nvPr/>
      </p:nvGrpSpPr>
      <p:grpSpPr>
        <a:xfrm>
          <a:off x="0" y="0"/>
          <a:ext cx="0" cy="0"/>
          <a:chOff x="0" y="0"/>
          <a:chExt cx="0" cy="0"/>
        </a:xfrm>
      </p:grpSpPr>
      <p:pic>
        <p:nvPicPr>
          <p:cNvPr id="7" name="Picture 6" descr="Background pattern  Description automatically generated">
            <a:extLst>
              <a:ext uri="{FF2B5EF4-FFF2-40B4-BE49-F238E27FC236}">
                <a16:creationId xmlns:a16="http://schemas.microsoft.com/office/drawing/2014/main" id="{C6DF4581-D367-95DB-3FEA-B172267F74D8}"/>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D4B8E23B-6E67-BF7E-E1DB-6F7984EAE784}"/>
              </a:ext>
            </a:extLst>
          </p:cNvPr>
          <p:cNvSpPr txBox="1">
            <a:spLocks/>
          </p:cNvSpPr>
          <p:nvPr/>
        </p:nvSpPr>
        <p:spPr>
          <a:xfrm>
            <a:off x="264695" y="418372"/>
            <a:ext cx="7507705" cy="9861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en-US" b="1" spc="-100" dirty="0">
                <a:solidFill>
                  <a:schemeClr val="bg1"/>
                </a:solidFill>
                <a:latin typeface="Cambria" panose="02040503050406030204" pitchFamily="18" charset="0"/>
                <a:ea typeface="Cambria" panose="02040503050406030204" pitchFamily="18" charset="0"/>
                <a:cs typeface="Lucida Sans Unicode" panose="020B0602030504020204" pitchFamily="34" charset="0"/>
              </a:rPr>
              <a:t>Early Termination for Military </a:t>
            </a:r>
          </a:p>
        </p:txBody>
      </p:sp>
      <p:sp>
        <p:nvSpPr>
          <p:cNvPr id="2" name="TextBox 1">
            <a:extLst>
              <a:ext uri="{FF2B5EF4-FFF2-40B4-BE49-F238E27FC236}">
                <a16:creationId xmlns:a16="http://schemas.microsoft.com/office/drawing/2014/main" id="{DA20C42A-9FFB-0282-96F5-13EF1B5C03D4}"/>
              </a:ext>
            </a:extLst>
          </p:cNvPr>
          <p:cNvSpPr txBox="1"/>
          <p:nvPr/>
        </p:nvSpPr>
        <p:spPr>
          <a:xfrm>
            <a:off x="589548" y="1860270"/>
            <a:ext cx="6858000" cy="954107"/>
          </a:xfrm>
          <a:prstGeom prst="rect">
            <a:avLst/>
          </a:prstGeom>
          <a:noFill/>
        </p:spPr>
        <p:txBody>
          <a:bodyPr wrap="square" lIns="91440" tIns="45720" rIns="91440" bIns="45720" rtlCol="0" anchor="t">
            <a:spAutoFit/>
          </a:bodyPr>
          <a:lstStyle/>
          <a:p>
            <a:pPr algn="ctr"/>
            <a:r>
              <a:rPr lang="en-US" sz="2800" i="1" dirty="0">
                <a:solidFill>
                  <a:schemeClr val="bg1"/>
                </a:solidFill>
                <a:latin typeface="Cambria" panose="02040503050406030204" pitchFamily="18" charset="0"/>
                <a:ea typeface="Cambria" panose="02040503050406030204" pitchFamily="18" charset="0"/>
              </a:rPr>
              <a:t>(HB 174/ SB 325) – 55.1-1235</a:t>
            </a:r>
          </a:p>
          <a:p>
            <a:pPr algn="ctr"/>
            <a:endParaRPr lang="en-US" sz="2800" b="1" i="1" dirty="0">
              <a:solidFill>
                <a:schemeClr val="bg1"/>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539916E-247C-081E-6A6B-3B763420104E}"/>
              </a:ext>
            </a:extLst>
          </p:cNvPr>
          <p:cNvPicPr>
            <a:picLocks noChangeAspect="1"/>
          </p:cNvPicPr>
          <p:nvPr/>
        </p:nvPicPr>
        <p:blipFill>
          <a:blip r:embed="rId4">
            <a:extLst>
              <a:ext uri="{837473B0-CC2E-450A-ABE3-18F120FF3D39}">
                <a1611:picAttrSrcUrl xmlns:a1611="http://schemas.microsoft.com/office/drawing/2016/11/main" r:id="rId5"/>
              </a:ext>
            </a:extLst>
          </a:blip>
          <a:srcRect l="27787" r="27787"/>
          <a:stretch/>
        </p:blipFill>
        <p:spPr>
          <a:xfrm>
            <a:off x="7772400" y="457200"/>
            <a:ext cx="3962400" cy="5943600"/>
          </a:xfrm>
          <a:prstGeom prst="roundRect">
            <a:avLst>
              <a:gd name="adj" fmla="val 3000"/>
            </a:avLst>
          </a:prstGeom>
        </p:spPr>
      </p:pic>
      <p:sp>
        <p:nvSpPr>
          <p:cNvPr id="9" name="TextBox 8">
            <a:extLst>
              <a:ext uri="{FF2B5EF4-FFF2-40B4-BE49-F238E27FC236}">
                <a16:creationId xmlns:a16="http://schemas.microsoft.com/office/drawing/2014/main" id="{26F63356-A8DE-3365-BE75-BA56B2DF6C7E}"/>
              </a:ext>
            </a:extLst>
          </p:cNvPr>
          <p:cNvSpPr txBox="1"/>
          <p:nvPr/>
        </p:nvSpPr>
        <p:spPr>
          <a:xfrm>
            <a:off x="877179" y="3429000"/>
            <a:ext cx="6732795"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Resolve conflict with Federal Servicemembers Civil Relief Act</a:t>
            </a:r>
          </a:p>
          <a:p>
            <a:pPr marL="457200" indent="-457200">
              <a:buFont typeface="Arial" panose="020B0604020202020204" pitchFamily="34" charset="0"/>
              <a:buChar char="•"/>
            </a:pPr>
            <a:r>
              <a:rPr lang="en-US" sz="2800" dirty="0">
                <a:solidFill>
                  <a:schemeClr val="bg1"/>
                </a:solidFill>
              </a:rPr>
              <a:t>No more 60-day  requirement to give notice of lease termination</a:t>
            </a:r>
          </a:p>
        </p:txBody>
      </p:sp>
    </p:spTree>
    <p:extLst>
      <p:ext uri="{BB962C8B-B14F-4D97-AF65-F5344CB8AC3E}">
        <p14:creationId xmlns:p14="http://schemas.microsoft.com/office/powerpoint/2010/main" val="82740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16D76-34C6-D4FB-2327-9231CF8EF444}"/>
            </a:ext>
          </a:extLst>
        </p:cNvPr>
        <p:cNvGrpSpPr/>
        <p:nvPr/>
      </p:nvGrpSpPr>
      <p:grpSpPr>
        <a:xfrm>
          <a:off x="0" y="0"/>
          <a:ext cx="0" cy="0"/>
          <a:chOff x="0" y="0"/>
          <a:chExt cx="0" cy="0"/>
        </a:xfrm>
      </p:grpSpPr>
      <p:pic>
        <p:nvPicPr>
          <p:cNvPr id="7" name="Picture 6" descr="Background pattern  Description automatically generated">
            <a:extLst>
              <a:ext uri="{FF2B5EF4-FFF2-40B4-BE49-F238E27FC236}">
                <a16:creationId xmlns:a16="http://schemas.microsoft.com/office/drawing/2014/main" id="{FECE5B9E-6940-3D48-83DA-CE0613358F5F}"/>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79EF9887-9B23-7DA8-ADD2-2501ED9A233A}"/>
              </a:ext>
            </a:extLst>
          </p:cNvPr>
          <p:cNvSpPr txBox="1">
            <a:spLocks/>
          </p:cNvSpPr>
          <p:nvPr/>
        </p:nvSpPr>
        <p:spPr>
          <a:xfrm>
            <a:off x="264695" y="418372"/>
            <a:ext cx="7507705" cy="9861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6000"/>
              </a:lnSpc>
              <a:spcBef>
                <a:spcPts val="600"/>
              </a:spcBef>
            </a:pPr>
            <a:r>
              <a:rPr lang="en-US" b="1" spc="-100" dirty="0">
                <a:solidFill>
                  <a:schemeClr val="bg1"/>
                </a:solidFill>
                <a:latin typeface="Cambria" panose="02040503050406030204" pitchFamily="18" charset="0"/>
                <a:ea typeface="Cambria" panose="02040503050406030204" pitchFamily="18" charset="0"/>
                <a:cs typeface="Lucida Sans Unicode" panose="020B0602030504020204" pitchFamily="34" charset="0"/>
              </a:rPr>
              <a:t>Methods of Payment</a:t>
            </a:r>
          </a:p>
        </p:txBody>
      </p:sp>
      <p:sp>
        <p:nvSpPr>
          <p:cNvPr id="2" name="TextBox 1">
            <a:extLst>
              <a:ext uri="{FF2B5EF4-FFF2-40B4-BE49-F238E27FC236}">
                <a16:creationId xmlns:a16="http://schemas.microsoft.com/office/drawing/2014/main" id="{1A18A9F4-14B2-A993-805E-5D9E97D3D4B7}"/>
              </a:ext>
            </a:extLst>
          </p:cNvPr>
          <p:cNvSpPr txBox="1"/>
          <p:nvPr/>
        </p:nvSpPr>
        <p:spPr>
          <a:xfrm>
            <a:off x="589548" y="1338828"/>
            <a:ext cx="6858000" cy="954107"/>
          </a:xfrm>
          <a:prstGeom prst="rect">
            <a:avLst/>
          </a:prstGeom>
          <a:noFill/>
        </p:spPr>
        <p:txBody>
          <a:bodyPr wrap="square" lIns="91440" tIns="45720" rIns="91440" bIns="45720" rtlCol="0" anchor="t">
            <a:spAutoFit/>
          </a:bodyPr>
          <a:lstStyle/>
          <a:p>
            <a:pPr algn="ctr"/>
            <a:r>
              <a:rPr lang="en-US" sz="2800" i="1" dirty="0">
                <a:solidFill>
                  <a:schemeClr val="bg1"/>
                </a:solidFill>
                <a:latin typeface="Cambria" panose="02040503050406030204" pitchFamily="18" charset="0"/>
                <a:ea typeface="Cambria" panose="02040503050406030204" pitchFamily="18" charset="0"/>
              </a:rPr>
              <a:t>(HB 1005 / SB 313) 55.1-1204 &amp; 1208</a:t>
            </a:r>
          </a:p>
          <a:p>
            <a:pPr algn="ctr"/>
            <a:endParaRPr lang="en-US" sz="2800" b="1" i="1" dirty="0">
              <a:solidFill>
                <a:schemeClr val="bg1"/>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2C9FB3-1F08-2740-AA41-C10DC32FE484}"/>
              </a:ext>
            </a:extLst>
          </p:cNvPr>
          <p:cNvPicPr>
            <a:picLocks noChangeAspect="1"/>
          </p:cNvPicPr>
          <p:nvPr/>
        </p:nvPicPr>
        <p:blipFill>
          <a:blip r:embed="rId4">
            <a:extLst>
              <a:ext uri="{837473B0-CC2E-450A-ABE3-18F120FF3D39}">
                <a1611:picAttrSrcUrl xmlns:a1611="http://schemas.microsoft.com/office/drawing/2016/11/main" r:id="rId5"/>
              </a:ext>
            </a:extLst>
          </a:blip>
          <a:srcRect l="25000" r="25000"/>
          <a:stretch/>
        </p:blipFill>
        <p:spPr>
          <a:xfrm>
            <a:off x="7772400" y="457200"/>
            <a:ext cx="3962400" cy="5943600"/>
          </a:xfrm>
          <a:prstGeom prst="roundRect">
            <a:avLst>
              <a:gd name="adj" fmla="val 3000"/>
            </a:avLst>
          </a:prstGeom>
        </p:spPr>
      </p:pic>
      <p:sp>
        <p:nvSpPr>
          <p:cNvPr id="9" name="TextBox 8">
            <a:extLst>
              <a:ext uri="{FF2B5EF4-FFF2-40B4-BE49-F238E27FC236}">
                <a16:creationId xmlns:a16="http://schemas.microsoft.com/office/drawing/2014/main" id="{4E30C88F-157A-5EB4-6462-BFCB2F0B5543}"/>
              </a:ext>
            </a:extLst>
          </p:cNvPr>
          <p:cNvSpPr txBox="1"/>
          <p:nvPr/>
        </p:nvSpPr>
        <p:spPr>
          <a:xfrm>
            <a:off x="1039605" y="2546101"/>
            <a:ext cx="6732795"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Requirement to accept cash is gone</a:t>
            </a:r>
          </a:p>
          <a:p>
            <a:pPr marL="457200" indent="-457200">
              <a:buFont typeface="Arial" panose="020B0604020202020204" pitchFamily="34" charset="0"/>
              <a:buChar char="•"/>
            </a:pPr>
            <a:r>
              <a:rPr lang="en-US" sz="2800" dirty="0">
                <a:solidFill>
                  <a:schemeClr val="bg1"/>
                </a:solidFill>
              </a:rPr>
              <a:t>Must provide receipts</a:t>
            </a:r>
          </a:p>
          <a:p>
            <a:pPr marL="457200" indent="-457200">
              <a:buFont typeface="Arial" panose="020B0604020202020204" pitchFamily="34" charset="0"/>
              <a:buChar char="•"/>
            </a:pPr>
            <a:r>
              <a:rPr lang="en-US" sz="2800" dirty="0">
                <a:solidFill>
                  <a:schemeClr val="bg1"/>
                </a:solidFill>
              </a:rPr>
              <a:t>Fees for payment</a:t>
            </a:r>
          </a:p>
          <a:p>
            <a:pPr marL="457200" indent="-457200">
              <a:buFont typeface="Arial" panose="020B0604020202020204" pitchFamily="34" charset="0"/>
              <a:buChar char="•"/>
            </a:pPr>
            <a:r>
              <a:rPr lang="en-US" sz="2800" dirty="0">
                <a:solidFill>
                  <a:schemeClr val="bg1"/>
                </a:solidFill>
              </a:rPr>
              <a:t>No fees for maintenance or repairs</a:t>
            </a:r>
          </a:p>
        </p:txBody>
      </p:sp>
      <p:sp>
        <p:nvSpPr>
          <p:cNvPr id="3" name="TextBox 2">
            <a:extLst>
              <a:ext uri="{FF2B5EF4-FFF2-40B4-BE49-F238E27FC236}">
                <a16:creationId xmlns:a16="http://schemas.microsoft.com/office/drawing/2014/main" id="{0CF9636F-3321-C91C-A532-181E114A92F9}"/>
              </a:ext>
            </a:extLst>
          </p:cNvPr>
          <p:cNvSpPr txBox="1"/>
          <p:nvPr/>
        </p:nvSpPr>
        <p:spPr>
          <a:xfrm>
            <a:off x="7772400" y="6400800"/>
            <a:ext cx="3962400" cy="230832"/>
          </a:xfrm>
          <a:prstGeom prst="rect">
            <a:avLst/>
          </a:prstGeom>
          <a:noFill/>
        </p:spPr>
        <p:txBody>
          <a:bodyPr wrap="square" rtlCol="0">
            <a:spAutoFit/>
          </a:bodyPr>
          <a:lstStyle/>
          <a:p>
            <a:r>
              <a:rPr lang="en-US" sz="900">
                <a:hlinkClick r:id="rId5" tooltip="https://www.flickr.com/photos/quazie/578252290/"/>
              </a:rPr>
              <a:t>This Photo</a:t>
            </a:r>
            <a:r>
              <a:rPr lang="en-US" sz="900"/>
              <a:t> by Unknown Author is licensed under </a:t>
            </a:r>
            <a:r>
              <a:rPr lang="en-US" sz="900">
                <a:hlinkClick r:id="rId6" tooltip="https://creativecommons.org/licenses/by/3.0/"/>
              </a:rPr>
              <a:t>CC BY</a:t>
            </a:r>
            <a:endParaRPr lang="en-US" sz="900"/>
          </a:p>
        </p:txBody>
      </p:sp>
    </p:spTree>
    <p:extLst>
      <p:ext uri="{BB962C8B-B14F-4D97-AF65-F5344CB8AC3E}">
        <p14:creationId xmlns:p14="http://schemas.microsoft.com/office/powerpoint/2010/main" val="4216482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7" ma:contentTypeDescription="Create a new document." ma:contentTypeScope="" ma:versionID="92a4005fd565fb36c2d063284bf52ce8">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c14a2f10567cf6897a8a6597ac5ace0f"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207266a-8549-4d12-87c7-6d3d79637e47">
      <UserInfo>
        <DisplayName>Education Projects Members</DisplayName>
        <AccountId>125</AccountId>
        <AccountType/>
      </UserInfo>
    </SharedWithUsers>
    <lcf76f155ced4ddcb4097134ff3c332f xmlns="ba630d7b-8c89-47ad-91ac-97942cba60d1">
      <Terms xmlns="http://schemas.microsoft.com/office/infopath/2007/PartnerControls"/>
    </lcf76f155ced4ddcb4097134ff3c332f>
    <TaxCatchAll xmlns="0207266a-8549-4d12-87c7-6d3d79637e47" xsi:nil="true"/>
  </documentManagement>
</p:properties>
</file>

<file path=customXml/itemProps1.xml><?xml version="1.0" encoding="utf-8"?>
<ds:datastoreItem xmlns:ds="http://schemas.openxmlformats.org/officeDocument/2006/customXml" ds:itemID="{99084674-57C3-4083-84A7-A140AFD6F184}">
  <ds:schemaRefs>
    <ds:schemaRef ds:uri="http://schemas.microsoft.com/sharepoint/v3/contenttype/forms"/>
  </ds:schemaRefs>
</ds:datastoreItem>
</file>

<file path=customXml/itemProps2.xml><?xml version="1.0" encoding="utf-8"?>
<ds:datastoreItem xmlns:ds="http://schemas.openxmlformats.org/officeDocument/2006/customXml" ds:itemID="{75EFACD2-AE40-482C-B5D7-970BEC80BCD7}"/>
</file>

<file path=customXml/itemProps3.xml><?xml version="1.0" encoding="utf-8"?>
<ds:datastoreItem xmlns:ds="http://schemas.openxmlformats.org/officeDocument/2006/customXml" ds:itemID="{A0F9C52E-BBB5-41F0-890D-1B2A7691DB41}">
  <ds:schemaRef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35449b3e-e2fc-481b-b248-5a6a384e3e16"/>
    <ds:schemaRef ds:uri="http://schemas.openxmlformats.org/package/2006/metadata/core-properties"/>
    <ds:schemaRef ds:uri="http://schemas.microsoft.com/office/2006/documentManagement/types"/>
    <ds:schemaRef ds:uri="e4c75566-85ca-42bd-8994-8b303b887016"/>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7383</TotalTime>
  <Words>2226</Words>
  <Application>Microsoft Office PowerPoint</Application>
  <PresentationFormat>Widescreen</PresentationFormat>
  <Paragraphs>125</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Pinkham</dc:creator>
  <cp:lastModifiedBy>Jon Haley</cp:lastModifiedBy>
  <cp:revision>138</cp:revision>
  <cp:lastPrinted>2025-07-28T17:30:45Z</cp:lastPrinted>
  <dcterms:created xsi:type="dcterms:W3CDTF">2022-10-27T18:31:44Z</dcterms:created>
  <dcterms:modified xsi:type="dcterms:W3CDTF">2026-05-29T12:51:12Z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y fmtid="{D5CDD505-2E9C-101B-9397-08002B2CF9AE}" pid="3" name="MediaServiceImageTags">
    <vt:lpwstr/>
  </property>
</Properties>
</file>