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56" r:id="rId5"/>
    <p:sldId id="257" r:id="rId6"/>
    <p:sldId id="258" r:id="rId7"/>
    <p:sldId id="259" r:id="rId8"/>
    <p:sldId id="260" r:id="rId9"/>
    <p:sldId id="262" r:id="rId10"/>
    <p:sldId id="261" r:id="rId11"/>
    <p:sldId id="26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14" autoAdjust="0"/>
    <p:restoredTop sz="69898" autoAdjust="0"/>
  </p:normalViewPr>
  <p:slideViewPr>
    <p:cSldViewPr snapToGrid="0">
      <p:cViewPr varScale="1">
        <p:scale>
          <a:sx n="81" d="100"/>
          <a:sy n="81" d="100"/>
        </p:scale>
        <p:origin x="185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C8D7A3-4C8C-46F2-AB0A-9C5DB0DC8953}" type="datetimeFigureOut">
              <a:rPr lang="en-US" smtClean="0"/>
              <a:t>4/30/26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435361-28E2-42B0-BEEE-A0DE728E1F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4653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Sales Meeting Kit will discuss the issues with using showing apps that create “pay for showing” arrangements between agents from different firms.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435361-28E2-42B0-BEEE-A0DE728E1F3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9173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[Read slide]</a:t>
            </a:r>
          </a:p>
          <a:p>
            <a:endParaRPr lang="en-US" dirty="0"/>
          </a:p>
          <a:p>
            <a:r>
              <a:rPr lang="en-US" dirty="0"/>
              <a:t>Let’s dive into some of the risks of using these types of apps.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435361-28E2-42B0-BEEE-A0DE728E1F3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7147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[Read slide]</a:t>
            </a:r>
          </a:p>
          <a:p>
            <a:pPr lvl="0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Virginia, a buyer’s agent must have a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buyer representation agreement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with a buyer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before showing property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Citation: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 Code § 54.1-2137.A.1</a:t>
            </a:r>
          </a:p>
          <a:p>
            <a:pPr lvl="0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Risk scenario: If an app connects you to another firm’s buyer, you likely have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 representation agreement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with that buyer.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435361-28E2-42B0-BEEE-A0DE728E1F3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6452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[Read slide]</a:t>
            </a:r>
          </a:p>
          <a:p>
            <a:pPr lvl="0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Potential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conflict of interest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18VAC135-20-270.1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Potential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prohibited act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18VAC135-20-260.11.g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Bottom line: Most likely not allowed under the typical app-referral arrangement.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435361-28E2-42B0-BEEE-A0DE728E1F3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4197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New regulations allow compensation from other sources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only with written permission from your broker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Citation: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18VAC135-20-280.A.2</a:t>
            </a:r>
          </a:p>
          <a:p>
            <a:pPr lvl="0"/>
            <a:endParaRPr lang="en-US" sz="1200" i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Even if broker permission is obtained, you still must address:</a:t>
            </a:r>
          </a:p>
          <a:p>
            <a:pPr lvl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Representation agreement requirement</a:t>
            </a:r>
          </a:p>
          <a:p>
            <a:pPr lvl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Whether you are performing regulated activities outside your firm</a:t>
            </a:r>
          </a:p>
          <a:p>
            <a:pPr lvl="0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435361-28E2-42B0-BEEE-A0DE728E1F3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3390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[Read slide]</a:t>
            </a:r>
          </a:p>
          <a:p>
            <a:endParaRPr lang="en-US" dirty="0"/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initial buyer representation agreement would need to include</a:t>
            </a: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 Clear description of the arrangement</a:t>
            </a: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 Disclosure that outside agents may show property</a:t>
            </a: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 How those outside agents will be compensated</a:t>
            </a:r>
          </a:p>
          <a:p>
            <a:pPr lvl="0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showing agent’s agreement would need to:</a:t>
            </a:r>
          </a:p>
          <a:p>
            <a:pPr marL="228600" lvl="0" indent="-228600"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Comply with the scope of the carve-out of the initial buyer representation agreement</a:t>
            </a:r>
          </a:p>
          <a:p>
            <a:pPr marL="228600" lvl="0" indent="-228600"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Disclose how much compensation and from whom the showing agent is compensated. </a:t>
            </a:r>
          </a:p>
          <a:p>
            <a:pPr marL="228600" lvl="0" indent="-228600"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showing agent’s broker must approve this type of agreement.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435361-28E2-42B0-BEEE-A0DE728E1F3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2928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[Read slide]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435361-28E2-42B0-BEEE-A0DE728E1F3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4637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you have any questions about these types of apps or similar arrangements, please utilize these resources.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435361-28E2-42B0-BEEE-A0DE728E1F3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2669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B2CEA-D7D7-945B-0776-234CB09710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608339-2A12-F46C-E3FD-AC6DBB331F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2DF14E-8770-B165-2003-03AB6A455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67DA7-973C-428C-8289-1F02C6B3107F}" type="datetimeFigureOut">
              <a:rPr lang="en-US" smtClean="0"/>
              <a:t>4/30/26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77FBCB-5A70-20C2-5FBB-689756CF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8D29C0-9344-F492-4427-071A417FF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8C01F-96F2-4F24-B58D-2F881018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686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E5EF66-1DBD-108D-C5C8-4ADD355732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7C6B43-472D-579C-5E3D-A19EA05E99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FCC74C-7DEB-52CF-518A-54BABD684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67DA7-973C-428C-8289-1F02C6B3107F}" type="datetimeFigureOut">
              <a:rPr lang="en-US" smtClean="0"/>
              <a:t>4/30/26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1DA172-117D-91BF-8474-90D7B8360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77BCC5-1DD9-3942-DA3F-7DC0ED3BF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8C01F-96F2-4F24-B58D-2F881018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027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C02DA88-171D-0EE9-CC5D-53BDB7F1D4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FA7D4B-E009-3E26-C48A-A0E075BBEA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9DC1C8-6BA8-4589-2343-45282E9F5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67DA7-973C-428C-8289-1F02C6B3107F}" type="datetimeFigureOut">
              <a:rPr lang="en-US" smtClean="0"/>
              <a:t>4/30/26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FC715D-22C8-76C7-D56B-5A8994633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F785A9-EEE7-8B34-129F-224C37458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8C01F-96F2-4F24-B58D-2F881018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144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EF546-B76C-7300-7FE2-91336C421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3C2B14-9D34-CF4A-31BE-27ECBF5155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65A48E-07C9-45EF-C2A4-804C72248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67DA7-973C-428C-8289-1F02C6B3107F}" type="datetimeFigureOut">
              <a:rPr lang="en-US" smtClean="0"/>
              <a:t>4/30/26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9F36FC-C940-7D34-25A3-B4BDCE634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EB1968-CDB8-84B5-EBCE-DBBFFCDA7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8C01F-96F2-4F24-B58D-2F881018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698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31B4D-8876-0742-39FD-03E0C91920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9B9963-0713-FAF5-87E9-E3D89B1444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0AB04A-8921-6E91-059C-3B0D4DAB0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67DA7-973C-428C-8289-1F02C6B3107F}" type="datetimeFigureOut">
              <a:rPr lang="en-US" smtClean="0"/>
              <a:t>4/30/26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4A26D1-4B3A-CF7A-FC70-77F1ABB0F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8A310A-503F-F7D9-27D9-80BE6D2B2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8C01F-96F2-4F24-B58D-2F881018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748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BFB93-5C0B-AD0C-1D55-81B287578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C4C87D-4530-43A6-C9CB-C87D72A7C1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1ADBF2-6BB7-67DD-1311-0A5DF55710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EE55BB-4FB5-1A3D-4F1E-F4CC4E9B6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67DA7-973C-428C-8289-1F02C6B3107F}" type="datetimeFigureOut">
              <a:rPr lang="en-US" smtClean="0"/>
              <a:t>4/30/26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5B1059-7986-A067-C568-B72D5917F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80CD98-95FC-0B38-3FA7-E5C83E5CF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8C01F-96F2-4F24-B58D-2F881018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951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DA184-E4E8-648D-298D-DC3067AFD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366EA6-FE3D-9DE6-285A-8FD40946CE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0A0E94-2EEF-EE2B-50F0-58C1E84E63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C07F08-C060-EDEE-903C-C296D218ED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A49E1C6-1F53-5312-079A-7BDBA4AEB6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448E5E4-79C5-C45D-A49F-DAEA8CBC6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67DA7-973C-428C-8289-1F02C6B3107F}" type="datetimeFigureOut">
              <a:rPr lang="en-US" smtClean="0"/>
              <a:t>4/30/26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72291A-5301-59E0-9838-ABECA2943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0CA4BB-9461-F88B-6B1F-3B9B68ABB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8C01F-96F2-4F24-B58D-2F881018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003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EF14F-4744-1FA1-A6A6-F89A3C4D9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9C33EC-5BB5-5391-1227-FFDF5D6E7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67DA7-973C-428C-8289-1F02C6B3107F}" type="datetimeFigureOut">
              <a:rPr lang="en-US" smtClean="0"/>
              <a:t>4/30/26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0A88FF-5478-C70B-E041-371D4A384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14E13F-4FE6-24B0-4A88-3BEE00B3B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8C01F-96F2-4F24-B58D-2F881018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934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FE7592-631E-D211-1117-3E961F6E9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67DA7-973C-428C-8289-1F02C6B3107F}" type="datetimeFigureOut">
              <a:rPr lang="en-US" smtClean="0"/>
              <a:t>4/30/26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859585-36DA-7C3F-FADF-50B9FB826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FA0F73-89BE-7418-D709-F6E54B373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8C01F-96F2-4F24-B58D-2F881018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499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47B66-7C0A-C179-79C7-A2ACB31ADF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4ED505-22D6-5547-5148-3CA0BE9849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EA7574-87A7-A1D1-D3C8-6A4C8F4F91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643BD5-757E-E61B-A106-F0619F451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67DA7-973C-428C-8289-1F02C6B3107F}" type="datetimeFigureOut">
              <a:rPr lang="en-US" smtClean="0"/>
              <a:t>4/30/26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6B6D89-E71E-C87C-ADCE-1408BEFC6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F1B44D-618E-C8A1-A1CF-C11C03894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8C01F-96F2-4F24-B58D-2F881018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181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A1B6EF-8228-967E-9440-E1ED27D53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F8B668E-A692-EB51-6076-EEDF3467F9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97312A-2174-99F4-EF95-799EA02C0E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70DF62-0FF1-4468-02DA-0CDE6E9C6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67DA7-973C-428C-8289-1F02C6B3107F}" type="datetimeFigureOut">
              <a:rPr lang="en-US" smtClean="0"/>
              <a:t>4/30/26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4DE790-67F2-F214-D1BC-B8949BEBA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FF1999-8EBE-3D84-1893-8AE9B90ED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8C01F-96F2-4F24-B58D-2F881018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3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A0BAF0-C2C6-9DBD-147D-A294D6938D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9292C7-263B-2C7B-ADDD-616002F36D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1B2DE9-4193-DB84-2885-5031EEAB7E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AE67DA7-973C-428C-8289-1F02C6B3107F}" type="datetimeFigureOut">
              <a:rPr lang="en-US" smtClean="0"/>
              <a:t>4/30/26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F1D7F9-1586-E553-CA0B-73E9F84C41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B1435D-A3EB-A6D1-6841-D0D6A3BD60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18C01F-96F2-4F24-B58D-2F881018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904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virginiarealtors.org/law-ethics/legal-resource-library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hyperlink" Target="https://virginiarealtors.org/law-ethics/legal-hotlin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B93B23-7E7B-C400-AB00-3E3594F5EB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Showing Apps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BECFF3-22BA-65C8-3CD2-A4C3D240E65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Can You Get Paid to Show Properties for Others?</a:t>
            </a:r>
          </a:p>
        </p:txBody>
      </p:sp>
    </p:spTree>
    <p:extLst>
      <p:ext uri="{BB962C8B-B14F-4D97-AF65-F5344CB8AC3E}">
        <p14:creationId xmlns:p14="http://schemas.microsoft.com/office/powerpoint/2010/main" val="2729194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291B96-AD36-C6A2-5886-B10A1ACC6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en-US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What is a Showing App?</a:t>
            </a:r>
          </a:p>
        </p:txBody>
      </p:sp>
      <p:sp>
        <p:nvSpPr>
          <p:cNvPr id="12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sX0" fmla="*/ 0 w 3474720"/>
              <a:gd name="csY0" fmla="*/ 0 h 18288"/>
              <a:gd name="csX1" fmla="*/ 694944 w 3474720"/>
              <a:gd name="csY1" fmla="*/ 0 h 18288"/>
              <a:gd name="csX2" fmla="*/ 1355141 w 3474720"/>
              <a:gd name="csY2" fmla="*/ 0 h 18288"/>
              <a:gd name="csX3" fmla="*/ 2015338 w 3474720"/>
              <a:gd name="csY3" fmla="*/ 0 h 18288"/>
              <a:gd name="csX4" fmla="*/ 2779776 w 3474720"/>
              <a:gd name="csY4" fmla="*/ 0 h 18288"/>
              <a:gd name="csX5" fmla="*/ 3474720 w 3474720"/>
              <a:gd name="csY5" fmla="*/ 0 h 18288"/>
              <a:gd name="csX6" fmla="*/ 3474720 w 3474720"/>
              <a:gd name="csY6" fmla="*/ 18288 h 18288"/>
              <a:gd name="csX7" fmla="*/ 2779776 w 3474720"/>
              <a:gd name="csY7" fmla="*/ 18288 h 18288"/>
              <a:gd name="csX8" fmla="*/ 2189074 w 3474720"/>
              <a:gd name="csY8" fmla="*/ 18288 h 18288"/>
              <a:gd name="csX9" fmla="*/ 1528877 w 3474720"/>
              <a:gd name="csY9" fmla="*/ 18288 h 18288"/>
              <a:gd name="csX10" fmla="*/ 868680 w 3474720"/>
              <a:gd name="csY10" fmla="*/ 18288 h 18288"/>
              <a:gd name="csX11" fmla="*/ 0 w 3474720"/>
              <a:gd name="csY11" fmla="*/ 18288 h 18288"/>
              <a:gd name="csX12" fmla="*/ 0 w 3474720"/>
              <a:gd name="csY12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9451CC-E14B-79D9-1B3D-A37B000EA0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An app that connects you with another agent to show properties to your buyers for a fee. </a:t>
            </a:r>
          </a:p>
          <a:p>
            <a:pPr marL="0" indent="0">
              <a:buNone/>
            </a:pPr>
            <a:endParaRPr lang="en-US" sz="24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There are several legal and regulatory issues to consider before using these apps with agents from other firms. </a:t>
            </a:r>
          </a:p>
          <a:p>
            <a:pPr marL="0" indent="0">
              <a:buNone/>
            </a:pPr>
            <a:endParaRPr lang="en-US" sz="2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5" name="Picture 4" descr="Mobile phone and text message bubbles">
            <a:extLst>
              <a:ext uri="{FF2B5EF4-FFF2-40B4-BE49-F238E27FC236}">
                <a16:creationId xmlns:a16="http://schemas.microsoft.com/office/drawing/2014/main" id="{B6E3DC3D-DC75-564C-5FDB-3B42D5C01C4F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" b="-1"/>
          <a:stretch>
            <a:fillRect/>
          </a:stretch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064278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58BD34-A196-0566-A003-0DC0CB9B08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Autofit/>
          </a:bodyPr>
          <a:lstStyle/>
          <a:p>
            <a:r>
              <a:rPr lang="en-US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No Buyer Representation Agreement</a:t>
            </a:r>
          </a:p>
        </p:txBody>
      </p:sp>
      <p:sp>
        <p:nvSpPr>
          <p:cNvPr id="12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sX0" fmla="*/ 0 w 3474720"/>
              <a:gd name="csY0" fmla="*/ 0 h 18288"/>
              <a:gd name="csX1" fmla="*/ 694944 w 3474720"/>
              <a:gd name="csY1" fmla="*/ 0 h 18288"/>
              <a:gd name="csX2" fmla="*/ 1355141 w 3474720"/>
              <a:gd name="csY2" fmla="*/ 0 h 18288"/>
              <a:gd name="csX3" fmla="*/ 2015338 w 3474720"/>
              <a:gd name="csY3" fmla="*/ 0 h 18288"/>
              <a:gd name="csX4" fmla="*/ 2779776 w 3474720"/>
              <a:gd name="csY4" fmla="*/ 0 h 18288"/>
              <a:gd name="csX5" fmla="*/ 3474720 w 3474720"/>
              <a:gd name="csY5" fmla="*/ 0 h 18288"/>
              <a:gd name="csX6" fmla="*/ 3474720 w 3474720"/>
              <a:gd name="csY6" fmla="*/ 18288 h 18288"/>
              <a:gd name="csX7" fmla="*/ 2779776 w 3474720"/>
              <a:gd name="csY7" fmla="*/ 18288 h 18288"/>
              <a:gd name="csX8" fmla="*/ 2189074 w 3474720"/>
              <a:gd name="csY8" fmla="*/ 18288 h 18288"/>
              <a:gd name="csX9" fmla="*/ 1528877 w 3474720"/>
              <a:gd name="csY9" fmla="*/ 18288 h 18288"/>
              <a:gd name="csX10" fmla="*/ 868680 w 3474720"/>
              <a:gd name="csY10" fmla="*/ 18288 h 18288"/>
              <a:gd name="csX11" fmla="*/ 0 w 3474720"/>
              <a:gd name="csY11" fmla="*/ 18288 h 18288"/>
              <a:gd name="csX12" fmla="*/ 0 w 3474720"/>
              <a:gd name="csY12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4DC790-3597-F096-910A-C0CB1BA35F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Under Virginia law and as a REALTOR®, you are required to have a buyer representation agreement before showing property to a buyer, unless you are working on behalf of the seller. </a:t>
            </a:r>
          </a:p>
        </p:txBody>
      </p:sp>
      <p:pic>
        <p:nvPicPr>
          <p:cNvPr id="5" name="Picture 4" descr="People filling documents">
            <a:extLst>
              <a:ext uri="{FF2B5EF4-FFF2-40B4-BE49-F238E27FC236}">
                <a16:creationId xmlns:a16="http://schemas.microsoft.com/office/drawing/2014/main" id="{15F7AB46-78D9-4576-FC21-AAACADAA89AB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1"/>
          <a:stretch>
            <a:fillRect/>
          </a:stretch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878305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065569-0779-7C26-9699-1F29FC04FB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en-US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Performing Services Outside Your Firm</a:t>
            </a:r>
          </a:p>
        </p:txBody>
      </p:sp>
      <p:sp>
        <p:nvSpPr>
          <p:cNvPr id="14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sX0" fmla="*/ 0 w 3474720"/>
              <a:gd name="csY0" fmla="*/ 0 h 18288"/>
              <a:gd name="csX1" fmla="*/ 694944 w 3474720"/>
              <a:gd name="csY1" fmla="*/ 0 h 18288"/>
              <a:gd name="csX2" fmla="*/ 1355141 w 3474720"/>
              <a:gd name="csY2" fmla="*/ 0 h 18288"/>
              <a:gd name="csX3" fmla="*/ 2015338 w 3474720"/>
              <a:gd name="csY3" fmla="*/ 0 h 18288"/>
              <a:gd name="csX4" fmla="*/ 2779776 w 3474720"/>
              <a:gd name="csY4" fmla="*/ 0 h 18288"/>
              <a:gd name="csX5" fmla="*/ 3474720 w 3474720"/>
              <a:gd name="csY5" fmla="*/ 0 h 18288"/>
              <a:gd name="csX6" fmla="*/ 3474720 w 3474720"/>
              <a:gd name="csY6" fmla="*/ 18288 h 18288"/>
              <a:gd name="csX7" fmla="*/ 2779776 w 3474720"/>
              <a:gd name="csY7" fmla="*/ 18288 h 18288"/>
              <a:gd name="csX8" fmla="*/ 2189074 w 3474720"/>
              <a:gd name="csY8" fmla="*/ 18288 h 18288"/>
              <a:gd name="csX9" fmla="*/ 1528877 w 3474720"/>
              <a:gd name="csY9" fmla="*/ 18288 h 18288"/>
              <a:gd name="csX10" fmla="*/ 868680 w 3474720"/>
              <a:gd name="csY10" fmla="*/ 18288 h 18288"/>
              <a:gd name="csX11" fmla="*/ 0 w 3474720"/>
              <a:gd name="csY11" fmla="*/ 18288 h 18288"/>
              <a:gd name="csX12" fmla="*/ 0 w 3474720"/>
              <a:gd name="csY12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C9113A-1CED-E9EB-C94F-D13E2B9F19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Showing a buyer property who has an exclusive buyer representation agreement with another firm without an agreement of your own may be treated as performing real estate services for another firm.</a:t>
            </a:r>
          </a:p>
          <a:p>
            <a:endParaRPr lang="en-US" sz="2200" dirty="0"/>
          </a:p>
        </p:txBody>
      </p:sp>
      <p:pic>
        <p:nvPicPr>
          <p:cNvPr id="7" name="Picture 6" descr="Paneled front door with decorative arched window">
            <a:extLst>
              <a:ext uri="{FF2B5EF4-FFF2-40B4-BE49-F238E27FC236}">
                <a16:creationId xmlns:a16="http://schemas.microsoft.com/office/drawing/2014/main" id="{39846FE8-2272-C93F-F652-1D85BA3B9DEA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>
            <a:fillRect/>
          </a:stretch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739985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52C79C9-CC3E-A9CE-F8D7-7AC190057F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en-US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Payment Without Broker Authorization</a:t>
            </a:r>
          </a:p>
        </p:txBody>
      </p:sp>
      <p:sp>
        <p:nvSpPr>
          <p:cNvPr id="14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sX0" fmla="*/ 0 w 3474720"/>
              <a:gd name="csY0" fmla="*/ 0 h 18288"/>
              <a:gd name="csX1" fmla="*/ 694944 w 3474720"/>
              <a:gd name="csY1" fmla="*/ 0 h 18288"/>
              <a:gd name="csX2" fmla="*/ 1355141 w 3474720"/>
              <a:gd name="csY2" fmla="*/ 0 h 18288"/>
              <a:gd name="csX3" fmla="*/ 2015338 w 3474720"/>
              <a:gd name="csY3" fmla="*/ 0 h 18288"/>
              <a:gd name="csX4" fmla="*/ 2779776 w 3474720"/>
              <a:gd name="csY4" fmla="*/ 0 h 18288"/>
              <a:gd name="csX5" fmla="*/ 3474720 w 3474720"/>
              <a:gd name="csY5" fmla="*/ 0 h 18288"/>
              <a:gd name="csX6" fmla="*/ 3474720 w 3474720"/>
              <a:gd name="csY6" fmla="*/ 18288 h 18288"/>
              <a:gd name="csX7" fmla="*/ 2779776 w 3474720"/>
              <a:gd name="csY7" fmla="*/ 18288 h 18288"/>
              <a:gd name="csX8" fmla="*/ 2189074 w 3474720"/>
              <a:gd name="csY8" fmla="*/ 18288 h 18288"/>
              <a:gd name="csX9" fmla="*/ 1528877 w 3474720"/>
              <a:gd name="csY9" fmla="*/ 18288 h 18288"/>
              <a:gd name="csX10" fmla="*/ 868680 w 3474720"/>
              <a:gd name="csY10" fmla="*/ 18288 h 18288"/>
              <a:gd name="csX11" fmla="*/ 0 w 3474720"/>
              <a:gd name="csY11" fmla="*/ 18288 h 18288"/>
              <a:gd name="csX12" fmla="*/ 0 w 3474720"/>
              <a:gd name="csY12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A30AF9-F63C-C6E1-0C6B-D1135A7094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New regulations allow compensation from other sources </a:t>
            </a:r>
            <a:r>
              <a:rPr lang="en-US" sz="24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only with written permission from your broker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endParaRPr lang="en-US" sz="2200" dirty="0"/>
          </a:p>
        </p:txBody>
      </p:sp>
      <p:pic>
        <p:nvPicPr>
          <p:cNvPr id="7" name="Picture 6" descr="Pile of American dollar banknotes">
            <a:extLst>
              <a:ext uri="{FF2B5EF4-FFF2-40B4-BE49-F238E27FC236}">
                <a16:creationId xmlns:a16="http://schemas.microsoft.com/office/drawing/2014/main" id="{42581AB5-D754-F2A3-77DF-D4EA647BBD30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8089318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582821D-E294-D2E2-A664-FC10759FC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Possible Compliant Arrangement</a:t>
            </a:r>
          </a:p>
        </p:txBody>
      </p:sp>
      <p:sp>
        <p:nvSpPr>
          <p:cNvPr id="12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sX0" fmla="*/ 0 w 10972800"/>
              <a:gd name="csY0" fmla="*/ 0 h 18288"/>
              <a:gd name="csX1" fmla="*/ 356616 w 10972800"/>
              <a:gd name="csY1" fmla="*/ 0 h 18288"/>
              <a:gd name="csX2" fmla="*/ 1042416 w 10972800"/>
              <a:gd name="csY2" fmla="*/ 0 h 18288"/>
              <a:gd name="csX3" fmla="*/ 1947672 w 10972800"/>
              <a:gd name="csY3" fmla="*/ 0 h 18288"/>
              <a:gd name="csX4" fmla="*/ 2633472 w 10972800"/>
              <a:gd name="csY4" fmla="*/ 0 h 18288"/>
              <a:gd name="csX5" fmla="*/ 2990088 w 10972800"/>
              <a:gd name="csY5" fmla="*/ 0 h 18288"/>
              <a:gd name="csX6" fmla="*/ 3456432 w 10972800"/>
              <a:gd name="csY6" fmla="*/ 0 h 18288"/>
              <a:gd name="csX7" fmla="*/ 4361688 w 10972800"/>
              <a:gd name="csY7" fmla="*/ 0 h 18288"/>
              <a:gd name="csX8" fmla="*/ 5266944 w 10972800"/>
              <a:gd name="csY8" fmla="*/ 0 h 18288"/>
              <a:gd name="csX9" fmla="*/ 6172200 w 10972800"/>
              <a:gd name="csY9" fmla="*/ 0 h 18288"/>
              <a:gd name="csX10" fmla="*/ 6528816 w 10972800"/>
              <a:gd name="csY10" fmla="*/ 0 h 18288"/>
              <a:gd name="csX11" fmla="*/ 7214616 w 10972800"/>
              <a:gd name="csY11" fmla="*/ 0 h 18288"/>
              <a:gd name="csX12" fmla="*/ 7790688 w 10972800"/>
              <a:gd name="csY12" fmla="*/ 0 h 18288"/>
              <a:gd name="csX13" fmla="*/ 8147304 w 10972800"/>
              <a:gd name="csY13" fmla="*/ 0 h 18288"/>
              <a:gd name="csX14" fmla="*/ 9052560 w 10972800"/>
              <a:gd name="csY14" fmla="*/ 0 h 18288"/>
              <a:gd name="csX15" fmla="*/ 9409176 w 10972800"/>
              <a:gd name="csY15" fmla="*/ 0 h 18288"/>
              <a:gd name="csX16" fmla="*/ 9765792 w 10972800"/>
              <a:gd name="csY16" fmla="*/ 0 h 18288"/>
              <a:gd name="csX17" fmla="*/ 10341864 w 10972800"/>
              <a:gd name="csY17" fmla="*/ 0 h 18288"/>
              <a:gd name="csX18" fmla="*/ 10972800 w 10972800"/>
              <a:gd name="csY18" fmla="*/ 0 h 18288"/>
              <a:gd name="csX19" fmla="*/ 10972800 w 10972800"/>
              <a:gd name="csY19" fmla="*/ 18288 h 18288"/>
              <a:gd name="csX20" fmla="*/ 10177272 w 10972800"/>
              <a:gd name="csY20" fmla="*/ 18288 h 18288"/>
              <a:gd name="csX21" fmla="*/ 9820656 w 10972800"/>
              <a:gd name="csY21" fmla="*/ 18288 h 18288"/>
              <a:gd name="csX22" fmla="*/ 9464040 w 10972800"/>
              <a:gd name="csY22" fmla="*/ 18288 h 18288"/>
              <a:gd name="csX23" fmla="*/ 8778240 w 10972800"/>
              <a:gd name="csY23" fmla="*/ 18288 h 18288"/>
              <a:gd name="csX24" fmla="*/ 8421624 w 10972800"/>
              <a:gd name="csY24" fmla="*/ 18288 h 18288"/>
              <a:gd name="csX25" fmla="*/ 7735824 w 10972800"/>
              <a:gd name="csY25" fmla="*/ 18288 h 18288"/>
              <a:gd name="csX26" fmla="*/ 6940296 w 10972800"/>
              <a:gd name="csY26" fmla="*/ 18288 h 18288"/>
              <a:gd name="csX27" fmla="*/ 6254496 w 10972800"/>
              <a:gd name="csY27" fmla="*/ 18288 h 18288"/>
              <a:gd name="csX28" fmla="*/ 5458968 w 10972800"/>
              <a:gd name="csY28" fmla="*/ 18288 h 18288"/>
              <a:gd name="csX29" fmla="*/ 4663440 w 10972800"/>
              <a:gd name="csY29" fmla="*/ 18288 h 18288"/>
              <a:gd name="csX30" fmla="*/ 4306824 w 10972800"/>
              <a:gd name="csY30" fmla="*/ 18288 h 18288"/>
              <a:gd name="csX31" fmla="*/ 3840480 w 10972800"/>
              <a:gd name="csY31" fmla="*/ 18288 h 18288"/>
              <a:gd name="csX32" fmla="*/ 3264408 w 10972800"/>
              <a:gd name="csY32" fmla="*/ 18288 h 18288"/>
              <a:gd name="csX33" fmla="*/ 2578608 w 10972800"/>
              <a:gd name="csY33" fmla="*/ 18288 h 18288"/>
              <a:gd name="csX34" fmla="*/ 1673352 w 10972800"/>
              <a:gd name="csY34" fmla="*/ 18288 h 18288"/>
              <a:gd name="csX35" fmla="*/ 877824 w 10972800"/>
              <a:gd name="csY35" fmla="*/ 18288 h 18288"/>
              <a:gd name="csX36" fmla="*/ 0 w 10972800"/>
              <a:gd name="csY36" fmla="*/ 18288 h 18288"/>
              <a:gd name="csX37" fmla="*/ 0 w 10972800"/>
              <a:gd name="csY37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1053DB-BECF-5088-EFBD-06E64A2A2E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119172"/>
          </a:xfrm>
        </p:spPr>
        <p:txBody>
          <a:bodyPr anchor="t">
            <a:normAutofit/>
          </a:bodyPr>
          <a:lstStyle/>
          <a:p>
            <a:pPr lvl="0"/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Exclusive buyer brokerage agreement includes a </a:t>
            </a:r>
            <a:r>
              <a:rPr lang="en-US" sz="24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carve-out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for “showing-only” services.</a:t>
            </a:r>
          </a:p>
          <a:p>
            <a:pPr lvl="0"/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Agreement explicitly allows buyer to sign separate showing agreements with other firms.</a:t>
            </a:r>
          </a:p>
          <a:p>
            <a:pPr lvl="0"/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Buyer signs a </a:t>
            </a:r>
            <a:r>
              <a:rPr lang="en-US" sz="24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limited showing agreement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with the showing agent (from the app) that aligns with the carve-out and discloses compensation.</a:t>
            </a:r>
          </a:p>
          <a:p>
            <a:pPr lvl="0"/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Showing agent obtains required </a:t>
            </a:r>
            <a:r>
              <a:rPr lang="en-US" sz="24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broker approvals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for any outside compensation.</a:t>
            </a:r>
          </a:p>
          <a:p>
            <a:endParaRPr lang="en-US" sz="2200" dirty="0"/>
          </a:p>
        </p:txBody>
      </p:sp>
      <p:pic>
        <p:nvPicPr>
          <p:cNvPr id="5" name="Picture 4" descr="Business people giving thumbs up">
            <a:extLst>
              <a:ext uri="{FF2B5EF4-FFF2-40B4-BE49-F238E27FC236}">
                <a16:creationId xmlns:a16="http://schemas.microsoft.com/office/drawing/2014/main" id="{98088A58-9B9B-3389-5361-F99906CDBBC8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675658" y="2093976"/>
            <a:ext cx="3941064" cy="409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97341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BB53BE-FF3E-8761-A8CA-51329D1E2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Takeaways</a:t>
            </a:r>
          </a:p>
        </p:txBody>
      </p:sp>
      <p:sp>
        <p:nvSpPr>
          <p:cNvPr id="21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sX0" fmla="*/ 0 w 10972800"/>
              <a:gd name="csY0" fmla="*/ 0 h 18288"/>
              <a:gd name="csX1" fmla="*/ 356616 w 10972800"/>
              <a:gd name="csY1" fmla="*/ 0 h 18288"/>
              <a:gd name="csX2" fmla="*/ 1042416 w 10972800"/>
              <a:gd name="csY2" fmla="*/ 0 h 18288"/>
              <a:gd name="csX3" fmla="*/ 1947672 w 10972800"/>
              <a:gd name="csY3" fmla="*/ 0 h 18288"/>
              <a:gd name="csX4" fmla="*/ 2633472 w 10972800"/>
              <a:gd name="csY4" fmla="*/ 0 h 18288"/>
              <a:gd name="csX5" fmla="*/ 2990088 w 10972800"/>
              <a:gd name="csY5" fmla="*/ 0 h 18288"/>
              <a:gd name="csX6" fmla="*/ 3456432 w 10972800"/>
              <a:gd name="csY6" fmla="*/ 0 h 18288"/>
              <a:gd name="csX7" fmla="*/ 4361688 w 10972800"/>
              <a:gd name="csY7" fmla="*/ 0 h 18288"/>
              <a:gd name="csX8" fmla="*/ 5266944 w 10972800"/>
              <a:gd name="csY8" fmla="*/ 0 h 18288"/>
              <a:gd name="csX9" fmla="*/ 6172200 w 10972800"/>
              <a:gd name="csY9" fmla="*/ 0 h 18288"/>
              <a:gd name="csX10" fmla="*/ 6528816 w 10972800"/>
              <a:gd name="csY10" fmla="*/ 0 h 18288"/>
              <a:gd name="csX11" fmla="*/ 7214616 w 10972800"/>
              <a:gd name="csY11" fmla="*/ 0 h 18288"/>
              <a:gd name="csX12" fmla="*/ 7790688 w 10972800"/>
              <a:gd name="csY12" fmla="*/ 0 h 18288"/>
              <a:gd name="csX13" fmla="*/ 8147304 w 10972800"/>
              <a:gd name="csY13" fmla="*/ 0 h 18288"/>
              <a:gd name="csX14" fmla="*/ 9052560 w 10972800"/>
              <a:gd name="csY14" fmla="*/ 0 h 18288"/>
              <a:gd name="csX15" fmla="*/ 9409176 w 10972800"/>
              <a:gd name="csY15" fmla="*/ 0 h 18288"/>
              <a:gd name="csX16" fmla="*/ 9765792 w 10972800"/>
              <a:gd name="csY16" fmla="*/ 0 h 18288"/>
              <a:gd name="csX17" fmla="*/ 10341864 w 10972800"/>
              <a:gd name="csY17" fmla="*/ 0 h 18288"/>
              <a:gd name="csX18" fmla="*/ 10972800 w 10972800"/>
              <a:gd name="csY18" fmla="*/ 0 h 18288"/>
              <a:gd name="csX19" fmla="*/ 10972800 w 10972800"/>
              <a:gd name="csY19" fmla="*/ 18288 h 18288"/>
              <a:gd name="csX20" fmla="*/ 10177272 w 10972800"/>
              <a:gd name="csY20" fmla="*/ 18288 h 18288"/>
              <a:gd name="csX21" fmla="*/ 9820656 w 10972800"/>
              <a:gd name="csY21" fmla="*/ 18288 h 18288"/>
              <a:gd name="csX22" fmla="*/ 9464040 w 10972800"/>
              <a:gd name="csY22" fmla="*/ 18288 h 18288"/>
              <a:gd name="csX23" fmla="*/ 8778240 w 10972800"/>
              <a:gd name="csY23" fmla="*/ 18288 h 18288"/>
              <a:gd name="csX24" fmla="*/ 8421624 w 10972800"/>
              <a:gd name="csY24" fmla="*/ 18288 h 18288"/>
              <a:gd name="csX25" fmla="*/ 7735824 w 10972800"/>
              <a:gd name="csY25" fmla="*/ 18288 h 18288"/>
              <a:gd name="csX26" fmla="*/ 6940296 w 10972800"/>
              <a:gd name="csY26" fmla="*/ 18288 h 18288"/>
              <a:gd name="csX27" fmla="*/ 6254496 w 10972800"/>
              <a:gd name="csY27" fmla="*/ 18288 h 18288"/>
              <a:gd name="csX28" fmla="*/ 5458968 w 10972800"/>
              <a:gd name="csY28" fmla="*/ 18288 h 18288"/>
              <a:gd name="csX29" fmla="*/ 4663440 w 10972800"/>
              <a:gd name="csY29" fmla="*/ 18288 h 18288"/>
              <a:gd name="csX30" fmla="*/ 4306824 w 10972800"/>
              <a:gd name="csY30" fmla="*/ 18288 h 18288"/>
              <a:gd name="csX31" fmla="*/ 3840480 w 10972800"/>
              <a:gd name="csY31" fmla="*/ 18288 h 18288"/>
              <a:gd name="csX32" fmla="*/ 3264408 w 10972800"/>
              <a:gd name="csY32" fmla="*/ 18288 h 18288"/>
              <a:gd name="csX33" fmla="*/ 2578608 w 10972800"/>
              <a:gd name="csY33" fmla="*/ 18288 h 18288"/>
              <a:gd name="csX34" fmla="*/ 1673352 w 10972800"/>
              <a:gd name="csY34" fmla="*/ 18288 h 18288"/>
              <a:gd name="csX35" fmla="*/ 877824 w 10972800"/>
              <a:gd name="csY35" fmla="*/ 18288 h 18288"/>
              <a:gd name="csX36" fmla="*/ 0 w 10972800"/>
              <a:gd name="csY36" fmla="*/ 18288 h 18288"/>
              <a:gd name="csX37" fmla="*/ 0 w 10972800"/>
              <a:gd name="csY37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D7D0E4-DCCA-4BF4-4A22-FC613645C6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119172"/>
          </a:xfrm>
        </p:spPr>
        <p:txBody>
          <a:bodyPr anchor="t">
            <a:normAutofit/>
          </a:bodyPr>
          <a:lstStyle/>
          <a:p>
            <a:pPr lvl="0"/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You generally </a:t>
            </a:r>
            <a:r>
              <a:rPr lang="en-US" sz="24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cannot show property 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without a representation agreement</a:t>
            </a:r>
            <a:r>
              <a:rPr lang="en-US" sz="24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lvl="0"/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App-based “show for pay” setups can create </a:t>
            </a:r>
            <a:r>
              <a:rPr lang="en-US" sz="24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outside-the-firm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and </a:t>
            </a:r>
            <a:r>
              <a:rPr lang="en-US" sz="24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prohibited act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concerns.</a:t>
            </a:r>
          </a:p>
          <a:p>
            <a:pPr lvl="0"/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Compensation may be possible with </a:t>
            </a:r>
            <a:r>
              <a:rPr lang="en-US" sz="24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written broker permission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</a:t>
            </a:r>
            <a:r>
              <a:rPr lang="en-US" sz="24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but that alone does not solve agency/representation issues.</a:t>
            </a:r>
          </a:p>
          <a:p>
            <a:pPr lvl="0"/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If pursued, it likely requires careful contract language, disclosures, and a limited showing agreement.</a:t>
            </a:r>
          </a:p>
          <a:p>
            <a:pPr marL="0" indent="0">
              <a:buNone/>
            </a:pPr>
            <a:endParaRPr lang="en-US" sz="2200" dirty="0"/>
          </a:p>
        </p:txBody>
      </p:sp>
      <p:pic>
        <p:nvPicPr>
          <p:cNvPr id="7" name="Picture 6" descr="Drone carrying a parcel among modern buildings">
            <a:extLst>
              <a:ext uri="{FF2B5EF4-FFF2-40B4-BE49-F238E27FC236}">
                <a16:creationId xmlns:a16="http://schemas.microsoft.com/office/drawing/2014/main" id="{6F19BFA0-A6A4-D1C9-1027-1CD48FD20068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675658" y="2093976"/>
            <a:ext cx="3941064" cy="409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48340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5FF3F7E-AF01-FEE2-7552-EE1471A39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Questions and Resources</a:t>
            </a:r>
          </a:p>
        </p:txBody>
      </p:sp>
      <p:sp>
        <p:nvSpPr>
          <p:cNvPr id="21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sX0" fmla="*/ 0 w 10972800"/>
              <a:gd name="csY0" fmla="*/ 0 h 18288"/>
              <a:gd name="csX1" fmla="*/ 356616 w 10972800"/>
              <a:gd name="csY1" fmla="*/ 0 h 18288"/>
              <a:gd name="csX2" fmla="*/ 1042416 w 10972800"/>
              <a:gd name="csY2" fmla="*/ 0 h 18288"/>
              <a:gd name="csX3" fmla="*/ 1947672 w 10972800"/>
              <a:gd name="csY3" fmla="*/ 0 h 18288"/>
              <a:gd name="csX4" fmla="*/ 2633472 w 10972800"/>
              <a:gd name="csY4" fmla="*/ 0 h 18288"/>
              <a:gd name="csX5" fmla="*/ 2990088 w 10972800"/>
              <a:gd name="csY5" fmla="*/ 0 h 18288"/>
              <a:gd name="csX6" fmla="*/ 3456432 w 10972800"/>
              <a:gd name="csY6" fmla="*/ 0 h 18288"/>
              <a:gd name="csX7" fmla="*/ 4361688 w 10972800"/>
              <a:gd name="csY7" fmla="*/ 0 h 18288"/>
              <a:gd name="csX8" fmla="*/ 5266944 w 10972800"/>
              <a:gd name="csY8" fmla="*/ 0 h 18288"/>
              <a:gd name="csX9" fmla="*/ 6172200 w 10972800"/>
              <a:gd name="csY9" fmla="*/ 0 h 18288"/>
              <a:gd name="csX10" fmla="*/ 6528816 w 10972800"/>
              <a:gd name="csY10" fmla="*/ 0 h 18288"/>
              <a:gd name="csX11" fmla="*/ 7214616 w 10972800"/>
              <a:gd name="csY11" fmla="*/ 0 h 18288"/>
              <a:gd name="csX12" fmla="*/ 7790688 w 10972800"/>
              <a:gd name="csY12" fmla="*/ 0 h 18288"/>
              <a:gd name="csX13" fmla="*/ 8147304 w 10972800"/>
              <a:gd name="csY13" fmla="*/ 0 h 18288"/>
              <a:gd name="csX14" fmla="*/ 9052560 w 10972800"/>
              <a:gd name="csY14" fmla="*/ 0 h 18288"/>
              <a:gd name="csX15" fmla="*/ 9409176 w 10972800"/>
              <a:gd name="csY15" fmla="*/ 0 h 18288"/>
              <a:gd name="csX16" fmla="*/ 9765792 w 10972800"/>
              <a:gd name="csY16" fmla="*/ 0 h 18288"/>
              <a:gd name="csX17" fmla="*/ 10341864 w 10972800"/>
              <a:gd name="csY17" fmla="*/ 0 h 18288"/>
              <a:gd name="csX18" fmla="*/ 10972800 w 10972800"/>
              <a:gd name="csY18" fmla="*/ 0 h 18288"/>
              <a:gd name="csX19" fmla="*/ 10972800 w 10972800"/>
              <a:gd name="csY19" fmla="*/ 18288 h 18288"/>
              <a:gd name="csX20" fmla="*/ 10177272 w 10972800"/>
              <a:gd name="csY20" fmla="*/ 18288 h 18288"/>
              <a:gd name="csX21" fmla="*/ 9820656 w 10972800"/>
              <a:gd name="csY21" fmla="*/ 18288 h 18288"/>
              <a:gd name="csX22" fmla="*/ 9464040 w 10972800"/>
              <a:gd name="csY22" fmla="*/ 18288 h 18288"/>
              <a:gd name="csX23" fmla="*/ 8778240 w 10972800"/>
              <a:gd name="csY23" fmla="*/ 18288 h 18288"/>
              <a:gd name="csX24" fmla="*/ 8421624 w 10972800"/>
              <a:gd name="csY24" fmla="*/ 18288 h 18288"/>
              <a:gd name="csX25" fmla="*/ 7735824 w 10972800"/>
              <a:gd name="csY25" fmla="*/ 18288 h 18288"/>
              <a:gd name="csX26" fmla="*/ 6940296 w 10972800"/>
              <a:gd name="csY26" fmla="*/ 18288 h 18288"/>
              <a:gd name="csX27" fmla="*/ 6254496 w 10972800"/>
              <a:gd name="csY27" fmla="*/ 18288 h 18288"/>
              <a:gd name="csX28" fmla="*/ 5458968 w 10972800"/>
              <a:gd name="csY28" fmla="*/ 18288 h 18288"/>
              <a:gd name="csX29" fmla="*/ 4663440 w 10972800"/>
              <a:gd name="csY29" fmla="*/ 18288 h 18288"/>
              <a:gd name="csX30" fmla="*/ 4306824 w 10972800"/>
              <a:gd name="csY30" fmla="*/ 18288 h 18288"/>
              <a:gd name="csX31" fmla="*/ 3840480 w 10972800"/>
              <a:gd name="csY31" fmla="*/ 18288 h 18288"/>
              <a:gd name="csX32" fmla="*/ 3264408 w 10972800"/>
              <a:gd name="csY32" fmla="*/ 18288 h 18288"/>
              <a:gd name="csX33" fmla="*/ 2578608 w 10972800"/>
              <a:gd name="csY33" fmla="*/ 18288 h 18288"/>
              <a:gd name="csX34" fmla="*/ 1673352 w 10972800"/>
              <a:gd name="csY34" fmla="*/ 18288 h 18288"/>
              <a:gd name="csX35" fmla="*/ 877824 w 10972800"/>
              <a:gd name="csY35" fmla="*/ 18288 h 18288"/>
              <a:gd name="csX36" fmla="*/ 0 w 10972800"/>
              <a:gd name="csY36" fmla="*/ 18288 h 18288"/>
              <a:gd name="csX37" fmla="*/ 0 w 10972800"/>
              <a:gd name="csY37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145C34-FA34-50CA-546B-1A4A1969DF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119172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If you have questions about these types of apps or similar arrangements, Virginia REALTORS® provides resources, including the Legal Hotline. </a:t>
            </a:r>
          </a:p>
          <a:p>
            <a:pPr marL="0" indent="0">
              <a:buNone/>
            </a:pPr>
            <a:endParaRPr lang="en-US" sz="24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https://virginiarealtors.org/law-ethics/legal-resource-library/</a:t>
            </a:r>
            <a:endParaRPr lang="en-US" sz="24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endParaRPr lang="en-US" sz="24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https://virginiarealtors.org/law-ethics/legal-hotline/</a:t>
            </a:r>
            <a:endParaRPr lang="en-US" sz="24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7" name="Picture 6" descr="Two telephones communicating">
            <a:extLst>
              <a:ext uri="{FF2B5EF4-FFF2-40B4-BE49-F238E27FC236}">
                <a16:creationId xmlns:a16="http://schemas.microsoft.com/office/drawing/2014/main" id="{0F2F74AF-53B0-854D-D8AD-5D2BA0872037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675658" y="2093976"/>
            <a:ext cx="3941064" cy="409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67020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a630d7b-8c89-47ad-91ac-97942cba60d1">
      <Terms xmlns="http://schemas.microsoft.com/office/infopath/2007/PartnerControls"/>
    </lcf76f155ced4ddcb4097134ff3c332f>
    <TaxCatchAll xmlns="0207266a-8549-4d12-87c7-6d3d79637e4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FE7025548F6494E8C1ABF7D2740F2F5" ma:contentTypeVersion="17" ma:contentTypeDescription="Create a new document." ma:contentTypeScope="" ma:versionID="92a4005fd565fb36c2d063284bf52ce8">
  <xsd:schema xmlns:xsd="http://www.w3.org/2001/XMLSchema" xmlns:xs="http://www.w3.org/2001/XMLSchema" xmlns:p="http://schemas.microsoft.com/office/2006/metadata/properties" xmlns:ns2="ba630d7b-8c89-47ad-91ac-97942cba60d1" xmlns:ns3="0207266a-8549-4d12-87c7-6d3d79637e47" targetNamespace="http://schemas.microsoft.com/office/2006/metadata/properties" ma:root="true" ma:fieldsID="c14a2f10567cf6897a8a6597ac5ace0f" ns2:_="" ns3:_="">
    <xsd:import namespace="ba630d7b-8c89-47ad-91ac-97942cba60d1"/>
    <xsd:import namespace="0207266a-8549-4d12-87c7-6d3d79637e4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630d7b-8c89-47ad-91ac-97942cba60d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ddee32d4-85ac-40c2-9e8e-56c6090433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07266a-8549-4d12-87c7-6d3d79637e47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055bc54e-6852-432d-a8bf-2ccd59860851}" ma:internalName="TaxCatchAll" ma:showField="CatchAllData" ma:web="0207266a-8549-4d12-87c7-6d3d79637e4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9947BD6-90A8-4FE1-86E1-8272BF121DAB}">
  <ds:schemaRefs>
    <ds:schemaRef ds:uri="http://schemas.microsoft.com/office/2006/metadata/properties"/>
    <ds:schemaRef ds:uri="http://schemas.microsoft.com/office/infopath/2007/PartnerControls"/>
    <ds:schemaRef ds:uri="ba630d7b-8c89-47ad-91ac-97942cba60d1"/>
    <ds:schemaRef ds:uri="0207266a-8549-4d12-87c7-6d3d79637e47"/>
  </ds:schemaRefs>
</ds:datastoreItem>
</file>

<file path=customXml/itemProps2.xml><?xml version="1.0" encoding="utf-8"?>
<ds:datastoreItem xmlns:ds="http://schemas.openxmlformats.org/officeDocument/2006/customXml" ds:itemID="{AC4C39EE-FD70-4699-91E8-7227F7EB6B0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12AA0C2-400F-420C-A8AA-DA3455DF81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a630d7b-8c89-47ad-91ac-97942cba60d1"/>
    <ds:schemaRef ds:uri="0207266a-8549-4d12-87c7-6d3d79637e4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614</Words>
  <Application>Microsoft Macintosh PowerPoint</Application>
  <PresentationFormat>Widescreen</PresentationFormat>
  <Paragraphs>70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Cambria</vt:lpstr>
      <vt:lpstr>Office Theme</vt:lpstr>
      <vt:lpstr>Showing Apps</vt:lpstr>
      <vt:lpstr>What is a Showing App?</vt:lpstr>
      <vt:lpstr>No Buyer Representation Agreement</vt:lpstr>
      <vt:lpstr>Performing Services Outside Your Firm</vt:lpstr>
      <vt:lpstr>Payment Without Broker Authorization</vt:lpstr>
      <vt:lpstr>Possible Compliant Arrangement</vt:lpstr>
      <vt:lpstr>Takeaways</vt:lpstr>
      <vt:lpstr>Questions and Resources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Sean Olk</dc:creator>
  <cp:lastModifiedBy>Adam J Smith (Creative Director)</cp:lastModifiedBy>
  <cp:revision>5</cp:revision>
  <dcterms:created xsi:type="dcterms:W3CDTF">2026-04-26T16:44:00Z</dcterms:created>
  <dcterms:modified xsi:type="dcterms:W3CDTF">2026-04-30T23:08:51Z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0x010100DFE7025548F6494E8C1ABF7D2740F2F5</vt:lpwstr>
  </property>
</Properties>
</file>