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145727393" r:id="rId5"/>
    <p:sldId id="2145727407" r:id="rId6"/>
    <p:sldId id="2145727488" r:id="rId7"/>
    <p:sldId id="2145727474" r:id="rId8"/>
    <p:sldId id="2145727417" r:id="rId9"/>
    <p:sldId id="2145727420" r:id="rId10"/>
    <p:sldId id="2145727486" r:id="rId11"/>
    <p:sldId id="2145727483" r:id="rId12"/>
    <p:sldId id="2145727476" r:id="rId13"/>
    <p:sldId id="2145727426" r:id="rId14"/>
    <p:sldId id="2145727473" r:id="rId15"/>
    <p:sldId id="21457273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6F608D-7C1B-B45B-7373-B97BC056DA54}" name="Laura Jones" initials="LJ" userId="S::ljones@virginiarealtors.org::337a174b-944c-4ccc-8ef4-3489235258d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993"/>
    <a:srgbClr val="009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46"/>
    <p:restoredTop sz="54220"/>
  </p:normalViewPr>
  <p:slideViewPr>
    <p:cSldViewPr snapToGrid="0">
      <p:cViewPr varScale="1">
        <p:scale>
          <a:sx n="62" d="100"/>
          <a:sy n="62" d="100"/>
        </p:scale>
        <p:origin x="90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504CCAC0-B648-1F4E-8774-3F0F67862AAB}" type="datetimeFigureOut">
              <a:rPr lang="en-US" smtClean="0"/>
              <a:t>4/6/26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4D6B1E-29FE-8642-A21C-6A0B5B6C8697}" type="slidenum">
              <a:rPr lang="en-US" smtClean="0"/>
              <a:t>‹#›</a:t>
            </a:fld>
            <a:endParaRPr lang="en-US"/>
          </a:p>
        </p:txBody>
      </p:sp>
    </p:spTree>
    <p:extLst>
      <p:ext uri="{BB962C8B-B14F-4D97-AF65-F5344CB8AC3E}">
        <p14:creationId xmlns:p14="http://schemas.microsoft.com/office/powerpoint/2010/main" val="2490913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E1EF7-3B9C-AED3-6384-639F6B0C41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F2C326-EA04-D2A1-C224-0EE5438FE2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ECC1A2-7BD9-424B-2E29-1E132B92EE4B}"/>
              </a:ext>
            </a:extLst>
          </p:cNvPr>
          <p:cNvSpPr>
            <a:spLocks noGrp="1"/>
          </p:cNvSpPr>
          <p:nvPr>
            <p:ph type="body" idx="1"/>
          </p:nvPr>
        </p:nvSpPr>
        <p:spPr/>
        <p:txBody>
          <a:bodyPr/>
          <a:lstStyle/>
          <a:p>
            <a:r>
              <a:rPr lang="en-US" b="1" dirty="0"/>
              <a:t>Instructor: </a:t>
            </a:r>
            <a:r>
              <a:rPr lang="en-US" dirty="0"/>
              <a:t>This sales meeting kit will cover some of the changes that have gone into effect under the new Real Estate Board regulations. A lot of this regulation rewrite focused on streamlining the information and organizing it into a more user-friendly document, but there were some substantive changes as well.</a:t>
            </a:r>
          </a:p>
        </p:txBody>
      </p:sp>
      <p:sp>
        <p:nvSpPr>
          <p:cNvPr id="4" name="Slide Number Placeholder 3">
            <a:extLst>
              <a:ext uri="{FF2B5EF4-FFF2-40B4-BE49-F238E27FC236}">
                <a16:creationId xmlns:a16="http://schemas.microsoft.com/office/drawing/2014/main" id="{3661A951-AD6B-67A9-4250-DB7471641A55}"/>
              </a:ext>
            </a:extLst>
          </p:cNvPr>
          <p:cNvSpPr>
            <a:spLocks noGrp="1"/>
          </p:cNvSpPr>
          <p:nvPr>
            <p:ph type="sldNum" sz="quarter" idx="5"/>
          </p:nvPr>
        </p:nvSpPr>
        <p:spPr/>
        <p:txBody>
          <a:bodyPr/>
          <a:lstStyle/>
          <a:p>
            <a:fld id="{784D6B1E-29FE-8642-A21C-6A0B5B6C8697}" type="slidenum">
              <a:rPr lang="en-US" smtClean="0"/>
              <a:t>1</a:t>
            </a:fld>
            <a:endParaRPr lang="en-US"/>
          </a:p>
        </p:txBody>
      </p:sp>
    </p:spTree>
    <p:extLst>
      <p:ext uri="{BB962C8B-B14F-4D97-AF65-F5344CB8AC3E}">
        <p14:creationId xmlns:p14="http://schemas.microsoft.com/office/powerpoint/2010/main" val="3150467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highlight>
                  <a:srgbClr val="FFFFFF"/>
                </a:highlight>
              </a:rPr>
              <a:t>Instructor: </a:t>
            </a:r>
            <a:r>
              <a:rPr lang="en-US" dirty="0">
                <a:solidFill>
                  <a:srgbClr val="000000"/>
                </a:solidFill>
                <a:highlight>
                  <a:srgbClr val="FFFFFF"/>
                </a:highlight>
              </a:rPr>
              <a:t>There were a few important changes to Section 280, Improper Financial Transactions and Dealings. First, section 280 now states</a:t>
            </a:r>
            <a:r>
              <a:rPr lang="en-US">
                <a:solidFill>
                  <a:srgbClr val="000000"/>
                </a:solidFill>
                <a:highlight>
                  <a:srgbClr val="FFFFFF"/>
                </a:highlight>
              </a:rPr>
              <a:t> that a salesperson can receive compensation for licensed activity from someone other than the salesperson’s broker IF there is prior written consent from the principal broker. This means, for example, that a settlement agent, could cut a check directly to a licensee if the principal broker has given prior written consent.</a:t>
            </a:r>
            <a:endParaRPr lang="en-US">
              <a:solidFill>
                <a:srgbClr val="000000"/>
              </a:solidFill>
            </a:endParaRPr>
          </a:p>
          <a:p>
            <a:endParaRPr lang="en-US" dirty="0">
              <a:highlight>
                <a:srgbClr val="FFFFFF"/>
              </a:highlight>
            </a:endParaRPr>
          </a:p>
          <a:p>
            <a:endParaRPr lang="en-US" dirty="0">
              <a:solidFill>
                <a:srgbClr val="000000"/>
              </a:solidFill>
            </a:endParaRPr>
          </a:p>
        </p:txBody>
      </p:sp>
      <p:sp>
        <p:nvSpPr>
          <p:cNvPr id="4" name="Slide Number Placeholder 3"/>
          <p:cNvSpPr>
            <a:spLocks noGrp="1"/>
          </p:cNvSpPr>
          <p:nvPr>
            <p:ph type="sldNum" sz="quarter" idx="5"/>
          </p:nvPr>
        </p:nvSpPr>
        <p:spPr/>
        <p:txBody>
          <a:bodyPr/>
          <a:lstStyle/>
          <a:p>
            <a:fld id="{784D6B1E-29FE-8642-A21C-6A0B5B6C8697}" type="slidenum">
              <a:rPr lang="en-US" smtClean="0"/>
              <a:t>10</a:t>
            </a:fld>
            <a:endParaRPr lang="en-US"/>
          </a:p>
        </p:txBody>
      </p:sp>
    </p:spTree>
    <p:extLst>
      <p:ext uri="{BB962C8B-B14F-4D97-AF65-F5344CB8AC3E}">
        <p14:creationId xmlns:p14="http://schemas.microsoft.com/office/powerpoint/2010/main" val="2018926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dirty="0"/>
              <a:t>Another change to this section is the new section B. It now states: </a:t>
            </a:r>
            <a:r>
              <a:rPr lang="en-US" sz="1200" b="0" i="0" u="none" kern="1200" dirty="0">
                <a:solidFill>
                  <a:schemeClr val="tx1"/>
                </a:solidFill>
                <a:effectLst/>
                <a:latin typeface="+mn-lt"/>
                <a:ea typeface="+mn-ea"/>
                <a:cs typeface="+mn-cs"/>
              </a:rPr>
              <a:t>B. Actions constituting improper dealing include offering real property for sale or for lease without the knowledge and consent of the owner or the owner's authorized representative [without taking reasonable steps to verify identity], or on any terms other than those authorized by the owner or the owner's authorized representative. That means that you must </a:t>
            </a:r>
            <a:r>
              <a:rPr lang="en-US" dirty="0"/>
              <a:t>now take</a:t>
            </a:r>
            <a:r>
              <a:rPr lang="en-US" sz="1200" b="0" i="0" u="none" kern="1200" dirty="0">
                <a:solidFill>
                  <a:schemeClr val="tx1"/>
                </a:solidFill>
                <a:effectLst/>
                <a:latin typeface="+mn-lt"/>
                <a:ea typeface="+mn-ea"/>
                <a:cs typeface="+mn-cs"/>
              </a:rPr>
              <a:t> reasonable steps to ensure that the person who hired you to sell their property is actually who they say they are. That means doing things like asking for in-person meetings, </a:t>
            </a:r>
            <a:r>
              <a:rPr lang="en-US" dirty="0"/>
              <a:t>asking for multiple forms </a:t>
            </a:r>
            <a:r>
              <a:rPr lang="en-US"/>
              <a:t>of identification</a:t>
            </a:r>
            <a:r>
              <a:rPr lang="en-US" dirty="0"/>
              <a:t>, pushing</a:t>
            </a:r>
            <a:r>
              <a:rPr lang="en-US" sz="1200" b="0" i="0" u="none" kern="1200" dirty="0">
                <a:solidFill>
                  <a:schemeClr val="tx1"/>
                </a:solidFill>
                <a:effectLst/>
                <a:latin typeface="+mn-lt"/>
                <a:ea typeface="+mn-ea"/>
                <a:cs typeface="+mn-cs"/>
              </a:rPr>
              <a:t> back on suspicious data or documentation, and—perhaps most importantly—walking away from a potential listing if you are not comfortable.</a:t>
            </a:r>
            <a:endParaRPr lang="en-US" u="none" dirty="0"/>
          </a:p>
        </p:txBody>
      </p:sp>
      <p:sp>
        <p:nvSpPr>
          <p:cNvPr id="4" name="Slide Number Placeholder 3"/>
          <p:cNvSpPr>
            <a:spLocks noGrp="1"/>
          </p:cNvSpPr>
          <p:nvPr>
            <p:ph type="sldNum" sz="quarter" idx="5"/>
          </p:nvPr>
        </p:nvSpPr>
        <p:spPr/>
        <p:txBody>
          <a:bodyPr/>
          <a:lstStyle/>
          <a:p>
            <a:fld id="{784D6B1E-29FE-8642-A21C-6A0B5B6C8697}" type="slidenum">
              <a:rPr lang="en-US" smtClean="0"/>
              <a:t>11</a:t>
            </a:fld>
            <a:endParaRPr lang="en-US"/>
          </a:p>
        </p:txBody>
      </p:sp>
    </p:spTree>
    <p:extLst>
      <p:ext uri="{BB962C8B-B14F-4D97-AF65-F5344CB8AC3E}">
        <p14:creationId xmlns:p14="http://schemas.microsoft.com/office/powerpoint/2010/main" val="1709945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1980C-E095-A3BD-0EFD-8B91C59B4C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62F0FE-BD21-F467-E80C-D5160AD14A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428598-48C8-903E-CD41-7314A0B31B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00374B-D02F-8155-B1DC-242424F033EF}"/>
              </a:ext>
            </a:extLst>
          </p:cNvPr>
          <p:cNvSpPr>
            <a:spLocks noGrp="1"/>
          </p:cNvSpPr>
          <p:nvPr>
            <p:ph type="sldNum" sz="quarter" idx="5"/>
          </p:nvPr>
        </p:nvSpPr>
        <p:spPr/>
        <p:txBody>
          <a:bodyPr/>
          <a:lstStyle/>
          <a:p>
            <a:fld id="{784D6B1E-29FE-8642-A21C-6A0B5B6C8697}" type="slidenum">
              <a:rPr lang="en-US" smtClean="0"/>
              <a:t>12</a:t>
            </a:fld>
            <a:endParaRPr lang="en-US"/>
          </a:p>
        </p:txBody>
      </p:sp>
    </p:spTree>
    <p:extLst>
      <p:ext uri="{BB962C8B-B14F-4D97-AF65-F5344CB8AC3E}">
        <p14:creationId xmlns:p14="http://schemas.microsoft.com/office/powerpoint/2010/main" val="537201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ea typeface="Calibri"/>
                <a:cs typeface="Calibri"/>
              </a:rPr>
              <a:t>Instructor:</a:t>
            </a:r>
            <a:r>
              <a:rPr lang="en-US" dirty="0">
                <a:latin typeface="Calibri"/>
                <a:ea typeface="Calibri"/>
                <a:cs typeface="Calibri"/>
              </a:rPr>
              <a:t> Starting first with the regulation regarding places of business.  The language in this section has been updated to match the changes to the law made in 2024. The language no longer talks about having a place of business in a home and needing a separate entrance and accessibility. Instead, the language now states e</a:t>
            </a:r>
            <a:r>
              <a:rPr lang="en-US" dirty="0"/>
              <a:t>very principal broker must have the following readily available to the public in the primary place of business:</a:t>
            </a:r>
            <a:endParaRPr lang="en-US" dirty="0">
              <a:latin typeface="Calibri"/>
              <a:ea typeface="Calibri"/>
              <a:cs typeface="Calibri"/>
            </a:endParaRPr>
          </a:p>
          <a:p>
            <a:r>
              <a:rPr lang="en-US" dirty="0"/>
              <a:t>1. The firm license;</a:t>
            </a:r>
          </a:p>
          <a:p>
            <a:r>
              <a:rPr lang="en-US" dirty="0"/>
              <a:t>2. The principal broker license; and</a:t>
            </a:r>
          </a:p>
          <a:p>
            <a:r>
              <a:rPr lang="en-US" dirty="0"/>
              <a:t>3. The license of every salesperson and broker active with the firm.</a:t>
            </a:r>
          </a:p>
          <a:p>
            <a:endParaRPr lang="en-US" dirty="0"/>
          </a:p>
          <a:p>
            <a:r>
              <a:rPr lang="en-US" dirty="0"/>
              <a:t>In other words, a licensee can now operate from home without meeting any special physical space requirements — but if they hold the home out to the public as a regular place of business, they may trigger the branch office licensing requirement under the law. </a:t>
            </a:r>
          </a:p>
          <a:p>
            <a:endParaRPr lang="en-US" dirty="0"/>
          </a:p>
        </p:txBody>
      </p:sp>
      <p:sp>
        <p:nvSpPr>
          <p:cNvPr id="4" name="Slide Number Placeholder 3"/>
          <p:cNvSpPr>
            <a:spLocks noGrp="1"/>
          </p:cNvSpPr>
          <p:nvPr>
            <p:ph type="sldNum" sz="quarter" idx="5"/>
          </p:nvPr>
        </p:nvSpPr>
        <p:spPr/>
        <p:txBody>
          <a:bodyPr/>
          <a:lstStyle/>
          <a:p>
            <a:fld id="{784D6B1E-29FE-8642-A21C-6A0B5B6C8697}" type="slidenum">
              <a:rPr lang="en-US" smtClean="0"/>
              <a:t>2</a:t>
            </a:fld>
            <a:endParaRPr lang="en-US"/>
          </a:p>
        </p:txBody>
      </p:sp>
    </p:spTree>
    <p:extLst>
      <p:ext uri="{BB962C8B-B14F-4D97-AF65-F5344CB8AC3E}">
        <p14:creationId xmlns:p14="http://schemas.microsoft.com/office/powerpoint/2010/main" val="1673572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9DD89-F3C1-B35E-D0E6-DFC8949717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CC3F7A-0D77-77B4-0F8F-FAB75D586A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19C405-4CAE-51FD-9F37-84824A2E8875}"/>
              </a:ext>
            </a:extLst>
          </p:cNvPr>
          <p:cNvSpPr>
            <a:spLocks noGrp="1"/>
          </p:cNvSpPr>
          <p:nvPr>
            <p:ph type="body" idx="1"/>
          </p:nvPr>
        </p:nvSpPr>
        <p:spPr/>
        <p:txBody>
          <a:bodyPr/>
          <a:lstStyle/>
          <a:p>
            <a:r>
              <a:rPr lang="en-US" b="1" dirty="0">
                <a:latin typeface="Calibri"/>
                <a:ea typeface="Calibri"/>
                <a:cs typeface="Calibri"/>
              </a:rPr>
              <a:t>Instructor:</a:t>
            </a:r>
            <a:r>
              <a:rPr lang="en-US" dirty="0">
                <a:latin typeface="Calibri"/>
                <a:ea typeface="Calibri"/>
                <a:cs typeface="Calibri"/>
              </a:rPr>
              <a:t> Now let's talk about Duties of a Supervising Broker. This section now refers directly to code section </a:t>
            </a:r>
            <a:r>
              <a:rPr lang="en-US" dirty="0">
                <a:highlight>
                  <a:srgbClr val="F5F5F5"/>
                </a:highlight>
              </a:rPr>
              <a:t> § 54.1-2110.1 where all of the broker supervision requirements that we know and love are found. Two things to note here are the explicit broker supervision duty to "provide supervision of broker services in a timely manner."  That means brokers must respond to agents in a timely manner. There is also a new requirement that brokers "act with reasonable diligence and promptness in responding to inquiries from cooperating brokers."  This is the new language that prompted a definition of "cooperating broker" be added to the regulations. What does this mean? That brokers must respond promptly to inquiries from brokers on the other side of a transaction. </a:t>
            </a:r>
            <a:endParaRPr lang="en-US" dirty="0"/>
          </a:p>
        </p:txBody>
      </p:sp>
      <p:sp>
        <p:nvSpPr>
          <p:cNvPr id="4" name="Slide Number Placeholder 3">
            <a:extLst>
              <a:ext uri="{FF2B5EF4-FFF2-40B4-BE49-F238E27FC236}">
                <a16:creationId xmlns:a16="http://schemas.microsoft.com/office/drawing/2014/main" id="{AFD27DC4-DCFC-C91C-EF4E-7366177A3785}"/>
              </a:ext>
            </a:extLst>
          </p:cNvPr>
          <p:cNvSpPr>
            <a:spLocks noGrp="1"/>
          </p:cNvSpPr>
          <p:nvPr>
            <p:ph type="sldNum" sz="quarter" idx="5"/>
          </p:nvPr>
        </p:nvSpPr>
        <p:spPr/>
        <p:txBody>
          <a:bodyPr/>
          <a:lstStyle/>
          <a:p>
            <a:fld id="{784D6B1E-29FE-8642-A21C-6A0B5B6C8697}" type="slidenum">
              <a:rPr lang="en-US" smtClean="0"/>
              <a:t>3</a:t>
            </a:fld>
            <a:endParaRPr lang="en-US"/>
          </a:p>
        </p:txBody>
      </p:sp>
    </p:spTree>
    <p:extLst>
      <p:ext uri="{BB962C8B-B14F-4D97-AF65-F5344CB8AC3E}">
        <p14:creationId xmlns:p14="http://schemas.microsoft.com/office/powerpoint/2010/main" val="1490582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98D25-58C6-8F33-314B-180F5923B5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F0721A-74FC-72E6-42CE-1FB0C93CDF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5F4793-A870-DF37-C3B5-71F07E22DD94}"/>
              </a:ext>
            </a:extLst>
          </p:cNvPr>
          <p:cNvSpPr>
            <a:spLocks noGrp="1"/>
          </p:cNvSpPr>
          <p:nvPr>
            <p:ph type="body" idx="1"/>
          </p:nvPr>
        </p:nvSpPr>
        <p:spPr/>
        <p:txBody>
          <a:bodyPr/>
          <a:lstStyle/>
          <a:p>
            <a:r>
              <a:rPr lang="en-US" b="1" dirty="0"/>
              <a:t>Instructor:</a:t>
            </a:r>
            <a:r>
              <a:rPr lang="en-US" dirty="0"/>
              <a:t> The old regulation, which stated that unlicensed assistants could only be compensated “at a predetermined rate that is not contingent upon the occurrence of a real estate transaction” has been removed. This means that if a firm prefers to pay unlicensed assistants on a per transaction basis, they may do so. </a:t>
            </a:r>
          </a:p>
        </p:txBody>
      </p:sp>
      <p:sp>
        <p:nvSpPr>
          <p:cNvPr id="4" name="Slide Number Placeholder 3">
            <a:extLst>
              <a:ext uri="{FF2B5EF4-FFF2-40B4-BE49-F238E27FC236}">
                <a16:creationId xmlns:a16="http://schemas.microsoft.com/office/drawing/2014/main" id="{BD6C7320-5AE4-9FD0-572B-8BEFC3B30163}"/>
              </a:ext>
            </a:extLst>
          </p:cNvPr>
          <p:cNvSpPr>
            <a:spLocks noGrp="1"/>
          </p:cNvSpPr>
          <p:nvPr>
            <p:ph type="sldNum" sz="quarter" idx="5"/>
          </p:nvPr>
        </p:nvSpPr>
        <p:spPr/>
        <p:txBody>
          <a:bodyPr/>
          <a:lstStyle/>
          <a:p>
            <a:fld id="{784D6B1E-29FE-8642-A21C-6A0B5B6C8697}" type="slidenum">
              <a:rPr lang="en-US" smtClean="0"/>
              <a:t>4</a:t>
            </a:fld>
            <a:endParaRPr lang="en-US"/>
          </a:p>
        </p:txBody>
      </p:sp>
    </p:spTree>
    <p:extLst>
      <p:ext uri="{BB962C8B-B14F-4D97-AF65-F5344CB8AC3E}">
        <p14:creationId xmlns:p14="http://schemas.microsoft.com/office/powerpoint/2010/main" val="76581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a:t>
            </a:r>
            <a:r>
              <a:rPr lang="en-US" dirty="0"/>
              <a:t> As far as substantive changes regarding escrow, there is no longer a mandatory three-day reporting requirement for brokers who learn of escrow violations from their agents. That means if a broker finds out their agent has committed an escrow violation, the broker no longer needs to report them to the Real Estate Board. However, brokers must still supervise their agents and it is likely that if there are repeated instances of escrow violations coming from a firm, the broker could be held in violation. For agents, even though the reporting requirement is gone, an escrow violation is still a violation under the regs, meaning you could be liable if someone else brings it to the board.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84D6B1E-29FE-8642-A21C-6A0B5B6C8697}" type="slidenum">
              <a:rPr lang="en-US" smtClean="0"/>
              <a:t>5</a:t>
            </a:fld>
            <a:endParaRPr lang="en-US"/>
          </a:p>
        </p:txBody>
      </p:sp>
    </p:spTree>
    <p:extLst>
      <p:ext uri="{BB962C8B-B14F-4D97-AF65-F5344CB8AC3E}">
        <p14:creationId xmlns:p14="http://schemas.microsoft.com/office/powerpoint/2010/main" val="257437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50" b="1" dirty="0">
                <a:latin typeface="Times New Roman"/>
                <a:ea typeface="Calibri"/>
                <a:cs typeface="Times New Roman"/>
              </a:rPr>
              <a:t>Instructor: </a:t>
            </a:r>
            <a:r>
              <a:rPr lang="en-US" sz="1350" dirty="0">
                <a:latin typeface="Times New Roman"/>
                <a:ea typeface="Calibri"/>
                <a:cs typeface="Times New Roman"/>
              </a:rPr>
              <a:t>A big change with advertising is that the distinction between digital advertising, print advertising, signs, and business cards is gone.  Advertising is advertising and the disclosure requirements apply universally to firms and licensees. There is no more viewable page, or one click rule. </a:t>
            </a:r>
            <a:endParaRPr lang="en-US" sz="1350" dirty="0">
              <a:effectLst/>
              <a:latin typeface="Times New Roman"/>
              <a:ea typeface="Calibri" panose="020F0502020204030204" pitchFamily="34" charset="0"/>
              <a:cs typeface="Times New Roman" panose="02020603050405020304" pitchFamily="18" charset="0"/>
            </a:endParaRPr>
          </a:p>
          <a:p>
            <a:pPr>
              <a:tabLst>
                <a:tab pos="457200" algn="l"/>
              </a:tabLst>
            </a:pPr>
            <a:endParaRPr lang="en-US" sz="1350" dirty="0">
              <a:latin typeface="Calibri"/>
              <a:ea typeface="Calibri"/>
              <a:cs typeface="Times New Roman"/>
            </a:endParaRPr>
          </a:p>
          <a:p>
            <a:pPr>
              <a:tabLst>
                <a:tab pos="457200" algn="l"/>
              </a:tabLst>
            </a:pPr>
            <a:r>
              <a:rPr lang="en-US" sz="1350" dirty="0">
                <a:latin typeface="Times New Roman"/>
                <a:ea typeface="Calibri"/>
                <a:cs typeface="Times New Roman"/>
              </a:rPr>
              <a:t>The requirement now, for ALL advertising is that you must have a clear, legible, and conspicuous disclosure of your: (1) Firm Name AND (2) Contact information. </a:t>
            </a:r>
            <a:endParaRPr lang="en-US" sz="1200" dirty="0">
              <a:effectLst/>
              <a:latin typeface="Times New Roman"/>
              <a:ea typeface="Calibri" panose="020F0502020204030204" pitchFamily="34" charset="0"/>
              <a:cs typeface="Times New Roman"/>
            </a:endParaRPr>
          </a:p>
          <a:p>
            <a:pPr>
              <a:tabLst>
                <a:tab pos="457200" algn="l"/>
              </a:tabLst>
            </a:pPr>
            <a:endParaRPr lang="en-US" sz="1350" dirty="0">
              <a:latin typeface="Calibri"/>
              <a:ea typeface="Calibri"/>
              <a:cs typeface="Times New Roman"/>
            </a:endParaRPr>
          </a:p>
          <a:p>
            <a:pPr>
              <a:tabLst>
                <a:tab pos="457200" algn="l"/>
              </a:tabLst>
            </a:pPr>
            <a:r>
              <a:rPr lang="en-US" sz="1350" dirty="0">
                <a:latin typeface="Times New Roman"/>
                <a:ea typeface="Calibri"/>
                <a:cs typeface="Times New Roman"/>
              </a:rPr>
              <a:t>This is where the new definition of “contact information” comes in. The new definition says contact information is a (1) telephone number; (2) email address; (3) web address of the firm or branch office; OR a digital link thereto if you are using digital advertising. </a:t>
            </a:r>
            <a:endParaRPr lang="en-US" sz="1350" dirty="0">
              <a:latin typeface="Calibri"/>
              <a:ea typeface="Calibri"/>
              <a:cs typeface="Times New Roman"/>
            </a:endParaRPr>
          </a:p>
          <a:p>
            <a:pPr>
              <a:tabLst>
                <a:tab pos="457200" algn="l"/>
              </a:tabLst>
            </a:pPr>
            <a:endParaRPr lang="en-US" sz="1350" dirty="0">
              <a:latin typeface="Calibri"/>
              <a:ea typeface="Calibri"/>
              <a:cs typeface="Times New Roman"/>
            </a:endParaRPr>
          </a:p>
          <a:p>
            <a:pPr>
              <a:tabLst>
                <a:tab pos="457200" algn="l"/>
              </a:tabLst>
            </a:pPr>
            <a:r>
              <a:rPr lang="en-US" sz="1350" dirty="0">
                <a:latin typeface="Times New Roman"/>
                <a:ea typeface="Calibri"/>
                <a:cs typeface="Times New Roman"/>
              </a:rPr>
              <a:t>So you might ask, which one do I use? Well, that is up to each brokerage. Brokers must have a written office policy that states what contact information they want licensees to include in their advertising.  It MUST contain one of the items listed in the definition of contact information and then anything else the broker decides they want to include. </a:t>
            </a:r>
            <a:endParaRPr lang="en-US" sz="1350" dirty="0">
              <a:latin typeface="Calibri"/>
              <a:ea typeface="Calibri"/>
              <a:cs typeface="Times New Roman"/>
            </a:endParaRPr>
          </a:p>
          <a:p>
            <a:pPr marL="742950" lvl="1" indent="-285750">
              <a:buSzPts val="1000"/>
              <a:buFont typeface="Courier New" panose="02070309020205020404" pitchFamily="49" charset="0"/>
              <a:buChar char="o"/>
              <a:tabLst>
                <a:tab pos="457200" algn="l"/>
              </a:tabLst>
            </a:pPr>
            <a:endParaRPr lang="en-US" dirty="0">
              <a:latin typeface="Times New Roman"/>
              <a:ea typeface="Times New Roman" panose="02020603050405020304" pitchFamily="18" charset="0"/>
              <a:cs typeface="Times New Roman"/>
            </a:endParaRPr>
          </a:p>
          <a:p>
            <a:pPr marL="742950" lvl="1" indent="-285750">
              <a:buSzPts val="1000"/>
              <a:buFont typeface="Courier New" panose="02070309020205020404" pitchFamily="49" charset="0"/>
              <a:buChar char="o"/>
              <a:tabLst>
                <a:tab pos="457200" algn="l"/>
              </a:tabLst>
            </a:pPr>
            <a:endParaRPr lang="en-US" dirty="0">
              <a:latin typeface="Times New Roman"/>
              <a:ea typeface="Times New Roman" panose="02020603050405020304" pitchFamily="18" charset="0"/>
              <a:cs typeface="Times New Roman"/>
            </a:endParaRPr>
          </a:p>
          <a:p>
            <a:pPr marL="742950" lvl="1" indent="-285750">
              <a:buSzPts val="1000"/>
              <a:buFont typeface="Courier New" panose="02070309020205020404" pitchFamily="49" charset="0"/>
              <a:buChar char="o"/>
              <a:tabLst>
                <a:tab pos="457200" algn="l"/>
              </a:tabLst>
            </a:pPr>
            <a:endParaRPr lang="en-US" dirty="0">
              <a:latin typeface="Aptos"/>
              <a:ea typeface="Times New Roman" panose="02020603050405020304" pitchFamily="18" charset="0"/>
              <a:cs typeface="Times New Roman"/>
            </a:endParaRPr>
          </a:p>
        </p:txBody>
      </p:sp>
      <p:sp>
        <p:nvSpPr>
          <p:cNvPr id="4" name="Slide Number Placeholder 3"/>
          <p:cNvSpPr>
            <a:spLocks noGrp="1"/>
          </p:cNvSpPr>
          <p:nvPr>
            <p:ph type="sldNum" sz="quarter" idx="5"/>
          </p:nvPr>
        </p:nvSpPr>
        <p:spPr/>
        <p:txBody>
          <a:bodyPr/>
          <a:lstStyle/>
          <a:p>
            <a:fld id="{784D6B1E-29FE-8642-A21C-6A0B5B6C8697}" type="slidenum">
              <a:rPr lang="en-US" smtClean="0"/>
              <a:t>6</a:t>
            </a:fld>
            <a:endParaRPr lang="en-US"/>
          </a:p>
        </p:txBody>
      </p:sp>
    </p:spTree>
    <p:extLst>
      <p:ext uri="{BB962C8B-B14F-4D97-AF65-F5344CB8AC3E}">
        <p14:creationId xmlns:p14="http://schemas.microsoft.com/office/powerpoint/2010/main" val="3565072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359DA-2AD1-F2F0-939B-D7BC3C98F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193B99-8CCA-B5B1-272D-2D1607623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796376-B852-62F6-38CA-47C8CBFD7296}"/>
              </a:ext>
            </a:extLst>
          </p:cNvPr>
          <p:cNvSpPr>
            <a:spLocks noGrp="1"/>
          </p:cNvSpPr>
          <p:nvPr>
            <p:ph type="body" idx="1"/>
          </p:nvPr>
        </p:nvSpPr>
        <p:spPr/>
        <p:txBody>
          <a:bodyPr/>
          <a:lstStyle/>
          <a:p>
            <a:r>
              <a:rPr lang="en-US" sz="1350" b="1" dirty="0">
                <a:latin typeface="Times New Roman"/>
                <a:ea typeface="Times New Roman" panose="02020603050405020304" pitchFamily="18" charset="0"/>
                <a:cs typeface="Times New Roman"/>
              </a:rPr>
              <a:t>Instructor:  </a:t>
            </a:r>
            <a:r>
              <a:rPr lang="en-US" sz="1350" dirty="0">
                <a:latin typeface="Times New Roman"/>
                <a:ea typeface="Times New Roman" panose="02020603050405020304" pitchFamily="18" charset="0"/>
                <a:cs typeface="Times New Roman"/>
              </a:rPr>
              <a:t>There is also a requirement that </a:t>
            </a:r>
            <a:r>
              <a:rPr lang="en-US" sz="1350" dirty="0">
                <a:latin typeface="Times New Roman"/>
                <a:cs typeface="Times New Roman"/>
              </a:rPr>
              <a:t>all advertising is updated timely. If the property contract status or condition changes, you must update your advertising. If you don't control the advertisement, meaning a third-party online service controls the ad, you must make a request in writing for the ad to be updated. Previously this was only a requirement for electronic advertising, now it applies to all advertising.</a:t>
            </a:r>
            <a:endParaRPr lang="en-US" dirty="0">
              <a:solidFill>
                <a:srgbClr val="000000"/>
              </a:solidFill>
            </a:endParaRPr>
          </a:p>
          <a:p>
            <a:endParaRPr lang="en-US" sz="1350" dirty="0">
              <a:effectLst/>
              <a:latin typeface="Times New Roman"/>
              <a:ea typeface="Calibri" panose="020F0502020204030204" pitchFamily="34" charset="0"/>
              <a:cs typeface="Times New Roman"/>
            </a:endParaRPr>
          </a:p>
          <a:p>
            <a:r>
              <a:rPr lang="en-US" dirty="0">
                <a:latin typeface="Aptos"/>
                <a:ea typeface="Calibri"/>
                <a:cs typeface="Times New Roman"/>
              </a:rPr>
              <a:t>For example, if a property is listed on your website, or social media as active, and it goes under contract, you must update the advertisement. If you are advertising a house with a barn, and the barn burns down, you must update the advertisement. </a:t>
            </a:r>
            <a:endParaRPr lang="en-US" sz="1350" dirty="0">
              <a:latin typeface="Times New Roman"/>
              <a:ea typeface="Calibri" panose="020F0502020204030204" pitchFamily="34" charset="0"/>
              <a:cs typeface="Times New Roman"/>
            </a:endParaRPr>
          </a:p>
          <a:p>
            <a:endParaRPr lang="en-US" dirty="0">
              <a:latin typeface="Times New Roman"/>
              <a:ea typeface="Calibri" panose="020F0502020204030204" pitchFamily="34" charset="0"/>
              <a:cs typeface="Times New Roman"/>
            </a:endParaRPr>
          </a:p>
        </p:txBody>
      </p:sp>
      <p:sp>
        <p:nvSpPr>
          <p:cNvPr id="4" name="Slide Number Placeholder 3">
            <a:extLst>
              <a:ext uri="{FF2B5EF4-FFF2-40B4-BE49-F238E27FC236}">
                <a16:creationId xmlns:a16="http://schemas.microsoft.com/office/drawing/2014/main" id="{B6EF750D-7A4F-0A53-3790-1D98E8141C42}"/>
              </a:ext>
            </a:extLst>
          </p:cNvPr>
          <p:cNvSpPr>
            <a:spLocks noGrp="1"/>
          </p:cNvSpPr>
          <p:nvPr>
            <p:ph type="sldNum" sz="quarter" idx="5"/>
          </p:nvPr>
        </p:nvSpPr>
        <p:spPr/>
        <p:txBody>
          <a:bodyPr/>
          <a:lstStyle/>
          <a:p>
            <a:fld id="{784D6B1E-29FE-8642-A21C-6A0B5B6C8697}" type="slidenum">
              <a:rPr lang="en-US" smtClean="0"/>
              <a:t>7</a:t>
            </a:fld>
            <a:endParaRPr lang="en-US"/>
          </a:p>
        </p:txBody>
      </p:sp>
    </p:spTree>
    <p:extLst>
      <p:ext uri="{BB962C8B-B14F-4D97-AF65-F5344CB8AC3E}">
        <p14:creationId xmlns:p14="http://schemas.microsoft.com/office/powerpoint/2010/main" val="1142581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11782-0089-D93E-C676-9FF0127660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E3F5C0-8EBA-D338-A9C3-A9ADE27D83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363D05-59D6-0FF7-28FA-A3725F9EBA7F}"/>
              </a:ext>
            </a:extLst>
          </p:cNvPr>
          <p:cNvSpPr>
            <a:spLocks noGrp="1"/>
          </p:cNvSpPr>
          <p:nvPr>
            <p:ph type="body" idx="1"/>
          </p:nvPr>
        </p:nvSpPr>
        <p:spPr/>
        <p:txBody>
          <a:bodyPr/>
          <a:lstStyle/>
          <a:p>
            <a:r>
              <a:rPr lang="en-US" sz="1800" b="1" dirty="0">
                <a:latin typeface="Times New Roman"/>
                <a:ea typeface="Calibri"/>
                <a:cs typeface="Times New Roman"/>
              </a:rPr>
              <a:t>Instructor: </a:t>
            </a:r>
            <a:r>
              <a:rPr lang="en-US" sz="1800" dirty="0">
                <a:latin typeface="Times New Roman"/>
                <a:ea typeface="Calibri"/>
                <a:cs typeface="Times New Roman"/>
              </a:rPr>
              <a:t>Another change is access to a property. Previously</a:t>
            </a:r>
            <a:r>
              <a:rPr lang="en-US" sz="1800" dirty="0">
                <a:effectLst/>
                <a:latin typeface="Times New Roman"/>
                <a:ea typeface="Calibri"/>
                <a:cs typeface="Times New Roman"/>
              </a:rPr>
              <a:t> the regs stated that you couldn’t allow unsupervised access to a home without the owner’s authorization. Now the regs say that any unauthorized activity is prohibited, supervised or not. Any access to property without the owner’s authorization is a violation, regardless of whether you’re there.</a:t>
            </a:r>
          </a:p>
          <a:p>
            <a:endParaRPr lang="en-US" sz="1800" dirty="0">
              <a:latin typeface="Times New Roman"/>
              <a:cs typeface="Times New Roman"/>
            </a:endParaRPr>
          </a:p>
        </p:txBody>
      </p:sp>
      <p:sp>
        <p:nvSpPr>
          <p:cNvPr id="4" name="Slide Number Placeholder 3">
            <a:extLst>
              <a:ext uri="{FF2B5EF4-FFF2-40B4-BE49-F238E27FC236}">
                <a16:creationId xmlns:a16="http://schemas.microsoft.com/office/drawing/2014/main" id="{DF5E84CF-4777-560D-E406-ED4E123E28AE}"/>
              </a:ext>
            </a:extLst>
          </p:cNvPr>
          <p:cNvSpPr>
            <a:spLocks noGrp="1"/>
          </p:cNvSpPr>
          <p:nvPr>
            <p:ph type="sldNum" sz="quarter" idx="5"/>
          </p:nvPr>
        </p:nvSpPr>
        <p:spPr/>
        <p:txBody>
          <a:bodyPr/>
          <a:lstStyle/>
          <a:p>
            <a:fld id="{784D6B1E-29FE-8642-A21C-6A0B5B6C8697}" type="slidenum">
              <a:rPr lang="en-US" smtClean="0"/>
              <a:t>8</a:t>
            </a:fld>
            <a:endParaRPr lang="en-US"/>
          </a:p>
        </p:txBody>
      </p:sp>
    </p:spTree>
    <p:extLst>
      <p:ext uri="{BB962C8B-B14F-4D97-AF65-F5344CB8AC3E}">
        <p14:creationId xmlns:p14="http://schemas.microsoft.com/office/powerpoint/2010/main" val="3291157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957ED-A11B-B2B4-BF18-74692D41AC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0AEF31-113F-0528-2537-5749A6E0C3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C8186D-03B8-F3AE-0088-A3C527D1A275}"/>
              </a:ext>
            </a:extLst>
          </p:cNvPr>
          <p:cNvSpPr>
            <a:spLocks noGrp="1"/>
          </p:cNvSpPr>
          <p:nvPr>
            <p:ph type="body" idx="1"/>
          </p:nvPr>
        </p:nvSpPr>
        <p:spPr/>
        <p:txBody>
          <a:bodyPr/>
          <a:lstStyle/>
          <a:p>
            <a:r>
              <a:rPr lang="en-US" b="1" dirty="0"/>
              <a:t>Instructor:</a:t>
            </a:r>
            <a:r>
              <a:rPr lang="en-US" dirty="0"/>
              <a:t> The prohibition against performing any regulatory activities outside of your brokerage firm still exists, but now there is a very big exception.  The new language says, "except for instances in which the licensee has an ownership interest in a property." This is significant for agents who own properties that they manage for themselves. But remember, brokers have the final say as to what is and is not allowed, so always check with your broker. </a:t>
            </a:r>
          </a:p>
          <a:p>
            <a:endParaRPr lang="en-US" sz="1800" dirty="0">
              <a:latin typeface="Times New Roman"/>
              <a:ea typeface="Calibri"/>
              <a:cs typeface="Times New Roman"/>
            </a:endParaRPr>
          </a:p>
        </p:txBody>
      </p:sp>
      <p:sp>
        <p:nvSpPr>
          <p:cNvPr id="4" name="Slide Number Placeholder 3">
            <a:extLst>
              <a:ext uri="{FF2B5EF4-FFF2-40B4-BE49-F238E27FC236}">
                <a16:creationId xmlns:a16="http://schemas.microsoft.com/office/drawing/2014/main" id="{D76E4E55-DC5E-790E-49BA-B47F36474BFF}"/>
              </a:ext>
            </a:extLst>
          </p:cNvPr>
          <p:cNvSpPr>
            <a:spLocks noGrp="1"/>
          </p:cNvSpPr>
          <p:nvPr>
            <p:ph type="sldNum" sz="quarter" idx="5"/>
          </p:nvPr>
        </p:nvSpPr>
        <p:spPr/>
        <p:txBody>
          <a:bodyPr/>
          <a:lstStyle/>
          <a:p>
            <a:fld id="{784D6B1E-29FE-8642-A21C-6A0B5B6C8697}" type="slidenum">
              <a:rPr lang="en-US" smtClean="0"/>
              <a:t>9</a:t>
            </a:fld>
            <a:endParaRPr lang="en-US"/>
          </a:p>
        </p:txBody>
      </p:sp>
    </p:spTree>
    <p:extLst>
      <p:ext uri="{BB962C8B-B14F-4D97-AF65-F5344CB8AC3E}">
        <p14:creationId xmlns:p14="http://schemas.microsoft.com/office/powerpoint/2010/main" val="2822876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FB83-4B6F-FA88-8B62-B5FC1C48B4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C2A6E0-9477-70B1-E775-2B0A9FCDA6BA}"/>
              </a:ext>
            </a:extLst>
          </p:cNvPr>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26237C-3F1A-8D13-A81B-12208A34FE66}"/>
              </a:ext>
            </a:extLst>
          </p:cNvPr>
          <p:cNvSpPr>
            <a:spLocks noGrp="1"/>
          </p:cNvSpPr>
          <p:nvPr>
            <p:ph type="dt" sz="half" idx="10"/>
          </p:nvPr>
        </p:nvSpPr>
        <p:spPr/>
        <p:txBody>
          <a:bodyPr/>
          <a:lstStyle/>
          <a:p>
            <a:fld id="{206CDA06-6191-CC44-883A-7B4F83519D64}" type="datetime1">
              <a:rPr lang="en-US" smtClean="0"/>
              <a:t>4/6/26</a:t>
            </a:fld>
            <a:endParaRPr lang="en-US"/>
          </a:p>
        </p:txBody>
      </p:sp>
      <p:sp>
        <p:nvSpPr>
          <p:cNvPr id="5" name="Footer Placeholder 4">
            <a:extLst>
              <a:ext uri="{FF2B5EF4-FFF2-40B4-BE49-F238E27FC236}">
                <a16:creationId xmlns:a16="http://schemas.microsoft.com/office/drawing/2014/main" id="{844976D8-A214-0F18-F8BB-C36E716BDA02}"/>
              </a:ext>
            </a:extLst>
          </p:cNvPr>
          <p:cNvSpPr>
            <a:spLocks noGrp="1"/>
          </p:cNvSpPr>
          <p:nvPr>
            <p:ph type="ftr" sz="quarter" idx="11"/>
          </p:nvPr>
        </p:nvSpPr>
        <p:spPr/>
        <p:txBody>
          <a:bodyPr/>
          <a:lstStyle/>
          <a:p>
            <a:r>
              <a:rPr lang="en-US" spc="300">
                <a:latin typeface="Calibri" panose="020F0502020204030204" pitchFamily="34" charset="0"/>
                <a:cs typeface="Calibri" panose="020F0502020204030204" pitchFamily="34" charset="0"/>
              </a:rPr>
              <a:t>VIRGINIA REALTORS</a:t>
            </a:r>
            <a:r>
              <a:rPr lang="en-US" spc="300" baseline="30000">
                <a:latin typeface="Calibri" panose="020F0502020204030204" pitchFamily="34" charset="0"/>
                <a:cs typeface="Calibri" panose="020F0502020204030204" pitchFamily="34" charset="0"/>
              </a:rPr>
              <a:t>® </a:t>
            </a:r>
            <a:r>
              <a:rPr lang="en-US" spc="300">
                <a:latin typeface="Calibri" panose="020F0502020204030204" pitchFamily="34" charset="0"/>
                <a:cs typeface="Calibri" panose="020F0502020204030204" pitchFamily="34" charset="0"/>
              </a:rPr>
              <a:t>CONTINUING EDUCATION</a:t>
            </a:r>
          </a:p>
        </p:txBody>
      </p:sp>
      <p:sp>
        <p:nvSpPr>
          <p:cNvPr id="6" name="Slide Number Placeholder 5">
            <a:extLst>
              <a:ext uri="{FF2B5EF4-FFF2-40B4-BE49-F238E27FC236}">
                <a16:creationId xmlns:a16="http://schemas.microsoft.com/office/drawing/2014/main" id="{05726235-A3D0-C8EA-407D-6ACC6301FCDD}"/>
              </a:ext>
            </a:extLst>
          </p:cNvPr>
          <p:cNvSpPr>
            <a:spLocks noGrp="1"/>
          </p:cNvSpPr>
          <p:nvPr>
            <p:ph type="sldNum" sz="quarter" idx="12"/>
          </p:nvPr>
        </p:nvSpPr>
        <p:spPr/>
        <p:txBody>
          <a:bodyPr/>
          <a:lstStyle/>
          <a:p>
            <a:fld id="{51D949BB-02A7-374E-8AC1-D82FC708DBA3}" type="slidenum">
              <a:rPr lang="en-US" smtClean="0"/>
              <a:t>‹#›</a:t>
            </a:fld>
            <a:endParaRPr lang="en-US"/>
          </a:p>
        </p:txBody>
      </p:sp>
    </p:spTree>
    <p:extLst>
      <p:ext uri="{BB962C8B-B14F-4D97-AF65-F5344CB8AC3E}">
        <p14:creationId xmlns:p14="http://schemas.microsoft.com/office/powerpoint/2010/main" val="214456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B4EF6-AC4B-FD0B-801B-E2231C180B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40E303-895B-682B-037A-E8CCAAC4AAF9}"/>
              </a:ext>
            </a:extLst>
          </p:cNvPr>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3CF0CF-7B22-11B2-3510-A154AF0DCD45}"/>
              </a:ext>
            </a:extLst>
          </p:cNvPr>
          <p:cNvSpPr>
            <a:spLocks noGrp="1"/>
          </p:cNvSpPr>
          <p:nvPr>
            <p:ph type="dt" sz="half" idx="10"/>
          </p:nvPr>
        </p:nvSpPr>
        <p:spPr/>
        <p:txBody>
          <a:bodyPr/>
          <a:lstStyle/>
          <a:p>
            <a:fld id="{88DCDB87-5994-7F44-AAE7-74CC2184754B}" type="datetime1">
              <a:rPr lang="en-US" smtClean="0"/>
              <a:t>4/6/26</a:t>
            </a:fld>
            <a:endParaRPr lang="en-US"/>
          </a:p>
        </p:txBody>
      </p:sp>
      <p:sp>
        <p:nvSpPr>
          <p:cNvPr id="6" name="Slide Number Placeholder 5">
            <a:extLst>
              <a:ext uri="{FF2B5EF4-FFF2-40B4-BE49-F238E27FC236}">
                <a16:creationId xmlns:a16="http://schemas.microsoft.com/office/drawing/2014/main" id="{430A4EFE-E1F9-28B7-9139-D9587D102C5F}"/>
              </a:ext>
            </a:extLst>
          </p:cNvPr>
          <p:cNvSpPr>
            <a:spLocks noGrp="1"/>
          </p:cNvSpPr>
          <p:nvPr>
            <p:ph type="sldNum" sz="quarter" idx="12"/>
          </p:nvPr>
        </p:nvSpPr>
        <p:spPr/>
        <p:txBody>
          <a:bodyPr/>
          <a:lstStyle/>
          <a:p>
            <a:fld id="{51D949BB-02A7-374E-8AC1-D82FC708DBA3}" type="slidenum">
              <a:rPr lang="en-US" smtClean="0"/>
              <a:t>‹#›</a:t>
            </a:fld>
            <a:endParaRPr lang="en-US"/>
          </a:p>
        </p:txBody>
      </p:sp>
      <p:sp>
        <p:nvSpPr>
          <p:cNvPr id="9" name="Footer Placeholder 4">
            <a:extLst>
              <a:ext uri="{FF2B5EF4-FFF2-40B4-BE49-F238E27FC236}">
                <a16:creationId xmlns:a16="http://schemas.microsoft.com/office/drawing/2014/main" id="{01553469-50B7-E3DF-CB16-7D50DE3E3E55}"/>
              </a:ext>
            </a:extLst>
          </p:cNvPr>
          <p:cNvSpPr>
            <a:spLocks noGrp="1"/>
          </p:cNvSpPr>
          <p:nvPr>
            <p:ph type="ftr" sz="quarter" idx="3"/>
          </p:nvPr>
        </p:nvSpPr>
        <p:spPr>
          <a:xfrm>
            <a:off x="6846288" y="6354629"/>
            <a:ext cx="4632960" cy="365125"/>
          </a:xfrm>
          <a:prstGeom prst="rect">
            <a:avLst/>
          </a:prstGeom>
        </p:spPr>
        <p:txBody>
          <a:bodyPr vert="horz" lIns="91440" tIns="45720" rIns="91440" bIns="45720" rtlCol="0" anchor="ctr"/>
          <a:lstStyle>
            <a:lvl1pPr algn="r">
              <a:defRPr sz="1050">
                <a:solidFill>
                  <a:schemeClr val="bg1"/>
                </a:solidFill>
              </a:defRPr>
            </a:lvl1pPr>
          </a:lstStyle>
          <a:p>
            <a:r>
              <a:rPr lang="en-US" spc="300">
                <a:latin typeface="Calibri" panose="020F0502020204030204" pitchFamily="34" charset="0"/>
                <a:cs typeface="Calibri" panose="020F0502020204030204" pitchFamily="34" charset="0"/>
              </a:rPr>
              <a:t>VIRGINIA REALTORS</a:t>
            </a:r>
            <a:r>
              <a:rPr lang="en-US" spc="300" baseline="30000">
                <a:latin typeface="Calibri" panose="020F0502020204030204" pitchFamily="34" charset="0"/>
                <a:cs typeface="Calibri" panose="020F0502020204030204" pitchFamily="34" charset="0"/>
              </a:rPr>
              <a:t>® </a:t>
            </a:r>
            <a:r>
              <a:rPr lang="en-US" spc="300">
                <a:latin typeface="Calibri" panose="020F0502020204030204" pitchFamily="34" charset="0"/>
                <a:cs typeface="Calibri" panose="020F0502020204030204" pitchFamily="34" charset="0"/>
              </a:rPr>
              <a:t>CONTINUING EDUCATION</a:t>
            </a:r>
          </a:p>
        </p:txBody>
      </p:sp>
    </p:spTree>
    <p:extLst>
      <p:ext uri="{BB962C8B-B14F-4D97-AF65-F5344CB8AC3E}">
        <p14:creationId xmlns:p14="http://schemas.microsoft.com/office/powerpoint/2010/main" val="351423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3FF05-21A3-03DE-569A-120D42A79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713D16-B767-92CD-DF72-263F9D8650B2}"/>
              </a:ext>
            </a:extLst>
          </p:cNvPr>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D9C55-F443-F9A6-6C11-BA5500E33410}"/>
              </a:ext>
            </a:extLst>
          </p:cNvPr>
          <p:cNvSpPr>
            <a:spLocks noGrp="1"/>
          </p:cNvSpPr>
          <p:nvPr>
            <p:ph type="dt" sz="half" idx="10"/>
          </p:nvPr>
        </p:nvSpPr>
        <p:spPr/>
        <p:txBody>
          <a:bodyPr/>
          <a:lstStyle/>
          <a:p>
            <a:fld id="{37C21E40-09FB-4B4A-A8DA-A1E44718B63C}" type="datetime1">
              <a:rPr lang="en-US" smtClean="0"/>
              <a:t>4/6/26</a:t>
            </a:fld>
            <a:endParaRPr lang="en-US"/>
          </a:p>
        </p:txBody>
      </p:sp>
      <p:sp>
        <p:nvSpPr>
          <p:cNvPr id="6" name="Slide Number Placeholder 5">
            <a:extLst>
              <a:ext uri="{FF2B5EF4-FFF2-40B4-BE49-F238E27FC236}">
                <a16:creationId xmlns:a16="http://schemas.microsoft.com/office/drawing/2014/main" id="{965D8553-7F1C-F61A-B519-2A79894F64F0}"/>
              </a:ext>
            </a:extLst>
          </p:cNvPr>
          <p:cNvSpPr>
            <a:spLocks noGrp="1"/>
          </p:cNvSpPr>
          <p:nvPr>
            <p:ph type="sldNum" sz="quarter" idx="12"/>
          </p:nvPr>
        </p:nvSpPr>
        <p:spPr/>
        <p:txBody>
          <a:bodyPr/>
          <a:lstStyle/>
          <a:p>
            <a:fld id="{51D949BB-02A7-374E-8AC1-D82FC708DBA3}" type="slidenum">
              <a:rPr lang="en-US" smtClean="0"/>
              <a:t>‹#›</a:t>
            </a:fld>
            <a:endParaRPr lang="en-US"/>
          </a:p>
        </p:txBody>
      </p:sp>
      <p:sp>
        <p:nvSpPr>
          <p:cNvPr id="9" name="Footer Placeholder 4">
            <a:extLst>
              <a:ext uri="{FF2B5EF4-FFF2-40B4-BE49-F238E27FC236}">
                <a16:creationId xmlns:a16="http://schemas.microsoft.com/office/drawing/2014/main" id="{B1838600-7712-8BE4-3F05-61F0AA2B2AF2}"/>
              </a:ext>
            </a:extLst>
          </p:cNvPr>
          <p:cNvSpPr>
            <a:spLocks noGrp="1"/>
          </p:cNvSpPr>
          <p:nvPr>
            <p:ph type="ftr" sz="quarter" idx="3"/>
          </p:nvPr>
        </p:nvSpPr>
        <p:spPr>
          <a:xfrm>
            <a:off x="6846288" y="6354629"/>
            <a:ext cx="4632960" cy="365125"/>
          </a:xfrm>
          <a:prstGeom prst="rect">
            <a:avLst/>
          </a:prstGeom>
        </p:spPr>
        <p:txBody>
          <a:bodyPr vert="horz" lIns="91440" tIns="45720" rIns="91440" bIns="45720" rtlCol="0" anchor="ctr"/>
          <a:lstStyle>
            <a:lvl1pPr algn="r">
              <a:defRPr sz="1050">
                <a:solidFill>
                  <a:schemeClr val="bg1"/>
                </a:solidFill>
              </a:defRPr>
            </a:lvl1pPr>
          </a:lstStyle>
          <a:p>
            <a:r>
              <a:rPr lang="en-US" spc="300">
                <a:latin typeface="Calibri" panose="020F0502020204030204" pitchFamily="34" charset="0"/>
                <a:cs typeface="Calibri" panose="020F0502020204030204" pitchFamily="34" charset="0"/>
              </a:rPr>
              <a:t>VIRGINIA REALTORS</a:t>
            </a:r>
            <a:r>
              <a:rPr lang="en-US" spc="300" baseline="30000">
                <a:latin typeface="Calibri" panose="020F0502020204030204" pitchFamily="34" charset="0"/>
                <a:cs typeface="Calibri" panose="020F0502020204030204" pitchFamily="34" charset="0"/>
              </a:rPr>
              <a:t>® </a:t>
            </a:r>
            <a:r>
              <a:rPr lang="en-US" spc="300">
                <a:latin typeface="Calibri" panose="020F0502020204030204" pitchFamily="34" charset="0"/>
                <a:cs typeface="Calibri" panose="020F0502020204030204" pitchFamily="34" charset="0"/>
              </a:rPr>
              <a:t>CONTINUING EDUCATION</a:t>
            </a:r>
          </a:p>
        </p:txBody>
      </p:sp>
    </p:spTree>
    <p:extLst>
      <p:ext uri="{BB962C8B-B14F-4D97-AF65-F5344CB8AC3E}">
        <p14:creationId xmlns:p14="http://schemas.microsoft.com/office/powerpoint/2010/main" val="228608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3F83B00-28DC-8EFC-2F6B-5ADCED93B13A}"/>
              </a:ext>
            </a:extLst>
          </p:cNvPr>
          <p:cNvSpPr>
            <a:spLocks noGrp="1"/>
          </p:cNvSpPr>
          <p:nvPr>
            <p:ph type="dt" sz="half" idx="10"/>
          </p:nvPr>
        </p:nvSpPr>
        <p:spPr/>
        <p:txBody>
          <a:bodyPr/>
          <a:lstStyle/>
          <a:p>
            <a:fld id="{BFBCA46C-CA4D-604D-B927-A1E287364D50}" type="datetime1">
              <a:rPr lang="en-US" smtClean="0"/>
              <a:t>4/6/26</a:t>
            </a:fld>
            <a:endParaRPr lang="en-US"/>
          </a:p>
        </p:txBody>
      </p:sp>
      <p:sp>
        <p:nvSpPr>
          <p:cNvPr id="6" name="Slide Number Placeholder 5">
            <a:extLst>
              <a:ext uri="{FF2B5EF4-FFF2-40B4-BE49-F238E27FC236}">
                <a16:creationId xmlns:a16="http://schemas.microsoft.com/office/drawing/2014/main" id="{99BD7694-6B66-5673-EB18-0D143C39A6A8}"/>
              </a:ext>
            </a:extLst>
          </p:cNvPr>
          <p:cNvSpPr>
            <a:spLocks noGrp="1"/>
          </p:cNvSpPr>
          <p:nvPr>
            <p:ph type="sldNum" sz="quarter" idx="12"/>
          </p:nvPr>
        </p:nvSpPr>
        <p:spPr/>
        <p:txBody>
          <a:bodyPr/>
          <a:lstStyle/>
          <a:p>
            <a:fld id="{51D949BB-02A7-374E-8AC1-D82FC708DBA3}" type="slidenum">
              <a:rPr lang="en-US" smtClean="0"/>
              <a:t>‹#›</a:t>
            </a:fld>
            <a:endParaRPr lang="en-US"/>
          </a:p>
        </p:txBody>
      </p:sp>
      <p:sp>
        <p:nvSpPr>
          <p:cNvPr id="9" name="Footer Placeholder 4">
            <a:extLst>
              <a:ext uri="{FF2B5EF4-FFF2-40B4-BE49-F238E27FC236}">
                <a16:creationId xmlns:a16="http://schemas.microsoft.com/office/drawing/2014/main" id="{190F49B7-C4BD-1FA0-BA2F-D4D2CE1C7A76}"/>
              </a:ext>
            </a:extLst>
          </p:cNvPr>
          <p:cNvSpPr>
            <a:spLocks noGrp="1"/>
          </p:cNvSpPr>
          <p:nvPr>
            <p:ph type="ftr" sz="quarter" idx="3"/>
          </p:nvPr>
        </p:nvSpPr>
        <p:spPr>
          <a:xfrm>
            <a:off x="6846288" y="6354629"/>
            <a:ext cx="4632960" cy="365125"/>
          </a:xfrm>
          <a:prstGeom prst="rect">
            <a:avLst/>
          </a:prstGeom>
        </p:spPr>
        <p:txBody>
          <a:bodyPr vert="horz" lIns="91440" tIns="45720" rIns="91440" bIns="45720" rtlCol="0" anchor="ctr"/>
          <a:lstStyle>
            <a:lvl1pPr algn="r">
              <a:defRPr sz="1050">
                <a:solidFill>
                  <a:schemeClr val="bg1"/>
                </a:solidFill>
              </a:defRPr>
            </a:lvl1pPr>
          </a:lstStyle>
          <a:p>
            <a:r>
              <a:rPr lang="en-US" spc="300">
                <a:latin typeface="Calibri" panose="020F0502020204030204" pitchFamily="34" charset="0"/>
                <a:cs typeface="Calibri" panose="020F0502020204030204" pitchFamily="34" charset="0"/>
              </a:rPr>
              <a:t>VIRGINIA REALTORS</a:t>
            </a:r>
            <a:r>
              <a:rPr lang="en-US" spc="300" baseline="30000">
                <a:latin typeface="Calibri" panose="020F0502020204030204" pitchFamily="34" charset="0"/>
                <a:cs typeface="Calibri" panose="020F0502020204030204" pitchFamily="34" charset="0"/>
              </a:rPr>
              <a:t>® </a:t>
            </a:r>
            <a:r>
              <a:rPr lang="en-US" spc="300">
                <a:latin typeface="Calibri" panose="020F0502020204030204" pitchFamily="34" charset="0"/>
                <a:cs typeface="Calibri" panose="020F0502020204030204" pitchFamily="34" charset="0"/>
              </a:rPr>
              <a:t>CONTINUING EDUCATION</a:t>
            </a:r>
          </a:p>
        </p:txBody>
      </p:sp>
      <p:sp>
        <p:nvSpPr>
          <p:cNvPr id="8" name="Title 1">
            <a:extLst>
              <a:ext uri="{FF2B5EF4-FFF2-40B4-BE49-F238E27FC236}">
                <a16:creationId xmlns:a16="http://schemas.microsoft.com/office/drawing/2014/main" id="{A552C376-DAC4-E7B0-A532-D68FFD836936}"/>
              </a:ext>
            </a:extLst>
          </p:cNvPr>
          <p:cNvSpPr>
            <a:spLocks noGrp="1"/>
          </p:cNvSpPr>
          <p:nvPr>
            <p:ph type="title"/>
          </p:nvPr>
        </p:nvSpPr>
        <p:spPr>
          <a:xfrm>
            <a:off x="575441" y="164592"/>
            <a:ext cx="9518904" cy="1426464"/>
          </a:xfrm>
        </p:spPr>
        <p:txBody>
          <a:bodyPr/>
          <a:lstStyle/>
          <a:p>
            <a:r>
              <a:rPr lang="en-US"/>
              <a:t>Click to edit Master title style</a:t>
            </a:r>
          </a:p>
        </p:txBody>
      </p:sp>
      <p:sp>
        <p:nvSpPr>
          <p:cNvPr id="13" name="Content Placeholder 2">
            <a:extLst>
              <a:ext uri="{FF2B5EF4-FFF2-40B4-BE49-F238E27FC236}">
                <a16:creationId xmlns:a16="http://schemas.microsoft.com/office/drawing/2014/main" id="{446CEACA-ADC4-9B41-D847-D919C911E076}"/>
              </a:ext>
            </a:extLst>
          </p:cNvPr>
          <p:cNvSpPr>
            <a:spLocks noGrp="1"/>
          </p:cNvSpPr>
          <p:nvPr>
            <p:ph idx="1"/>
          </p:nvPr>
        </p:nvSpPr>
        <p:spPr>
          <a:xfrm>
            <a:off x="575440" y="1527048"/>
            <a:ext cx="10442448" cy="4078224"/>
          </a:xfrm>
        </p:spPr>
        <p:txBody>
          <a:bodyPr/>
          <a:lstStyle>
            <a:lvl1pPr marL="283464" indent="-283464">
              <a:lnSpc>
                <a:spcPct val="100000"/>
              </a:lnSpc>
              <a:spcBef>
                <a:spcPts val="600"/>
              </a:spcBef>
              <a:defRPr>
                <a:latin typeface="Calibri" panose="020F0502020204030204" pitchFamily="34" charset="0"/>
                <a:cs typeface="Calibri" panose="020F050202020403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9981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A430-501B-2403-71BA-5B3673B675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39F274-727E-E853-D19D-386E21E07EC7}"/>
              </a:ext>
            </a:extLst>
          </p:cNvPr>
          <p:cNvSpPr>
            <a:spLocks noGrp="1"/>
          </p:cNvSpPr>
          <p:nvPr>
            <p:ph type="body" idx="1"/>
          </p:nvPr>
        </p:nvSpPr>
        <p:spPr>
          <a:xfrm>
            <a:off x="831850" y="4589463"/>
            <a:ext cx="10515600" cy="1500187"/>
          </a:xfrm>
        </p:spPr>
        <p:txBody>
          <a:bodyPr/>
          <a:lstStyle>
            <a:lvl1pPr marL="0" indent="0">
              <a:buNone/>
              <a:defRPr sz="2400">
                <a:solidFill>
                  <a:schemeClr val="bg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F91563-C482-9AD2-A1AB-AECA573F250B}"/>
              </a:ext>
            </a:extLst>
          </p:cNvPr>
          <p:cNvSpPr>
            <a:spLocks noGrp="1"/>
          </p:cNvSpPr>
          <p:nvPr>
            <p:ph type="dt" sz="half" idx="10"/>
          </p:nvPr>
        </p:nvSpPr>
        <p:spPr/>
        <p:txBody>
          <a:bodyPr/>
          <a:lstStyle/>
          <a:p>
            <a:fld id="{7B8C8536-5814-F24B-83BB-FF61D4F59A30}" type="datetime1">
              <a:rPr lang="en-US" smtClean="0"/>
              <a:t>4/6/26</a:t>
            </a:fld>
            <a:endParaRPr lang="en-US"/>
          </a:p>
        </p:txBody>
      </p:sp>
      <p:sp>
        <p:nvSpPr>
          <p:cNvPr id="6" name="Slide Number Placeholder 5">
            <a:extLst>
              <a:ext uri="{FF2B5EF4-FFF2-40B4-BE49-F238E27FC236}">
                <a16:creationId xmlns:a16="http://schemas.microsoft.com/office/drawing/2014/main" id="{EB13C44D-047A-82E6-F862-83F42AEE4BCB}"/>
              </a:ext>
            </a:extLst>
          </p:cNvPr>
          <p:cNvSpPr>
            <a:spLocks noGrp="1"/>
          </p:cNvSpPr>
          <p:nvPr>
            <p:ph type="sldNum" sz="quarter" idx="12"/>
          </p:nvPr>
        </p:nvSpPr>
        <p:spPr/>
        <p:txBody>
          <a:bodyPr/>
          <a:lstStyle/>
          <a:p>
            <a:fld id="{51D949BB-02A7-374E-8AC1-D82FC708DBA3}" type="slidenum">
              <a:rPr lang="en-US" smtClean="0"/>
              <a:t>‹#›</a:t>
            </a:fld>
            <a:endParaRPr lang="en-US"/>
          </a:p>
        </p:txBody>
      </p:sp>
      <p:sp>
        <p:nvSpPr>
          <p:cNvPr id="10" name="Footer Placeholder 4">
            <a:extLst>
              <a:ext uri="{FF2B5EF4-FFF2-40B4-BE49-F238E27FC236}">
                <a16:creationId xmlns:a16="http://schemas.microsoft.com/office/drawing/2014/main" id="{0A8F6BA9-5A80-E714-A15C-A20194FF860B}"/>
              </a:ext>
            </a:extLst>
          </p:cNvPr>
          <p:cNvSpPr>
            <a:spLocks noGrp="1"/>
          </p:cNvSpPr>
          <p:nvPr>
            <p:ph type="ftr" sz="quarter" idx="3"/>
          </p:nvPr>
        </p:nvSpPr>
        <p:spPr>
          <a:xfrm>
            <a:off x="6846288" y="6354629"/>
            <a:ext cx="4632960" cy="365125"/>
          </a:xfrm>
          <a:prstGeom prst="rect">
            <a:avLst/>
          </a:prstGeom>
        </p:spPr>
        <p:txBody>
          <a:bodyPr vert="horz" lIns="91440" tIns="45720" rIns="91440" bIns="45720" rtlCol="0" anchor="ctr"/>
          <a:lstStyle>
            <a:lvl1pPr algn="r">
              <a:defRPr sz="1050">
                <a:solidFill>
                  <a:schemeClr val="bg1"/>
                </a:solidFill>
              </a:defRPr>
            </a:lvl1pPr>
          </a:lstStyle>
          <a:p>
            <a:r>
              <a:rPr lang="en-US" spc="300">
                <a:latin typeface="Calibri" panose="020F0502020204030204" pitchFamily="34" charset="0"/>
                <a:cs typeface="Calibri" panose="020F0502020204030204" pitchFamily="34" charset="0"/>
              </a:rPr>
              <a:t>VIRGINIA REALTORS</a:t>
            </a:r>
            <a:r>
              <a:rPr lang="en-US" spc="300" baseline="30000">
                <a:latin typeface="Calibri" panose="020F0502020204030204" pitchFamily="34" charset="0"/>
                <a:cs typeface="Calibri" panose="020F0502020204030204" pitchFamily="34" charset="0"/>
              </a:rPr>
              <a:t>® </a:t>
            </a:r>
            <a:r>
              <a:rPr lang="en-US" spc="300">
                <a:latin typeface="Calibri" panose="020F0502020204030204" pitchFamily="34" charset="0"/>
                <a:cs typeface="Calibri" panose="020F0502020204030204" pitchFamily="34" charset="0"/>
              </a:rPr>
              <a:t>CONTINUING EDUCATION</a:t>
            </a:r>
          </a:p>
        </p:txBody>
      </p:sp>
    </p:spTree>
    <p:extLst>
      <p:ext uri="{BB962C8B-B14F-4D97-AF65-F5344CB8AC3E}">
        <p14:creationId xmlns:p14="http://schemas.microsoft.com/office/powerpoint/2010/main" val="154133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4AB6D-4E2E-440A-9CF6-AC5D7FAFFC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1D2197-9FE0-2ECB-D8A7-C75C7A53A571}"/>
              </a:ext>
            </a:extLst>
          </p:cNvPr>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CC9AC4-00D0-752C-5813-9B3BCEAE305E}"/>
              </a:ext>
            </a:extLst>
          </p:cNvPr>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E39E5A-7B3A-C462-70E6-AF0101E9D87B}"/>
              </a:ext>
            </a:extLst>
          </p:cNvPr>
          <p:cNvSpPr>
            <a:spLocks noGrp="1"/>
          </p:cNvSpPr>
          <p:nvPr>
            <p:ph type="dt" sz="half" idx="10"/>
          </p:nvPr>
        </p:nvSpPr>
        <p:spPr/>
        <p:txBody>
          <a:bodyPr/>
          <a:lstStyle/>
          <a:p>
            <a:fld id="{E816A65B-D40A-AF44-82F7-7D3A345FB2D0}" type="datetime1">
              <a:rPr lang="en-US" smtClean="0"/>
              <a:t>4/6/26</a:t>
            </a:fld>
            <a:endParaRPr lang="en-US"/>
          </a:p>
        </p:txBody>
      </p:sp>
      <p:sp>
        <p:nvSpPr>
          <p:cNvPr id="7" name="Slide Number Placeholder 6">
            <a:extLst>
              <a:ext uri="{FF2B5EF4-FFF2-40B4-BE49-F238E27FC236}">
                <a16:creationId xmlns:a16="http://schemas.microsoft.com/office/drawing/2014/main" id="{44F5BED7-6335-FD52-3E0A-69DDCD6BA914}"/>
              </a:ext>
            </a:extLst>
          </p:cNvPr>
          <p:cNvSpPr>
            <a:spLocks noGrp="1"/>
          </p:cNvSpPr>
          <p:nvPr>
            <p:ph type="sldNum" sz="quarter" idx="12"/>
          </p:nvPr>
        </p:nvSpPr>
        <p:spPr/>
        <p:txBody>
          <a:bodyPr/>
          <a:lstStyle/>
          <a:p>
            <a:fld id="{51D949BB-02A7-374E-8AC1-D82FC708DBA3}" type="slidenum">
              <a:rPr lang="en-US" smtClean="0"/>
              <a:t>‹#›</a:t>
            </a:fld>
            <a:endParaRPr lang="en-US"/>
          </a:p>
        </p:txBody>
      </p:sp>
      <p:sp>
        <p:nvSpPr>
          <p:cNvPr id="10" name="Footer Placeholder 4">
            <a:extLst>
              <a:ext uri="{FF2B5EF4-FFF2-40B4-BE49-F238E27FC236}">
                <a16:creationId xmlns:a16="http://schemas.microsoft.com/office/drawing/2014/main" id="{BA8ADAC4-68CA-DE6C-F678-FD391E8D30DF}"/>
              </a:ext>
            </a:extLst>
          </p:cNvPr>
          <p:cNvSpPr>
            <a:spLocks noGrp="1"/>
          </p:cNvSpPr>
          <p:nvPr>
            <p:ph type="ftr" sz="quarter" idx="3"/>
          </p:nvPr>
        </p:nvSpPr>
        <p:spPr>
          <a:xfrm>
            <a:off x="6846288" y="6354629"/>
            <a:ext cx="4632960" cy="365125"/>
          </a:xfrm>
          <a:prstGeom prst="rect">
            <a:avLst/>
          </a:prstGeom>
        </p:spPr>
        <p:txBody>
          <a:bodyPr vert="horz" lIns="91440" tIns="45720" rIns="91440" bIns="45720" rtlCol="0" anchor="ctr"/>
          <a:lstStyle>
            <a:lvl1pPr algn="r">
              <a:defRPr sz="1050">
                <a:solidFill>
                  <a:schemeClr val="bg1"/>
                </a:solidFill>
              </a:defRPr>
            </a:lvl1pPr>
          </a:lstStyle>
          <a:p>
            <a:r>
              <a:rPr lang="en-US" spc="300">
                <a:latin typeface="Calibri" panose="020F0502020204030204" pitchFamily="34" charset="0"/>
                <a:cs typeface="Calibri" panose="020F0502020204030204" pitchFamily="34" charset="0"/>
              </a:rPr>
              <a:t>VIRGINIA REALTORS</a:t>
            </a:r>
            <a:r>
              <a:rPr lang="en-US" spc="300" baseline="30000">
                <a:latin typeface="Calibri" panose="020F0502020204030204" pitchFamily="34" charset="0"/>
                <a:cs typeface="Calibri" panose="020F0502020204030204" pitchFamily="34" charset="0"/>
              </a:rPr>
              <a:t>® </a:t>
            </a:r>
            <a:r>
              <a:rPr lang="en-US" spc="300">
                <a:latin typeface="Calibri" panose="020F0502020204030204" pitchFamily="34" charset="0"/>
                <a:cs typeface="Calibri" panose="020F0502020204030204" pitchFamily="34" charset="0"/>
              </a:rPr>
              <a:t>CONTINUING EDUCATION</a:t>
            </a:r>
          </a:p>
        </p:txBody>
      </p:sp>
    </p:spTree>
    <p:extLst>
      <p:ext uri="{BB962C8B-B14F-4D97-AF65-F5344CB8AC3E}">
        <p14:creationId xmlns:p14="http://schemas.microsoft.com/office/powerpoint/2010/main" val="265350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D57E4-8871-3E2A-B2E8-30B04640CE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537C6F-579B-C077-3EA0-225C64609DD2}"/>
              </a:ext>
            </a:extLst>
          </p:cNvPr>
          <p:cNvSpPr>
            <a:spLocks noGrp="1"/>
          </p:cNvSpPr>
          <p:nvPr>
            <p:ph type="body" idx="1" hasCustomPrompt="1"/>
          </p:nvPr>
        </p:nvSpPr>
        <p:spPr>
          <a:xfrm>
            <a:off x="839788" y="1681163"/>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9FDE0C-90F0-7FA9-9D13-82AA5F436F27}"/>
              </a:ext>
            </a:extLst>
          </p:cNvPr>
          <p:cNvSpPr>
            <a:spLocks noGrp="1"/>
          </p:cNvSpPr>
          <p:nvPr>
            <p:ph sz="half" idx="2"/>
          </p:nvPr>
        </p:nvSpPr>
        <p:spPr>
          <a:xfrm>
            <a:off x="839788" y="2711669"/>
            <a:ext cx="5157787" cy="3477994"/>
          </a:xfrm>
        </p:spPr>
        <p:txBody>
          <a:bodyPr/>
          <a:lstStyle>
            <a:lvl1pPr>
              <a:defRPr>
                <a:latin typeface="Calibri" panose="020F0502020204030204" pitchFamily="34" charset="0"/>
                <a:cs typeface="Calibri" panose="020F050202020403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EE28B2-E107-BF22-C737-6493C31B74D2}"/>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2DA52E-0DD1-504C-EE8E-40CAE4DAF874}"/>
              </a:ext>
            </a:extLst>
          </p:cNvPr>
          <p:cNvSpPr>
            <a:spLocks noGrp="1"/>
          </p:cNvSpPr>
          <p:nvPr>
            <p:ph sz="quarter" idx="4"/>
          </p:nvPr>
        </p:nvSpPr>
        <p:spPr>
          <a:xfrm>
            <a:off x="6172200" y="2711669"/>
            <a:ext cx="5183188" cy="3477994"/>
          </a:xfrm>
        </p:spPr>
        <p:txBody>
          <a:bodyPr/>
          <a:lstStyle>
            <a:lvl1pPr>
              <a:defRPr>
                <a:latin typeface="Calibri" panose="020F0502020204030204" pitchFamily="34" charset="0"/>
                <a:cs typeface="Calibri" panose="020F050202020403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DB5093-EBF7-E073-27AF-B4DC08570D4D}"/>
              </a:ext>
            </a:extLst>
          </p:cNvPr>
          <p:cNvSpPr>
            <a:spLocks noGrp="1"/>
          </p:cNvSpPr>
          <p:nvPr>
            <p:ph type="dt" sz="half" idx="10"/>
          </p:nvPr>
        </p:nvSpPr>
        <p:spPr/>
        <p:txBody>
          <a:bodyPr/>
          <a:lstStyle/>
          <a:p>
            <a:fld id="{6D2B1402-4361-A644-9648-38B81EA15681}" type="datetime1">
              <a:rPr lang="en-US" smtClean="0"/>
              <a:t>4/6/26</a:t>
            </a:fld>
            <a:endParaRPr lang="en-US"/>
          </a:p>
        </p:txBody>
      </p:sp>
      <p:sp>
        <p:nvSpPr>
          <p:cNvPr id="9" name="Slide Number Placeholder 8">
            <a:extLst>
              <a:ext uri="{FF2B5EF4-FFF2-40B4-BE49-F238E27FC236}">
                <a16:creationId xmlns:a16="http://schemas.microsoft.com/office/drawing/2014/main" id="{5F7526D5-4C7D-7429-CA8D-908A863E946A}"/>
              </a:ext>
            </a:extLst>
          </p:cNvPr>
          <p:cNvSpPr>
            <a:spLocks noGrp="1"/>
          </p:cNvSpPr>
          <p:nvPr>
            <p:ph type="sldNum" sz="quarter" idx="12"/>
          </p:nvPr>
        </p:nvSpPr>
        <p:spPr/>
        <p:txBody>
          <a:bodyPr/>
          <a:lstStyle/>
          <a:p>
            <a:fld id="{51D949BB-02A7-374E-8AC1-D82FC708DBA3}" type="slidenum">
              <a:rPr lang="en-US" smtClean="0"/>
              <a:t>‹#›</a:t>
            </a:fld>
            <a:endParaRPr lang="en-US"/>
          </a:p>
        </p:txBody>
      </p:sp>
      <p:sp>
        <p:nvSpPr>
          <p:cNvPr id="12" name="Footer Placeholder 4">
            <a:extLst>
              <a:ext uri="{FF2B5EF4-FFF2-40B4-BE49-F238E27FC236}">
                <a16:creationId xmlns:a16="http://schemas.microsoft.com/office/drawing/2014/main" id="{96CCD841-94D9-2548-0653-3BE89915A4F9}"/>
              </a:ext>
            </a:extLst>
          </p:cNvPr>
          <p:cNvSpPr>
            <a:spLocks noGrp="1"/>
          </p:cNvSpPr>
          <p:nvPr>
            <p:ph type="ftr" sz="quarter" idx="13"/>
          </p:nvPr>
        </p:nvSpPr>
        <p:spPr>
          <a:xfrm>
            <a:off x="6846288" y="6354629"/>
            <a:ext cx="4632960" cy="365125"/>
          </a:xfrm>
          <a:prstGeom prst="rect">
            <a:avLst/>
          </a:prstGeom>
        </p:spPr>
        <p:txBody>
          <a:bodyPr vert="horz" lIns="91440" tIns="45720" rIns="91440" bIns="45720" rtlCol="0" anchor="ctr"/>
          <a:lstStyle>
            <a:lvl1pPr algn="r">
              <a:defRPr sz="1050">
                <a:solidFill>
                  <a:schemeClr val="bg1"/>
                </a:solidFill>
              </a:defRPr>
            </a:lvl1pPr>
          </a:lstStyle>
          <a:p>
            <a:r>
              <a:rPr lang="en-US" spc="300">
                <a:latin typeface="Calibri" panose="020F0502020204030204" pitchFamily="34" charset="0"/>
                <a:cs typeface="Calibri" panose="020F0502020204030204" pitchFamily="34" charset="0"/>
              </a:rPr>
              <a:t>VIRGINIA REALTORS</a:t>
            </a:r>
            <a:r>
              <a:rPr lang="en-US" spc="300" baseline="30000">
                <a:latin typeface="Calibri" panose="020F0502020204030204" pitchFamily="34" charset="0"/>
                <a:cs typeface="Calibri" panose="020F0502020204030204" pitchFamily="34" charset="0"/>
              </a:rPr>
              <a:t>® </a:t>
            </a:r>
            <a:r>
              <a:rPr lang="en-US" spc="300">
                <a:latin typeface="Calibri" panose="020F0502020204030204" pitchFamily="34" charset="0"/>
                <a:cs typeface="Calibri" panose="020F0502020204030204" pitchFamily="34" charset="0"/>
              </a:rPr>
              <a:t>CONTINUING EDUCATION</a:t>
            </a:r>
          </a:p>
        </p:txBody>
      </p:sp>
    </p:spTree>
    <p:extLst>
      <p:ext uri="{BB962C8B-B14F-4D97-AF65-F5344CB8AC3E}">
        <p14:creationId xmlns:p14="http://schemas.microsoft.com/office/powerpoint/2010/main" val="3361885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2B59-EC99-714D-4A5C-81754C2254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6664D8-B258-210B-0F87-EF6E0D106EBE}"/>
              </a:ext>
            </a:extLst>
          </p:cNvPr>
          <p:cNvSpPr>
            <a:spLocks noGrp="1"/>
          </p:cNvSpPr>
          <p:nvPr>
            <p:ph type="dt" sz="half" idx="10"/>
          </p:nvPr>
        </p:nvSpPr>
        <p:spPr/>
        <p:txBody>
          <a:bodyPr/>
          <a:lstStyle/>
          <a:p>
            <a:fld id="{806A17C9-8713-D444-A46F-B322A4EFEB7A}" type="datetime1">
              <a:rPr lang="en-US" smtClean="0"/>
              <a:t>4/6/26</a:t>
            </a:fld>
            <a:endParaRPr lang="en-US"/>
          </a:p>
        </p:txBody>
      </p:sp>
      <p:sp>
        <p:nvSpPr>
          <p:cNvPr id="5" name="Slide Number Placeholder 4">
            <a:extLst>
              <a:ext uri="{FF2B5EF4-FFF2-40B4-BE49-F238E27FC236}">
                <a16:creationId xmlns:a16="http://schemas.microsoft.com/office/drawing/2014/main" id="{F3FCEE92-43B3-99C7-4AF9-F6F9599855AB}"/>
              </a:ext>
            </a:extLst>
          </p:cNvPr>
          <p:cNvSpPr>
            <a:spLocks noGrp="1"/>
          </p:cNvSpPr>
          <p:nvPr>
            <p:ph type="sldNum" sz="quarter" idx="12"/>
          </p:nvPr>
        </p:nvSpPr>
        <p:spPr/>
        <p:txBody>
          <a:bodyPr/>
          <a:lstStyle/>
          <a:p>
            <a:fld id="{51D949BB-02A7-374E-8AC1-D82FC708DBA3}" type="slidenum">
              <a:rPr lang="en-US" smtClean="0"/>
              <a:t>‹#›</a:t>
            </a:fld>
            <a:endParaRPr lang="en-US"/>
          </a:p>
        </p:txBody>
      </p:sp>
      <p:sp>
        <p:nvSpPr>
          <p:cNvPr id="8" name="Footer Placeholder 4">
            <a:extLst>
              <a:ext uri="{FF2B5EF4-FFF2-40B4-BE49-F238E27FC236}">
                <a16:creationId xmlns:a16="http://schemas.microsoft.com/office/drawing/2014/main" id="{0A9ECAC1-5232-EA73-C1D4-0C4958E19ABC}"/>
              </a:ext>
            </a:extLst>
          </p:cNvPr>
          <p:cNvSpPr>
            <a:spLocks noGrp="1"/>
          </p:cNvSpPr>
          <p:nvPr>
            <p:ph type="ftr" sz="quarter" idx="3"/>
          </p:nvPr>
        </p:nvSpPr>
        <p:spPr>
          <a:xfrm>
            <a:off x="6846288" y="6354629"/>
            <a:ext cx="4632960" cy="365125"/>
          </a:xfrm>
          <a:prstGeom prst="rect">
            <a:avLst/>
          </a:prstGeom>
        </p:spPr>
        <p:txBody>
          <a:bodyPr vert="horz" lIns="91440" tIns="45720" rIns="91440" bIns="45720" rtlCol="0" anchor="ctr"/>
          <a:lstStyle>
            <a:lvl1pPr algn="r">
              <a:defRPr sz="1050">
                <a:solidFill>
                  <a:schemeClr val="bg1"/>
                </a:solidFill>
              </a:defRPr>
            </a:lvl1pPr>
          </a:lstStyle>
          <a:p>
            <a:r>
              <a:rPr lang="en-US" spc="300">
                <a:latin typeface="Calibri" panose="020F0502020204030204" pitchFamily="34" charset="0"/>
                <a:cs typeface="Calibri" panose="020F0502020204030204" pitchFamily="34" charset="0"/>
              </a:rPr>
              <a:t>VIRGINIA REALTORS</a:t>
            </a:r>
            <a:r>
              <a:rPr lang="en-US" spc="300" baseline="30000">
                <a:latin typeface="Calibri" panose="020F0502020204030204" pitchFamily="34" charset="0"/>
                <a:cs typeface="Calibri" panose="020F0502020204030204" pitchFamily="34" charset="0"/>
              </a:rPr>
              <a:t>® </a:t>
            </a:r>
            <a:r>
              <a:rPr lang="en-US" spc="300">
                <a:latin typeface="Calibri" panose="020F0502020204030204" pitchFamily="34" charset="0"/>
                <a:cs typeface="Calibri" panose="020F0502020204030204" pitchFamily="34" charset="0"/>
              </a:rPr>
              <a:t>CONTINUING EDUCATION</a:t>
            </a:r>
          </a:p>
        </p:txBody>
      </p:sp>
    </p:spTree>
    <p:extLst>
      <p:ext uri="{BB962C8B-B14F-4D97-AF65-F5344CB8AC3E}">
        <p14:creationId xmlns:p14="http://schemas.microsoft.com/office/powerpoint/2010/main" val="142813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22E64A-F745-3BAA-542A-3444EF0C9EC2}"/>
              </a:ext>
            </a:extLst>
          </p:cNvPr>
          <p:cNvSpPr>
            <a:spLocks noGrp="1"/>
          </p:cNvSpPr>
          <p:nvPr>
            <p:ph type="dt" sz="half" idx="10"/>
          </p:nvPr>
        </p:nvSpPr>
        <p:spPr/>
        <p:txBody>
          <a:bodyPr/>
          <a:lstStyle/>
          <a:p>
            <a:fld id="{6D83B5ED-A745-5A41-82C4-6CBAF27C0CE4}" type="datetime1">
              <a:rPr lang="en-US" smtClean="0"/>
              <a:t>4/6/26</a:t>
            </a:fld>
            <a:endParaRPr lang="en-US"/>
          </a:p>
        </p:txBody>
      </p:sp>
      <p:sp>
        <p:nvSpPr>
          <p:cNvPr id="4" name="Slide Number Placeholder 3">
            <a:extLst>
              <a:ext uri="{FF2B5EF4-FFF2-40B4-BE49-F238E27FC236}">
                <a16:creationId xmlns:a16="http://schemas.microsoft.com/office/drawing/2014/main" id="{B9CCA576-36CF-BF19-4B89-AB09AF0981C7}"/>
              </a:ext>
            </a:extLst>
          </p:cNvPr>
          <p:cNvSpPr>
            <a:spLocks noGrp="1"/>
          </p:cNvSpPr>
          <p:nvPr>
            <p:ph type="sldNum" sz="quarter" idx="12"/>
          </p:nvPr>
        </p:nvSpPr>
        <p:spPr/>
        <p:txBody>
          <a:bodyPr/>
          <a:lstStyle/>
          <a:p>
            <a:fld id="{51D949BB-02A7-374E-8AC1-D82FC708DBA3}" type="slidenum">
              <a:rPr lang="en-US" smtClean="0"/>
              <a:t>‹#›</a:t>
            </a:fld>
            <a:endParaRPr lang="en-US"/>
          </a:p>
        </p:txBody>
      </p:sp>
      <p:sp>
        <p:nvSpPr>
          <p:cNvPr id="7" name="Footer Placeholder 4">
            <a:extLst>
              <a:ext uri="{FF2B5EF4-FFF2-40B4-BE49-F238E27FC236}">
                <a16:creationId xmlns:a16="http://schemas.microsoft.com/office/drawing/2014/main" id="{0D2B3913-7FEA-AD82-6BAB-D93F192BE95B}"/>
              </a:ext>
            </a:extLst>
          </p:cNvPr>
          <p:cNvSpPr>
            <a:spLocks noGrp="1"/>
          </p:cNvSpPr>
          <p:nvPr>
            <p:ph type="ftr" sz="quarter" idx="3"/>
          </p:nvPr>
        </p:nvSpPr>
        <p:spPr>
          <a:xfrm>
            <a:off x="6846288" y="6354629"/>
            <a:ext cx="4632960" cy="365125"/>
          </a:xfrm>
          <a:prstGeom prst="rect">
            <a:avLst/>
          </a:prstGeom>
        </p:spPr>
        <p:txBody>
          <a:bodyPr vert="horz" lIns="91440" tIns="45720" rIns="91440" bIns="45720" rtlCol="0" anchor="ctr"/>
          <a:lstStyle>
            <a:lvl1pPr algn="r">
              <a:defRPr sz="1050">
                <a:solidFill>
                  <a:schemeClr val="bg1"/>
                </a:solidFill>
              </a:defRPr>
            </a:lvl1pPr>
          </a:lstStyle>
          <a:p>
            <a:r>
              <a:rPr lang="en-US" spc="300">
                <a:latin typeface="Calibri" panose="020F0502020204030204" pitchFamily="34" charset="0"/>
                <a:cs typeface="Calibri" panose="020F0502020204030204" pitchFamily="34" charset="0"/>
              </a:rPr>
              <a:t>VIRGINIA REALTORS</a:t>
            </a:r>
            <a:r>
              <a:rPr lang="en-US" spc="300" baseline="30000">
                <a:latin typeface="Calibri" panose="020F0502020204030204" pitchFamily="34" charset="0"/>
                <a:cs typeface="Calibri" panose="020F0502020204030204" pitchFamily="34" charset="0"/>
              </a:rPr>
              <a:t>® </a:t>
            </a:r>
            <a:r>
              <a:rPr lang="en-US" spc="300">
                <a:latin typeface="Calibri" panose="020F0502020204030204" pitchFamily="34" charset="0"/>
                <a:cs typeface="Calibri" panose="020F0502020204030204" pitchFamily="34" charset="0"/>
              </a:rPr>
              <a:t>CONTINUING EDUCATION</a:t>
            </a:r>
          </a:p>
        </p:txBody>
      </p:sp>
    </p:spTree>
    <p:extLst>
      <p:ext uri="{BB962C8B-B14F-4D97-AF65-F5344CB8AC3E}">
        <p14:creationId xmlns:p14="http://schemas.microsoft.com/office/powerpoint/2010/main" val="3926694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0CD2-552E-561C-1E0E-13D5A5AC9F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821866-4F9A-1F72-883B-BC1D104F8D31}"/>
              </a:ext>
            </a:extLst>
          </p:cNvPr>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D4B107-B6D7-2E0D-C182-DD862DDB01F5}"/>
              </a:ext>
            </a:extLst>
          </p:cNvPr>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B88D04-64EB-C3FF-0379-E444C50EA4A3}"/>
              </a:ext>
            </a:extLst>
          </p:cNvPr>
          <p:cNvSpPr>
            <a:spLocks noGrp="1"/>
          </p:cNvSpPr>
          <p:nvPr>
            <p:ph type="dt" sz="half" idx="10"/>
          </p:nvPr>
        </p:nvSpPr>
        <p:spPr/>
        <p:txBody>
          <a:bodyPr/>
          <a:lstStyle/>
          <a:p>
            <a:fld id="{54A6A039-C396-DC44-8CA5-4D48CB846FC9}" type="datetime1">
              <a:rPr lang="en-US" smtClean="0"/>
              <a:t>4/6/26</a:t>
            </a:fld>
            <a:endParaRPr lang="en-US"/>
          </a:p>
        </p:txBody>
      </p:sp>
      <p:sp>
        <p:nvSpPr>
          <p:cNvPr id="7" name="Slide Number Placeholder 6">
            <a:extLst>
              <a:ext uri="{FF2B5EF4-FFF2-40B4-BE49-F238E27FC236}">
                <a16:creationId xmlns:a16="http://schemas.microsoft.com/office/drawing/2014/main" id="{25554BD0-1206-3C5F-EDDA-C981ED2F5F67}"/>
              </a:ext>
            </a:extLst>
          </p:cNvPr>
          <p:cNvSpPr>
            <a:spLocks noGrp="1"/>
          </p:cNvSpPr>
          <p:nvPr>
            <p:ph type="sldNum" sz="quarter" idx="12"/>
          </p:nvPr>
        </p:nvSpPr>
        <p:spPr/>
        <p:txBody>
          <a:bodyPr/>
          <a:lstStyle/>
          <a:p>
            <a:fld id="{51D949BB-02A7-374E-8AC1-D82FC708DBA3}" type="slidenum">
              <a:rPr lang="en-US" smtClean="0"/>
              <a:t>‹#›</a:t>
            </a:fld>
            <a:endParaRPr lang="en-US"/>
          </a:p>
        </p:txBody>
      </p:sp>
      <p:sp>
        <p:nvSpPr>
          <p:cNvPr id="10" name="Footer Placeholder 4">
            <a:extLst>
              <a:ext uri="{FF2B5EF4-FFF2-40B4-BE49-F238E27FC236}">
                <a16:creationId xmlns:a16="http://schemas.microsoft.com/office/drawing/2014/main" id="{C159FC70-6711-6F30-F2F1-C8C6D96B342A}"/>
              </a:ext>
            </a:extLst>
          </p:cNvPr>
          <p:cNvSpPr>
            <a:spLocks noGrp="1"/>
          </p:cNvSpPr>
          <p:nvPr>
            <p:ph type="ftr" sz="quarter" idx="3"/>
          </p:nvPr>
        </p:nvSpPr>
        <p:spPr>
          <a:xfrm>
            <a:off x="6846288" y="6354629"/>
            <a:ext cx="4632960" cy="365125"/>
          </a:xfrm>
          <a:prstGeom prst="rect">
            <a:avLst/>
          </a:prstGeom>
        </p:spPr>
        <p:txBody>
          <a:bodyPr vert="horz" lIns="91440" tIns="45720" rIns="91440" bIns="45720" rtlCol="0" anchor="ctr"/>
          <a:lstStyle>
            <a:lvl1pPr algn="r">
              <a:defRPr sz="1050">
                <a:solidFill>
                  <a:schemeClr val="bg1"/>
                </a:solidFill>
              </a:defRPr>
            </a:lvl1pPr>
          </a:lstStyle>
          <a:p>
            <a:r>
              <a:rPr lang="en-US" spc="300">
                <a:latin typeface="Calibri" panose="020F0502020204030204" pitchFamily="34" charset="0"/>
                <a:cs typeface="Calibri" panose="020F0502020204030204" pitchFamily="34" charset="0"/>
              </a:rPr>
              <a:t>VIRGINIA REALTORS</a:t>
            </a:r>
            <a:r>
              <a:rPr lang="en-US" spc="300" baseline="30000">
                <a:latin typeface="Calibri" panose="020F0502020204030204" pitchFamily="34" charset="0"/>
                <a:cs typeface="Calibri" panose="020F0502020204030204" pitchFamily="34" charset="0"/>
              </a:rPr>
              <a:t>® </a:t>
            </a:r>
            <a:r>
              <a:rPr lang="en-US" spc="300">
                <a:latin typeface="Calibri" panose="020F0502020204030204" pitchFamily="34" charset="0"/>
                <a:cs typeface="Calibri" panose="020F0502020204030204" pitchFamily="34" charset="0"/>
              </a:rPr>
              <a:t>CONTINUING EDUCATION</a:t>
            </a:r>
          </a:p>
        </p:txBody>
      </p:sp>
    </p:spTree>
    <p:extLst>
      <p:ext uri="{BB962C8B-B14F-4D97-AF65-F5344CB8AC3E}">
        <p14:creationId xmlns:p14="http://schemas.microsoft.com/office/powerpoint/2010/main" val="1115801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414D-D1E6-95E8-AD51-686FAED64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EFA8ED-F3B1-A4A6-D4D4-5356E3BCB8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DBD558-E926-5289-7E3F-6991BBD4A6B1}"/>
              </a:ext>
            </a:extLst>
          </p:cNvPr>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1468AB-301A-1B7A-92BF-91577D44AB67}"/>
              </a:ext>
            </a:extLst>
          </p:cNvPr>
          <p:cNvSpPr>
            <a:spLocks noGrp="1"/>
          </p:cNvSpPr>
          <p:nvPr>
            <p:ph type="dt" sz="half" idx="10"/>
          </p:nvPr>
        </p:nvSpPr>
        <p:spPr/>
        <p:txBody>
          <a:bodyPr/>
          <a:lstStyle/>
          <a:p>
            <a:fld id="{5FF1354F-655C-F248-AF0E-575F6E2847B0}" type="datetime1">
              <a:rPr lang="en-US" smtClean="0"/>
              <a:t>4/6/26</a:t>
            </a:fld>
            <a:endParaRPr lang="en-US"/>
          </a:p>
        </p:txBody>
      </p:sp>
      <p:sp>
        <p:nvSpPr>
          <p:cNvPr id="7" name="Slide Number Placeholder 6">
            <a:extLst>
              <a:ext uri="{FF2B5EF4-FFF2-40B4-BE49-F238E27FC236}">
                <a16:creationId xmlns:a16="http://schemas.microsoft.com/office/drawing/2014/main" id="{D6185EC4-B36F-F05A-C411-867296B12011}"/>
              </a:ext>
            </a:extLst>
          </p:cNvPr>
          <p:cNvSpPr>
            <a:spLocks noGrp="1"/>
          </p:cNvSpPr>
          <p:nvPr>
            <p:ph type="sldNum" sz="quarter" idx="12"/>
          </p:nvPr>
        </p:nvSpPr>
        <p:spPr/>
        <p:txBody>
          <a:bodyPr/>
          <a:lstStyle/>
          <a:p>
            <a:fld id="{51D949BB-02A7-374E-8AC1-D82FC708DBA3}" type="slidenum">
              <a:rPr lang="en-US" smtClean="0"/>
              <a:t>‹#›</a:t>
            </a:fld>
            <a:endParaRPr lang="en-US"/>
          </a:p>
        </p:txBody>
      </p:sp>
      <p:sp>
        <p:nvSpPr>
          <p:cNvPr id="10" name="Footer Placeholder 4">
            <a:extLst>
              <a:ext uri="{FF2B5EF4-FFF2-40B4-BE49-F238E27FC236}">
                <a16:creationId xmlns:a16="http://schemas.microsoft.com/office/drawing/2014/main" id="{144713C3-2C77-3B6E-0497-93C2D6736FE5}"/>
              </a:ext>
            </a:extLst>
          </p:cNvPr>
          <p:cNvSpPr>
            <a:spLocks noGrp="1"/>
          </p:cNvSpPr>
          <p:nvPr>
            <p:ph type="ftr" sz="quarter" idx="3"/>
          </p:nvPr>
        </p:nvSpPr>
        <p:spPr>
          <a:xfrm>
            <a:off x="6846288" y="6354629"/>
            <a:ext cx="4632960" cy="365125"/>
          </a:xfrm>
          <a:prstGeom prst="rect">
            <a:avLst/>
          </a:prstGeom>
        </p:spPr>
        <p:txBody>
          <a:bodyPr vert="horz" lIns="91440" tIns="45720" rIns="91440" bIns="45720" rtlCol="0" anchor="ctr"/>
          <a:lstStyle>
            <a:lvl1pPr algn="r">
              <a:defRPr sz="1050">
                <a:solidFill>
                  <a:schemeClr val="bg1"/>
                </a:solidFill>
              </a:defRPr>
            </a:lvl1pPr>
          </a:lstStyle>
          <a:p>
            <a:r>
              <a:rPr lang="en-US" spc="300">
                <a:latin typeface="Calibri" panose="020F0502020204030204" pitchFamily="34" charset="0"/>
                <a:cs typeface="Calibri" panose="020F0502020204030204" pitchFamily="34" charset="0"/>
              </a:rPr>
              <a:t>VIRGINIA REALTORS</a:t>
            </a:r>
            <a:r>
              <a:rPr lang="en-US" spc="300" baseline="30000">
                <a:latin typeface="Calibri" panose="020F0502020204030204" pitchFamily="34" charset="0"/>
                <a:cs typeface="Calibri" panose="020F0502020204030204" pitchFamily="34" charset="0"/>
              </a:rPr>
              <a:t>® </a:t>
            </a:r>
            <a:r>
              <a:rPr lang="en-US" spc="300">
                <a:latin typeface="Calibri" panose="020F0502020204030204" pitchFamily="34" charset="0"/>
                <a:cs typeface="Calibri" panose="020F0502020204030204" pitchFamily="34" charset="0"/>
              </a:rPr>
              <a:t>CONTINUING EDUCATION</a:t>
            </a:r>
          </a:p>
        </p:txBody>
      </p:sp>
    </p:spTree>
    <p:extLst>
      <p:ext uri="{BB962C8B-B14F-4D97-AF65-F5344CB8AC3E}">
        <p14:creationId xmlns:p14="http://schemas.microsoft.com/office/powerpoint/2010/main" val="929972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5BF3F0-3D2F-2BB7-C4DD-007BB8FFFEB4}"/>
              </a:ext>
            </a:extLst>
          </p:cNvPr>
          <p:cNvSpPr>
            <a:spLocks noGrp="1"/>
          </p:cNvSpPr>
          <p:nvPr>
            <p:ph type="title"/>
          </p:nvPr>
        </p:nvSpPr>
        <p:spPr>
          <a:xfrm>
            <a:off x="576072" y="164592"/>
            <a:ext cx="9518904" cy="14264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801F90D8-A7FC-2895-C276-9D8DAD7BAD0A}"/>
              </a:ext>
            </a:extLst>
          </p:cNvPr>
          <p:cNvSpPr>
            <a:spLocks noGrp="1"/>
          </p:cNvSpPr>
          <p:nvPr>
            <p:ph type="body" idx="1"/>
          </p:nvPr>
        </p:nvSpPr>
        <p:spPr>
          <a:xfrm>
            <a:off x="576072" y="1527048"/>
            <a:ext cx="10442448" cy="1844608"/>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89C1BE-8895-A141-847D-83A058531002}"/>
              </a:ext>
            </a:extLst>
          </p:cNvPr>
          <p:cNvSpPr>
            <a:spLocks noGrp="1"/>
          </p:cNvSpPr>
          <p:nvPr>
            <p:ph type="dt" sz="half" idx="2"/>
          </p:nvPr>
        </p:nvSpPr>
        <p:spPr>
          <a:xfrm>
            <a:off x="1497739" y="6369957"/>
            <a:ext cx="911632" cy="365125"/>
          </a:xfrm>
          <a:prstGeom prst="rect">
            <a:avLst/>
          </a:prstGeom>
        </p:spPr>
        <p:txBody>
          <a:bodyPr vert="horz" lIns="91440" tIns="45720" rIns="91440" bIns="45720" rtlCol="0" anchor="ctr"/>
          <a:lstStyle>
            <a:lvl1pPr algn="l">
              <a:defRPr sz="1050">
                <a:solidFill>
                  <a:schemeClr val="bg1"/>
                </a:solidFill>
              </a:defRPr>
            </a:lvl1pPr>
          </a:lstStyle>
          <a:p>
            <a:fld id="{B0ACB12F-33FA-5B4A-AEE5-81AB73655E46}" type="datetime1">
              <a:rPr lang="en-US" smtClean="0"/>
              <a:t>4/6/26</a:t>
            </a:fld>
            <a:endParaRPr lang="en-US"/>
          </a:p>
        </p:txBody>
      </p:sp>
      <p:sp>
        <p:nvSpPr>
          <p:cNvPr id="5" name="Footer Placeholder 4">
            <a:extLst>
              <a:ext uri="{FF2B5EF4-FFF2-40B4-BE49-F238E27FC236}">
                <a16:creationId xmlns:a16="http://schemas.microsoft.com/office/drawing/2014/main" id="{7547503C-CE32-1158-EF73-D428D01571E3}"/>
              </a:ext>
            </a:extLst>
          </p:cNvPr>
          <p:cNvSpPr>
            <a:spLocks noGrp="1"/>
          </p:cNvSpPr>
          <p:nvPr>
            <p:ph type="ftr" sz="quarter" idx="3"/>
          </p:nvPr>
        </p:nvSpPr>
        <p:spPr>
          <a:xfrm>
            <a:off x="6846288" y="6354629"/>
            <a:ext cx="4632960" cy="365125"/>
          </a:xfrm>
          <a:prstGeom prst="rect">
            <a:avLst/>
          </a:prstGeom>
        </p:spPr>
        <p:txBody>
          <a:bodyPr vert="horz" lIns="91440" tIns="45720" rIns="91440" bIns="45720" rtlCol="0" anchor="ctr"/>
          <a:lstStyle>
            <a:lvl1pPr algn="r">
              <a:defRPr sz="1050">
                <a:solidFill>
                  <a:schemeClr val="bg1"/>
                </a:solidFill>
              </a:defRPr>
            </a:lvl1pPr>
          </a:lstStyle>
          <a:p>
            <a:r>
              <a:rPr lang="en-US" spc="300">
                <a:latin typeface="Calibri" panose="020F0502020204030204" pitchFamily="34" charset="0"/>
                <a:cs typeface="Calibri" panose="020F0502020204030204" pitchFamily="34" charset="0"/>
              </a:rPr>
              <a:t>VIRGINIA REALTORS</a:t>
            </a:r>
            <a:r>
              <a:rPr lang="en-US" spc="300" baseline="30000">
                <a:latin typeface="Calibri" panose="020F0502020204030204" pitchFamily="34" charset="0"/>
                <a:cs typeface="Calibri" panose="020F0502020204030204" pitchFamily="34" charset="0"/>
              </a:rPr>
              <a:t>® </a:t>
            </a:r>
            <a:r>
              <a:rPr lang="en-US" spc="300">
                <a:latin typeface="Calibri" panose="020F0502020204030204" pitchFamily="34" charset="0"/>
                <a:cs typeface="Calibri" panose="020F0502020204030204" pitchFamily="34" charset="0"/>
              </a:rPr>
              <a:t>CONTINUING EDUCATION</a:t>
            </a:r>
          </a:p>
        </p:txBody>
      </p:sp>
      <p:sp>
        <p:nvSpPr>
          <p:cNvPr id="6" name="Slide Number Placeholder 5">
            <a:extLst>
              <a:ext uri="{FF2B5EF4-FFF2-40B4-BE49-F238E27FC236}">
                <a16:creationId xmlns:a16="http://schemas.microsoft.com/office/drawing/2014/main" id="{48E935C2-FFF3-3B9B-7E8E-58B2DB4C6459}"/>
              </a:ext>
            </a:extLst>
          </p:cNvPr>
          <p:cNvSpPr>
            <a:spLocks noGrp="1"/>
          </p:cNvSpPr>
          <p:nvPr>
            <p:ph type="sldNum" sz="quarter" idx="4"/>
          </p:nvPr>
        </p:nvSpPr>
        <p:spPr>
          <a:xfrm>
            <a:off x="11608609" y="6354629"/>
            <a:ext cx="438873" cy="365125"/>
          </a:xfrm>
          <a:prstGeom prst="rect">
            <a:avLst/>
          </a:prstGeom>
        </p:spPr>
        <p:txBody>
          <a:bodyPr vert="horz" lIns="91440" tIns="45720" rIns="91440" bIns="45720" rtlCol="0" anchor="ctr"/>
          <a:lstStyle>
            <a:lvl1pPr algn="r">
              <a:defRPr sz="1050">
                <a:solidFill>
                  <a:schemeClr val="bg1"/>
                </a:solidFill>
              </a:defRPr>
            </a:lvl1pPr>
          </a:lstStyle>
          <a:p>
            <a:fld id="{51D949BB-02A7-374E-8AC1-D82FC708DBA3}" type="slidenum">
              <a:rPr lang="en-US" smtClean="0"/>
              <a:pPr/>
              <a:t>‹#›</a:t>
            </a:fld>
            <a:endParaRPr lang="en-US"/>
          </a:p>
        </p:txBody>
      </p:sp>
    </p:spTree>
    <p:extLst>
      <p:ext uri="{BB962C8B-B14F-4D97-AF65-F5344CB8AC3E}">
        <p14:creationId xmlns:p14="http://schemas.microsoft.com/office/powerpoint/2010/main" val="1472516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100000"/>
        </a:lnSpc>
        <a:spcBef>
          <a:spcPts val="600"/>
        </a:spcBef>
        <a:buNone/>
        <a:defRPr sz="4000" b="0" kern="1200" spc="-1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petulacomingsoon.blogspot.com/2010/11/mad-men.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flickr.com/photos/sfe-co2/4274178645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3D15B-C86F-7D16-286C-4485C7E5328C}"/>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A8F61F5-3FDC-DA12-B33F-A9F12F86BBE3}"/>
              </a:ext>
            </a:extLst>
          </p:cNvPr>
          <p:cNvSpPr txBox="1">
            <a:spLocks/>
          </p:cNvSpPr>
          <p:nvPr/>
        </p:nvSpPr>
        <p:spPr>
          <a:xfrm>
            <a:off x="2421227" y="2336150"/>
            <a:ext cx="9049402" cy="3470884"/>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n-US" sz="6000" spc="-100">
                <a:solidFill>
                  <a:schemeClr val="bg1"/>
                </a:solidFill>
                <a:latin typeface="Cambria"/>
                <a:ea typeface="Cambria"/>
                <a:cs typeface="Calibri"/>
              </a:rPr>
              <a:t>New Real Estate Board Regulations - 2026</a:t>
            </a:r>
            <a:endParaRPr lang="en-US" sz="6000" spc="-100">
              <a:solidFill>
                <a:schemeClr val="bg1"/>
              </a:solidFill>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533381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A08A811-DA2C-3524-BA03-6A6CBC73D1F2}"/>
              </a:ext>
            </a:extLst>
          </p:cNvPr>
          <p:cNvSpPr>
            <a:spLocks noGrp="1"/>
          </p:cNvSpPr>
          <p:nvPr>
            <p:ph type="title"/>
          </p:nvPr>
        </p:nvSpPr>
        <p:spPr>
          <a:xfrm>
            <a:off x="640079" y="325369"/>
            <a:ext cx="5104737" cy="2025690"/>
          </a:xfrm>
        </p:spPr>
        <p:txBody>
          <a:bodyPr vert="horz" lIns="91440" tIns="45720" rIns="91440" bIns="45720" rtlCol="0" anchor="b">
            <a:noAutofit/>
          </a:bodyPr>
          <a:lstStyle/>
          <a:p>
            <a:pPr>
              <a:lnSpc>
                <a:spcPct val="90000"/>
              </a:lnSpc>
              <a:spcBef>
                <a:spcPct val="0"/>
              </a:spcBef>
            </a:pPr>
            <a:r>
              <a:rPr lang="en-US" sz="4400" b="1"/>
              <a:t>Improper Financial Transactions</a:t>
            </a:r>
            <a:r>
              <a:rPr lang="en-US" sz="4400" b="1">
                <a:effectLst/>
              </a:rPr>
              <a:t> </a:t>
            </a:r>
            <a:r>
              <a:rPr lang="en-US" sz="4400" b="1"/>
              <a:t>&amp; Dealings</a:t>
            </a:r>
            <a:r>
              <a:rPr lang="en-US" sz="4400"/>
              <a:t> </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E5820998-C302-F366-69F8-96884A7EDC28}"/>
              </a:ext>
            </a:extLst>
          </p:cNvPr>
          <p:cNvSpPr>
            <a:spLocks noGrp="1"/>
          </p:cNvSpPr>
          <p:nvPr>
            <p:ph idx="1"/>
          </p:nvPr>
        </p:nvSpPr>
        <p:spPr>
          <a:xfrm>
            <a:off x="640080" y="2872899"/>
            <a:ext cx="4243589" cy="3320668"/>
          </a:xfrm>
        </p:spPr>
        <p:txBody>
          <a:bodyPr vert="horz" lIns="91440" tIns="45720" rIns="91440" bIns="45720" rtlCol="0" anchor="t">
            <a:normAutofit/>
          </a:bodyPr>
          <a:lstStyle/>
          <a:p>
            <a:pPr marL="54610" indent="0">
              <a:lnSpc>
                <a:spcPct val="90000"/>
              </a:lnSpc>
              <a:buNone/>
            </a:pPr>
            <a:r>
              <a:rPr lang="en-US" sz="3200">
                <a:solidFill>
                  <a:srgbClr val="FFFFFF"/>
                </a:solidFill>
                <a:ea typeface="Cambria" panose="02040503050406030204"/>
              </a:rPr>
              <a:t>18VAC135-20-280</a:t>
            </a:r>
            <a:endParaRPr lang="en-US"/>
          </a:p>
        </p:txBody>
      </p:sp>
      <p:sp>
        <p:nvSpPr>
          <p:cNvPr id="2" name="Date Placeholder 1">
            <a:extLst>
              <a:ext uri="{FF2B5EF4-FFF2-40B4-BE49-F238E27FC236}">
                <a16:creationId xmlns:a16="http://schemas.microsoft.com/office/drawing/2014/main" id="{677DE232-47D6-A116-EBE9-4CFF5A162C01}"/>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BFBCA46C-CA4D-604D-B927-A1E287364D50}" type="datetime1">
              <a:rPr lang="en-US" sz="1200" smtClean="0">
                <a:solidFill>
                  <a:prstClr val="black">
                    <a:tint val="75000"/>
                  </a:prstClr>
                </a:solidFill>
                <a:latin typeface="Calibri" panose="020F0502020204030204"/>
              </a:rPr>
              <a:pPr>
                <a:spcAft>
                  <a:spcPts val="600"/>
                </a:spcAft>
                <a:defRPr/>
              </a:pPr>
              <a:t>4/6/26</a:t>
            </a:fld>
            <a:endParaRPr lang="en-US" sz="1200">
              <a:solidFill>
                <a:prstClr val="black">
                  <a:tint val="75000"/>
                </a:prstClr>
              </a:solidFill>
              <a:latin typeface="Calibri" panose="020F0502020204030204"/>
            </a:endParaRPr>
          </a:p>
        </p:txBody>
      </p:sp>
      <p:pic>
        <p:nvPicPr>
          <p:cNvPr id="8" name="Picture 7" descr="A person and person sitting at a table looking at a paper&#10;&#10;AI-generated content may be incorrect.">
            <a:extLst>
              <a:ext uri="{FF2B5EF4-FFF2-40B4-BE49-F238E27FC236}">
                <a16:creationId xmlns:a16="http://schemas.microsoft.com/office/drawing/2014/main" id="{23969494-3FDD-880E-5D2B-F6AA4C4C456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98165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B6F42DD-7F82-6BCD-186F-FD8B76A96487}"/>
              </a:ext>
            </a:extLst>
          </p:cNvPr>
          <p:cNvSpPr>
            <a:spLocks noGrp="1"/>
          </p:cNvSpPr>
          <p:nvPr>
            <p:ph type="title"/>
          </p:nvPr>
        </p:nvSpPr>
        <p:spPr>
          <a:xfrm>
            <a:off x="890338" y="640080"/>
            <a:ext cx="3734014" cy="3566160"/>
          </a:xfrm>
        </p:spPr>
        <p:txBody>
          <a:bodyPr vert="horz" lIns="91440" tIns="45720" rIns="91440" bIns="45720" rtlCol="0" anchor="b">
            <a:normAutofit/>
          </a:bodyPr>
          <a:lstStyle/>
          <a:p>
            <a:pPr>
              <a:lnSpc>
                <a:spcPct val="90000"/>
              </a:lnSpc>
              <a:spcBef>
                <a:spcPct val="0"/>
              </a:spcBef>
            </a:pPr>
            <a:r>
              <a:rPr lang="en-US" sz="4400" b="1">
                <a:effectLst/>
              </a:rPr>
              <a:t>Verifying Client Identity</a:t>
            </a:r>
            <a:endParaRPr lang="en-US" sz="4400"/>
          </a:p>
        </p:txBody>
      </p:sp>
      <p:sp>
        <p:nvSpPr>
          <p:cNvPr id="1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6C477273-597B-F085-7322-A0B46AE93810}"/>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BFBCA46C-CA4D-604D-B927-A1E287364D50}" type="datetime1">
              <a:rPr lang="en-US" sz="1200" smtClean="0">
                <a:solidFill>
                  <a:prstClr val="black">
                    <a:tint val="75000"/>
                  </a:prstClr>
                </a:solidFill>
                <a:latin typeface="Calibri" panose="020F0502020204030204"/>
              </a:rPr>
              <a:pPr>
                <a:spcAft>
                  <a:spcPts val="600"/>
                </a:spcAft>
                <a:defRPr/>
              </a:pPr>
              <a:t>4/6/26</a:t>
            </a:fld>
            <a:endParaRPr lang="en-US" sz="1200">
              <a:solidFill>
                <a:prstClr val="black">
                  <a:tint val="75000"/>
                </a:prstClr>
              </a:solidFill>
              <a:latin typeface="Calibri" panose="020F0502020204030204"/>
            </a:endParaRPr>
          </a:p>
        </p:txBody>
      </p:sp>
      <p:pic>
        <p:nvPicPr>
          <p:cNvPr id="7" name="Content Placeholder 6" descr="Magnifying glass">
            <a:extLst>
              <a:ext uri="{FF2B5EF4-FFF2-40B4-BE49-F238E27FC236}">
                <a16:creationId xmlns:a16="http://schemas.microsoft.com/office/drawing/2014/main" id="{180AB029-5647-79A2-DF70-3B1C15A5BCE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Footer Placeholder 3">
            <a:extLst>
              <a:ext uri="{FF2B5EF4-FFF2-40B4-BE49-F238E27FC236}">
                <a16:creationId xmlns:a16="http://schemas.microsoft.com/office/drawing/2014/main" id="{DB7A1EB3-D508-BA34-C91E-A7097B1F20E3}"/>
              </a:ext>
            </a:extLst>
          </p:cNvPr>
          <p:cNvSpPr>
            <a:spLocks noGrp="1"/>
          </p:cNvSpPr>
          <p:nvPr>
            <p:ph type="ftr" sz="quarter" idx="3"/>
          </p:nvPr>
        </p:nvSpPr>
        <p:spPr>
          <a:xfrm>
            <a:off x="6105278" y="6356350"/>
            <a:ext cx="4114800" cy="365125"/>
          </a:xfrm>
        </p:spPr>
        <p:txBody>
          <a:bodyPr vert="horz" lIns="91440" tIns="45720" rIns="91440" bIns="45720" rtlCol="0" anchor="ctr">
            <a:normAutofit/>
          </a:bodyPr>
          <a:lstStyle/>
          <a:p>
            <a:pPr algn="l">
              <a:spcAft>
                <a:spcPts val="600"/>
              </a:spcAft>
              <a:defRPr/>
            </a:pPr>
            <a:r>
              <a:rPr lang="en-US" sz="1200" kern="1200">
                <a:solidFill>
                  <a:srgbClr val="FFFFFF"/>
                </a:solidFill>
                <a:latin typeface="Calibri" panose="020F0502020204030204"/>
                <a:ea typeface="+mn-ea"/>
                <a:cs typeface="+mn-cs"/>
              </a:rPr>
              <a:t>VIRGINIA REALTORS® CONTINUING EDUCATION</a:t>
            </a:r>
          </a:p>
        </p:txBody>
      </p:sp>
      <p:sp>
        <p:nvSpPr>
          <p:cNvPr id="3" name="Slide Number Placeholder 2">
            <a:extLst>
              <a:ext uri="{FF2B5EF4-FFF2-40B4-BE49-F238E27FC236}">
                <a16:creationId xmlns:a16="http://schemas.microsoft.com/office/drawing/2014/main" id="{F5EA293C-C822-B77A-8106-09615B54561D}"/>
              </a:ext>
            </a:extLst>
          </p:cNvPr>
          <p:cNvSpPr>
            <a:spLocks noGrp="1"/>
          </p:cNvSpPr>
          <p:nvPr>
            <p:ph type="sldNum" sz="quarter" idx="12"/>
          </p:nvPr>
        </p:nvSpPr>
        <p:spPr>
          <a:xfrm>
            <a:off x="10591800" y="6356350"/>
            <a:ext cx="762000" cy="365125"/>
          </a:xfrm>
        </p:spPr>
        <p:txBody>
          <a:bodyPr vert="horz" lIns="91440" tIns="45720" rIns="91440" bIns="45720" rtlCol="0" anchor="ctr">
            <a:normAutofit/>
          </a:bodyPr>
          <a:lstStyle/>
          <a:p>
            <a:pPr>
              <a:spcAft>
                <a:spcPts val="600"/>
              </a:spcAft>
              <a:defRPr/>
            </a:pPr>
            <a:fld id="{51D949BB-02A7-374E-8AC1-D82FC708DBA3}" type="slidenum">
              <a:rPr lang="en-US" sz="1200">
                <a:solidFill>
                  <a:srgbClr val="FFFFFF"/>
                </a:solidFill>
                <a:latin typeface="Calibri" panose="020F0502020204030204"/>
              </a:rPr>
              <a:pPr>
                <a:spcAft>
                  <a:spcPts val="600"/>
                </a:spcAft>
                <a:defRPr/>
              </a:pPr>
              <a:t>11</a:t>
            </a:fld>
            <a:endParaRPr lang="en-US" sz="1200">
              <a:solidFill>
                <a:srgbClr val="FFFFFF"/>
              </a:solidFill>
              <a:latin typeface="Calibri" panose="020F0502020204030204"/>
            </a:endParaRPr>
          </a:p>
        </p:txBody>
      </p:sp>
      <p:sp>
        <p:nvSpPr>
          <p:cNvPr id="6" name="TextBox 5">
            <a:extLst>
              <a:ext uri="{FF2B5EF4-FFF2-40B4-BE49-F238E27FC236}">
                <a16:creationId xmlns:a16="http://schemas.microsoft.com/office/drawing/2014/main" id="{87FFF776-5ED0-9615-7FBA-E7F15067E147}"/>
              </a:ext>
            </a:extLst>
          </p:cNvPr>
          <p:cNvSpPr txBox="1"/>
          <p:nvPr/>
        </p:nvSpPr>
        <p:spPr>
          <a:xfrm>
            <a:off x="834571" y="4735285"/>
            <a:ext cx="36285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solidFill>
                  <a:schemeClr val="bg1"/>
                </a:solidFill>
                <a:latin typeface="Calibri" panose="020F0502020204030204" pitchFamily="34" charset="0"/>
                <a:ea typeface="Cambria"/>
                <a:cs typeface="Calibri" panose="020F0502020204030204" pitchFamily="34" charset="0"/>
              </a:rPr>
              <a:t>18VAC135-280.B</a:t>
            </a:r>
            <a:endParaRPr lang="en-US" sz="32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6960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4FB52-4180-A5B1-1171-CC583B9A3F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09F448-B139-E8A1-2C6F-4674BB7FEFB0}"/>
              </a:ext>
            </a:extLst>
          </p:cNvPr>
          <p:cNvSpPr txBox="1">
            <a:spLocks/>
          </p:cNvSpPr>
          <p:nvPr/>
        </p:nvSpPr>
        <p:spPr>
          <a:xfrm>
            <a:off x="578308" y="166032"/>
            <a:ext cx="9521924" cy="142295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n-US" sz="4800" b="1" spc="-100" dirty="0">
                <a:solidFill>
                  <a:schemeClr val="bg1"/>
                </a:solidFill>
                <a:latin typeface="Cambria"/>
                <a:ea typeface="Cambria"/>
                <a:cs typeface="Calibri"/>
              </a:rPr>
              <a:t>Questions?</a:t>
            </a:r>
          </a:p>
        </p:txBody>
      </p:sp>
      <p:pic>
        <p:nvPicPr>
          <p:cNvPr id="6" name="Picture 5" descr="A person holding glasses up to his chin&#10;&#10;AI-generated content may be incorrect.">
            <a:extLst>
              <a:ext uri="{FF2B5EF4-FFF2-40B4-BE49-F238E27FC236}">
                <a16:creationId xmlns:a16="http://schemas.microsoft.com/office/drawing/2014/main" id="{AE443EF1-C183-622B-C001-B733C2B14B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6487" y="1487351"/>
            <a:ext cx="5639026" cy="5204617"/>
          </a:xfrm>
          <a:prstGeom prst="rect">
            <a:avLst/>
          </a:prstGeom>
        </p:spPr>
      </p:pic>
    </p:spTree>
    <p:extLst>
      <p:ext uri="{BB962C8B-B14F-4D97-AF65-F5344CB8AC3E}">
        <p14:creationId xmlns:p14="http://schemas.microsoft.com/office/powerpoint/2010/main" val="1359092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B41770D-B250-F892-E42A-8B299588DB7C}"/>
              </a:ext>
            </a:extLst>
          </p:cNvPr>
          <p:cNvSpPr>
            <a:spLocks noGrp="1"/>
          </p:cNvSpPr>
          <p:nvPr>
            <p:ph type="title"/>
          </p:nvPr>
        </p:nvSpPr>
        <p:spPr>
          <a:xfrm>
            <a:off x="890338" y="640080"/>
            <a:ext cx="3734014" cy="3566160"/>
          </a:xfrm>
        </p:spPr>
        <p:txBody>
          <a:bodyPr vert="horz" lIns="91440" tIns="45720" rIns="91440" bIns="45720" rtlCol="0" anchor="b">
            <a:normAutofit/>
          </a:bodyPr>
          <a:lstStyle/>
          <a:p>
            <a:pPr>
              <a:lnSpc>
                <a:spcPct val="90000"/>
              </a:lnSpc>
              <a:spcBef>
                <a:spcPct val="0"/>
              </a:spcBef>
            </a:pPr>
            <a:r>
              <a:rPr lang="en-US" sz="5000" b="1"/>
              <a:t>Place of Business</a:t>
            </a:r>
            <a:endParaRPr lang="en-US" sz="5000" b="1">
              <a:ea typeface="Cambria"/>
            </a:endParaRPr>
          </a:p>
        </p:txBody>
      </p:sp>
      <p:sp>
        <p:nvSpPr>
          <p:cNvPr id="2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C8744A2C-1EE1-800D-A1A4-E403DD120F87}"/>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BFBCA46C-CA4D-604D-B927-A1E287364D50}" type="datetime1">
              <a:rPr lang="en-US" sz="1200" smtClean="0">
                <a:solidFill>
                  <a:prstClr val="black">
                    <a:tint val="75000"/>
                  </a:prstClr>
                </a:solidFill>
                <a:latin typeface="Calibri" panose="020F0502020204030204"/>
              </a:rPr>
              <a:pPr>
                <a:spcAft>
                  <a:spcPts val="600"/>
                </a:spcAft>
                <a:defRPr/>
              </a:pPr>
              <a:t>4/6/26</a:t>
            </a:fld>
            <a:endParaRPr lang="en-US" sz="1200">
              <a:solidFill>
                <a:prstClr val="black">
                  <a:tint val="75000"/>
                </a:prstClr>
              </a:solidFill>
              <a:latin typeface="Calibri" panose="020F0502020204030204"/>
            </a:endParaRPr>
          </a:p>
        </p:txBody>
      </p:sp>
      <p:pic>
        <p:nvPicPr>
          <p:cNvPr id="7" name="Content Placeholder 6" descr="Free Images : building, space, office, property, room, classroom ...">
            <a:extLst>
              <a:ext uri="{FF2B5EF4-FFF2-40B4-BE49-F238E27FC236}">
                <a16:creationId xmlns:a16="http://schemas.microsoft.com/office/drawing/2014/main" id="{F03695E7-039E-9A7A-EB53-361AB6714773}"/>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9" name="TextBox 8">
            <a:extLst>
              <a:ext uri="{FF2B5EF4-FFF2-40B4-BE49-F238E27FC236}">
                <a16:creationId xmlns:a16="http://schemas.microsoft.com/office/drawing/2014/main" id="{455B2A82-44EB-A88B-D1E2-650C52ABA81F}"/>
              </a:ext>
            </a:extLst>
          </p:cNvPr>
          <p:cNvSpPr txBox="1"/>
          <p:nvPr/>
        </p:nvSpPr>
        <p:spPr>
          <a:xfrm>
            <a:off x="889000" y="4699000"/>
            <a:ext cx="357414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solidFill>
                  <a:schemeClr val="bg1"/>
                </a:solidFill>
                <a:latin typeface="Calibri" panose="020F0502020204030204" pitchFamily="34" charset="0"/>
                <a:ea typeface="Cambria"/>
                <a:cs typeface="Calibri" panose="020F0502020204030204" pitchFamily="34" charset="0"/>
              </a:rPr>
              <a:t>18VAC135-20-160</a:t>
            </a:r>
            <a:endParaRPr lang="en-US" sz="32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0924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1906B-1615-619B-6EBE-49937BAB884C}"/>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8ED4F2A-927B-5982-11AB-EAA7791E1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B7E87FC-7D84-8502-1C66-FFD6CF80BAAD}"/>
              </a:ext>
            </a:extLst>
          </p:cNvPr>
          <p:cNvSpPr>
            <a:spLocks noGrp="1"/>
          </p:cNvSpPr>
          <p:nvPr>
            <p:ph type="title"/>
          </p:nvPr>
        </p:nvSpPr>
        <p:spPr>
          <a:xfrm>
            <a:off x="890338" y="640080"/>
            <a:ext cx="3734014" cy="3566160"/>
          </a:xfrm>
        </p:spPr>
        <p:txBody>
          <a:bodyPr vert="horz" lIns="91440" tIns="45720" rIns="91440" bIns="45720" rtlCol="0" anchor="b">
            <a:normAutofit/>
          </a:bodyPr>
          <a:lstStyle/>
          <a:p>
            <a:pPr>
              <a:lnSpc>
                <a:spcPct val="90000"/>
              </a:lnSpc>
              <a:spcBef>
                <a:spcPct val="0"/>
              </a:spcBef>
            </a:pPr>
            <a:r>
              <a:rPr lang="en-US" sz="5000" b="1"/>
              <a:t>Duties of a Supervising Broker</a:t>
            </a:r>
            <a:endParaRPr lang="en-US" sz="5000"/>
          </a:p>
        </p:txBody>
      </p:sp>
      <p:sp>
        <p:nvSpPr>
          <p:cNvPr id="23" name="sketchy line">
            <a:extLst>
              <a:ext uri="{FF2B5EF4-FFF2-40B4-BE49-F238E27FC236}">
                <a16:creationId xmlns:a16="http://schemas.microsoft.com/office/drawing/2014/main" id="{27C98D15-0697-A338-C0E3-41B99DC80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E7BEB0DC-4D60-9885-A9B3-70F6B8FCB49A}"/>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BFBCA46C-CA4D-604D-B927-A1E287364D50}" type="datetime1">
              <a:rPr lang="en-US" sz="1200" smtClean="0">
                <a:solidFill>
                  <a:prstClr val="black">
                    <a:tint val="75000"/>
                  </a:prstClr>
                </a:solidFill>
                <a:latin typeface="Calibri" panose="020F0502020204030204"/>
              </a:rPr>
              <a:pPr>
                <a:spcAft>
                  <a:spcPts val="600"/>
                </a:spcAft>
                <a:defRPr/>
              </a:pPr>
              <a:t>4/6/26</a:t>
            </a:fld>
            <a:endParaRPr lang="en-US" sz="1200">
              <a:solidFill>
                <a:prstClr val="black">
                  <a:tint val="75000"/>
                </a:prstClr>
              </a:solidFill>
              <a:latin typeface="Calibri" panose="020F0502020204030204"/>
            </a:endParaRPr>
          </a:p>
        </p:txBody>
      </p:sp>
      <p:pic>
        <p:nvPicPr>
          <p:cNvPr id="7" name="Content Placeholder 6" descr="A group of people in a meeting&#10;&#10;AI-generated content may be incorrect.">
            <a:extLst>
              <a:ext uri="{FF2B5EF4-FFF2-40B4-BE49-F238E27FC236}">
                <a16:creationId xmlns:a16="http://schemas.microsoft.com/office/drawing/2014/main" id="{6CAD71C9-F84B-821E-83B2-9AF3D9EBE4C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extBox 2">
            <a:extLst>
              <a:ext uri="{FF2B5EF4-FFF2-40B4-BE49-F238E27FC236}">
                <a16:creationId xmlns:a16="http://schemas.microsoft.com/office/drawing/2014/main" id="{73FAD4A1-3D9E-AD77-998C-071626A2253B}"/>
              </a:ext>
            </a:extLst>
          </p:cNvPr>
          <p:cNvSpPr txBox="1"/>
          <p:nvPr/>
        </p:nvSpPr>
        <p:spPr>
          <a:xfrm>
            <a:off x="913191" y="4717143"/>
            <a:ext cx="39309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Calibri" panose="020F0502020204030204" pitchFamily="34" charset="0"/>
                <a:ea typeface="Cambria"/>
                <a:cs typeface="Calibri" panose="020F0502020204030204" pitchFamily="34" charset="0"/>
              </a:rPr>
              <a:t>18VAC135-20-165</a:t>
            </a:r>
            <a:endParaRPr lang="en-US" sz="32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9114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A0419-98FA-8C86-78E6-0851376979E3}"/>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AD4D590-B04B-C784-8DCA-1C307D9435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DC81E9D-29B7-D526-BBE5-50E6DD5E9CE9}"/>
              </a:ext>
            </a:extLst>
          </p:cNvPr>
          <p:cNvSpPr>
            <a:spLocks noGrp="1"/>
          </p:cNvSpPr>
          <p:nvPr>
            <p:ph type="title"/>
          </p:nvPr>
        </p:nvSpPr>
        <p:spPr>
          <a:xfrm>
            <a:off x="890338" y="640080"/>
            <a:ext cx="3734014" cy="3566160"/>
          </a:xfrm>
        </p:spPr>
        <p:txBody>
          <a:bodyPr vert="horz" lIns="91440" tIns="45720" rIns="91440" bIns="45720" rtlCol="0" anchor="b">
            <a:normAutofit/>
          </a:bodyPr>
          <a:lstStyle/>
          <a:p>
            <a:pPr>
              <a:lnSpc>
                <a:spcPct val="90000"/>
              </a:lnSpc>
              <a:spcBef>
                <a:spcPct val="0"/>
              </a:spcBef>
            </a:pPr>
            <a:r>
              <a:rPr lang="en-US" sz="4400" b="1">
                <a:effectLst/>
              </a:rPr>
              <a:t>Payment to Unlicensed Assistants</a:t>
            </a:r>
            <a:endParaRPr lang="en-US" sz="5000"/>
          </a:p>
        </p:txBody>
      </p:sp>
      <p:sp>
        <p:nvSpPr>
          <p:cNvPr id="14" name="sketchy line">
            <a:extLst>
              <a:ext uri="{FF2B5EF4-FFF2-40B4-BE49-F238E27FC236}">
                <a16:creationId xmlns:a16="http://schemas.microsoft.com/office/drawing/2014/main" id="{FCE9AB52-4601-D545-073C-593AFA52E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D408911-1FB9-EC7D-B80C-CB8D52A2D743}"/>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BFBCA46C-CA4D-604D-B927-A1E287364D50}" type="datetime1">
              <a:rPr lang="en-US" sz="1200" smtClean="0">
                <a:solidFill>
                  <a:prstClr val="black">
                    <a:tint val="75000"/>
                  </a:prstClr>
                </a:solidFill>
                <a:latin typeface="Calibri" panose="020F0502020204030204"/>
              </a:rPr>
              <a:pPr>
                <a:spcAft>
                  <a:spcPts val="600"/>
                </a:spcAft>
                <a:defRPr/>
              </a:pPr>
              <a:t>4/6/26</a:t>
            </a:fld>
            <a:endParaRPr lang="en-US" sz="1200">
              <a:solidFill>
                <a:prstClr val="black">
                  <a:tint val="75000"/>
                </a:prstClr>
              </a:solidFill>
              <a:latin typeface="Calibri" panose="020F0502020204030204"/>
            </a:endParaRPr>
          </a:p>
        </p:txBody>
      </p:sp>
      <p:pic>
        <p:nvPicPr>
          <p:cNvPr id="7" name="Content Placeholder 6" descr="Stacks of gold coins">
            <a:extLst>
              <a:ext uri="{FF2B5EF4-FFF2-40B4-BE49-F238E27FC236}">
                <a16:creationId xmlns:a16="http://schemas.microsoft.com/office/drawing/2014/main" id="{4EE6CF76-DE53-3338-D69D-14972CD4186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Footer Placeholder 3">
            <a:extLst>
              <a:ext uri="{FF2B5EF4-FFF2-40B4-BE49-F238E27FC236}">
                <a16:creationId xmlns:a16="http://schemas.microsoft.com/office/drawing/2014/main" id="{9A4CAD0E-D3FF-5D3F-78BB-74EBBAA2C08B}"/>
              </a:ext>
            </a:extLst>
          </p:cNvPr>
          <p:cNvSpPr>
            <a:spLocks noGrp="1"/>
          </p:cNvSpPr>
          <p:nvPr>
            <p:ph type="ftr" sz="quarter" idx="3"/>
          </p:nvPr>
        </p:nvSpPr>
        <p:spPr>
          <a:xfrm>
            <a:off x="6105278" y="6356350"/>
            <a:ext cx="4114800" cy="365125"/>
          </a:xfrm>
        </p:spPr>
        <p:txBody>
          <a:bodyPr vert="horz" lIns="91440" tIns="45720" rIns="91440" bIns="45720" rtlCol="0" anchor="ctr">
            <a:normAutofit/>
          </a:bodyPr>
          <a:lstStyle/>
          <a:p>
            <a:pPr algn="l">
              <a:spcAft>
                <a:spcPts val="600"/>
              </a:spcAft>
              <a:defRPr/>
            </a:pPr>
            <a:r>
              <a:rPr lang="en-US" sz="1200" kern="1200">
                <a:solidFill>
                  <a:srgbClr val="FFFFFF"/>
                </a:solidFill>
                <a:latin typeface="Calibri" panose="020F0502020204030204"/>
                <a:ea typeface="+mn-ea"/>
                <a:cs typeface="+mn-cs"/>
              </a:rPr>
              <a:t>VIRGINIA REALTORS® CONTINUING EDUCATION</a:t>
            </a:r>
          </a:p>
        </p:txBody>
      </p:sp>
      <p:sp>
        <p:nvSpPr>
          <p:cNvPr id="3" name="Slide Number Placeholder 2">
            <a:extLst>
              <a:ext uri="{FF2B5EF4-FFF2-40B4-BE49-F238E27FC236}">
                <a16:creationId xmlns:a16="http://schemas.microsoft.com/office/drawing/2014/main" id="{A018AC28-3C1B-A708-766A-F5C762B18FF2}"/>
              </a:ext>
            </a:extLst>
          </p:cNvPr>
          <p:cNvSpPr>
            <a:spLocks noGrp="1"/>
          </p:cNvSpPr>
          <p:nvPr>
            <p:ph type="sldNum" sz="quarter" idx="12"/>
          </p:nvPr>
        </p:nvSpPr>
        <p:spPr>
          <a:xfrm>
            <a:off x="10591800" y="6356350"/>
            <a:ext cx="762000" cy="365125"/>
          </a:xfrm>
        </p:spPr>
        <p:txBody>
          <a:bodyPr vert="horz" lIns="91440" tIns="45720" rIns="91440" bIns="45720" rtlCol="0" anchor="ctr">
            <a:normAutofit/>
          </a:bodyPr>
          <a:lstStyle/>
          <a:p>
            <a:pPr>
              <a:spcAft>
                <a:spcPts val="600"/>
              </a:spcAft>
              <a:defRPr/>
            </a:pPr>
            <a:fld id="{51D949BB-02A7-374E-8AC1-D82FC708DBA3}" type="slidenum">
              <a:rPr lang="en-US" sz="1200">
                <a:solidFill>
                  <a:srgbClr val="FFFFFF"/>
                </a:solidFill>
                <a:latin typeface="Calibri" panose="020F0502020204030204"/>
              </a:rPr>
              <a:pPr>
                <a:spcAft>
                  <a:spcPts val="600"/>
                </a:spcAft>
                <a:defRPr/>
              </a:pPr>
              <a:t>4</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2500595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0838C9A-CF52-7F7B-B2AC-7133E4E24A1A}"/>
              </a:ext>
            </a:extLst>
          </p:cNvPr>
          <p:cNvSpPr>
            <a:spLocks noGrp="1"/>
          </p:cNvSpPr>
          <p:nvPr>
            <p:ph type="title"/>
          </p:nvPr>
        </p:nvSpPr>
        <p:spPr>
          <a:xfrm>
            <a:off x="640080" y="325369"/>
            <a:ext cx="4368602" cy="1956841"/>
          </a:xfrm>
        </p:spPr>
        <p:txBody>
          <a:bodyPr vert="horz" lIns="91440" tIns="45720" rIns="91440" bIns="45720" rtlCol="0" anchor="b">
            <a:normAutofit/>
          </a:bodyPr>
          <a:lstStyle/>
          <a:p>
            <a:pPr>
              <a:lnSpc>
                <a:spcPct val="90000"/>
              </a:lnSpc>
              <a:spcBef>
                <a:spcPct val="0"/>
              </a:spcBef>
            </a:pPr>
            <a:r>
              <a:rPr lang="en-US" sz="4200" b="1">
                <a:effectLst/>
              </a:rPr>
              <a:t>Improper Escrow Maintenance Narrowed</a:t>
            </a:r>
            <a:r>
              <a:rPr lang="en-US" sz="4200">
                <a:effectLst/>
              </a:rPr>
              <a:t> </a:t>
            </a:r>
            <a:endParaRPr lang="en-US" sz="420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C70F86D8-E69F-D4FA-AA1C-090E3B9CAD03}"/>
              </a:ext>
            </a:extLst>
          </p:cNvPr>
          <p:cNvSpPr>
            <a:spLocks noGrp="1"/>
          </p:cNvSpPr>
          <p:nvPr>
            <p:ph idx="1"/>
          </p:nvPr>
        </p:nvSpPr>
        <p:spPr>
          <a:xfrm>
            <a:off x="640080" y="2872899"/>
            <a:ext cx="4243589" cy="3320668"/>
          </a:xfrm>
        </p:spPr>
        <p:txBody>
          <a:bodyPr vert="horz" lIns="91440" tIns="45720" rIns="91440" bIns="45720" rtlCol="0" anchor="t">
            <a:normAutofit/>
          </a:bodyPr>
          <a:lstStyle/>
          <a:p>
            <a:pPr marL="283210" indent="-283210"/>
            <a:r>
              <a:rPr lang="en-US" sz="3200"/>
              <a:t>Removed 3-day reporting requirement</a:t>
            </a:r>
            <a:endParaRPr lang="en-US"/>
          </a:p>
        </p:txBody>
      </p:sp>
      <p:sp>
        <p:nvSpPr>
          <p:cNvPr id="2" name="Date Placeholder 1">
            <a:extLst>
              <a:ext uri="{FF2B5EF4-FFF2-40B4-BE49-F238E27FC236}">
                <a16:creationId xmlns:a16="http://schemas.microsoft.com/office/drawing/2014/main" id="{C8FBA51B-924A-DACE-10BF-480DE31E26FD}"/>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BFBCA46C-CA4D-604D-B927-A1E287364D50}" type="datetime1">
              <a:rPr lang="en-US" sz="1200" smtClean="0">
                <a:solidFill>
                  <a:prstClr val="black">
                    <a:tint val="75000"/>
                  </a:prstClr>
                </a:solidFill>
                <a:latin typeface="Calibri" panose="020F0502020204030204"/>
              </a:rPr>
              <a:pPr>
                <a:spcAft>
                  <a:spcPts val="600"/>
                </a:spcAft>
                <a:defRPr/>
              </a:pPr>
              <a:t>4/6/26</a:t>
            </a:fld>
            <a:endParaRPr lang="en-US" sz="1200">
              <a:solidFill>
                <a:prstClr val="black">
                  <a:tint val="75000"/>
                </a:prstClr>
              </a:solidFill>
              <a:latin typeface="Calibri" panose="020F0502020204030204"/>
            </a:endParaRPr>
          </a:p>
        </p:txBody>
      </p:sp>
      <p:pic>
        <p:nvPicPr>
          <p:cNvPr id="7" name="Picture 6" descr="Stacks of coins on a white surface&#10;&#10;AI-generated content may be incorrect.">
            <a:extLst>
              <a:ext uri="{FF2B5EF4-FFF2-40B4-BE49-F238E27FC236}">
                <a16:creationId xmlns:a16="http://schemas.microsoft.com/office/drawing/2014/main" id="{03E828AC-7EBF-BA68-08B9-580FF2283E2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Slide Number Placeholder 2">
            <a:extLst>
              <a:ext uri="{FF2B5EF4-FFF2-40B4-BE49-F238E27FC236}">
                <a16:creationId xmlns:a16="http://schemas.microsoft.com/office/drawing/2014/main" id="{65988FD2-19A5-3DB0-B6B6-1C3170DAAD46}"/>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defRPr/>
            </a:pPr>
            <a:fld id="{51D949BB-02A7-374E-8AC1-D82FC708DBA3}" type="slidenum">
              <a:rPr lang="en-US" sz="1200">
                <a:solidFill>
                  <a:srgbClr val="FFFFFF"/>
                </a:solidFill>
                <a:latin typeface="Calibri" panose="020F0502020204030204"/>
              </a:rPr>
              <a:pPr>
                <a:spcAft>
                  <a:spcPts val="600"/>
                </a:spcAft>
                <a:defRPr/>
              </a:pPr>
              <a:t>5</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1004209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8938E24-0D05-AD4D-0165-421F95C9525B}"/>
              </a:ext>
            </a:extLst>
          </p:cNvPr>
          <p:cNvSpPr>
            <a:spLocks noGrp="1"/>
          </p:cNvSpPr>
          <p:nvPr>
            <p:ph type="title"/>
          </p:nvPr>
        </p:nvSpPr>
        <p:spPr>
          <a:xfrm>
            <a:off x="890338" y="640080"/>
            <a:ext cx="3734014" cy="3566160"/>
          </a:xfrm>
        </p:spPr>
        <p:txBody>
          <a:bodyPr vert="horz" lIns="91440" tIns="45720" rIns="91440" bIns="45720" rtlCol="0" anchor="b">
            <a:normAutofit/>
          </a:bodyPr>
          <a:lstStyle/>
          <a:p>
            <a:pPr>
              <a:lnSpc>
                <a:spcPct val="90000"/>
              </a:lnSpc>
              <a:spcBef>
                <a:spcPct val="0"/>
              </a:spcBef>
            </a:pPr>
            <a:r>
              <a:rPr lang="en-US" sz="4400" b="1">
                <a:effectLst/>
              </a:rPr>
              <a:t>Advertising Simplified &amp; Standardized</a:t>
            </a:r>
            <a:r>
              <a:rPr lang="en-US" sz="4400">
                <a:effectLst/>
              </a:rPr>
              <a:t> </a:t>
            </a:r>
            <a:endParaRPr lang="en-US" sz="4400"/>
          </a:p>
        </p:txBody>
      </p:sp>
      <p:sp>
        <p:nvSpPr>
          <p:cNvPr id="6" name="Content Placeholder 5">
            <a:extLst>
              <a:ext uri="{FF2B5EF4-FFF2-40B4-BE49-F238E27FC236}">
                <a16:creationId xmlns:a16="http://schemas.microsoft.com/office/drawing/2014/main" id="{DAADE6EF-FAEB-6642-E8FA-7080F07E11D5}"/>
              </a:ext>
            </a:extLst>
          </p:cNvPr>
          <p:cNvSpPr>
            <a:spLocks noGrp="1"/>
          </p:cNvSpPr>
          <p:nvPr>
            <p:ph idx="1"/>
          </p:nvPr>
        </p:nvSpPr>
        <p:spPr>
          <a:xfrm>
            <a:off x="890339" y="4636008"/>
            <a:ext cx="3734014" cy="1572768"/>
          </a:xfrm>
        </p:spPr>
        <p:txBody>
          <a:bodyPr vert="horz" lIns="91440" tIns="45720" rIns="91440" bIns="45720" rtlCol="0" anchor="t">
            <a:normAutofit/>
          </a:bodyPr>
          <a:lstStyle/>
          <a:p>
            <a:pPr marL="0" indent="0">
              <a:lnSpc>
                <a:spcPct val="90000"/>
              </a:lnSpc>
              <a:spcBef>
                <a:spcPts val="1000"/>
              </a:spcBef>
              <a:buNone/>
            </a:pPr>
            <a:r>
              <a:rPr lang="en-US" sz="3200">
                <a:effectLst/>
              </a:rPr>
              <a:t>18VAC135-20-190 </a:t>
            </a:r>
            <a:endParaRPr lang="en-US" sz="3200"/>
          </a:p>
        </p:txBody>
      </p:sp>
      <p:sp>
        <p:nvSpPr>
          <p:cNvPr id="2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F9FFF6F-AE4C-C6C7-86CE-8F476EAE2F10}"/>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BFBCA46C-CA4D-604D-B927-A1E287364D50}" type="datetime1">
              <a:rPr lang="en-US" sz="1200">
                <a:solidFill>
                  <a:prstClr val="black">
                    <a:tint val="75000"/>
                  </a:prstClr>
                </a:solidFill>
                <a:latin typeface="Calibri" panose="020F0502020204030204"/>
              </a:rPr>
              <a:pPr>
                <a:spcAft>
                  <a:spcPts val="600"/>
                </a:spcAft>
                <a:defRPr/>
              </a:pPr>
              <a:t>4/6/26</a:t>
            </a:fld>
            <a:endParaRPr lang="en-US" sz="1200">
              <a:solidFill>
                <a:prstClr val="black">
                  <a:tint val="75000"/>
                </a:prstClr>
              </a:solidFill>
              <a:latin typeface="Calibri" panose="020F0502020204030204"/>
            </a:endParaRPr>
          </a:p>
        </p:txBody>
      </p:sp>
      <p:pic>
        <p:nvPicPr>
          <p:cNvPr id="7" name="Picture 6" descr="A group of people sitting around a table looking at a computer screen&#10;&#10;AI-generated content may be incorrect.">
            <a:extLst>
              <a:ext uri="{FF2B5EF4-FFF2-40B4-BE49-F238E27FC236}">
                <a16:creationId xmlns:a16="http://schemas.microsoft.com/office/drawing/2014/main" id="{7F44BAD0-C2C1-DFF4-401A-2B0B411FD80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19543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4502E-095C-752F-8299-10CB0A689AE6}"/>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5E5BC64-2B47-1F24-2B99-31A8FE3E67FE}"/>
              </a:ext>
            </a:extLst>
          </p:cNvPr>
          <p:cNvSpPr>
            <a:spLocks noGrp="1"/>
          </p:cNvSpPr>
          <p:nvPr>
            <p:ph type="title"/>
          </p:nvPr>
        </p:nvSpPr>
        <p:spPr>
          <a:xfrm>
            <a:off x="890338" y="640080"/>
            <a:ext cx="3734014" cy="3566160"/>
          </a:xfrm>
        </p:spPr>
        <p:txBody>
          <a:bodyPr vert="horz" lIns="91440" tIns="45720" rIns="91440" bIns="45720" rtlCol="0" anchor="b">
            <a:normAutofit/>
          </a:bodyPr>
          <a:lstStyle/>
          <a:p>
            <a:pPr>
              <a:lnSpc>
                <a:spcPct val="90000"/>
              </a:lnSpc>
              <a:spcBef>
                <a:spcPct val="0"/>
              </a:spcBef>
            </a:pPr>
            <a:r>
              <a:rPr lang="en-US" sz="4600" b="1">
                <a:effectLst/>
              </a:rPr>
              <a:t>Advertising Simplified &amp; Standardized</a:t>
            </a:r>
            <a:r>
              <a:rPr lang="en-US" sz="4600">
                <a:solidFill>
                  <a:schemeClr val="tx1"/>
                </a:solidFill>
                <a:effectLst/>
              </a:rPr>
              <a:t> </a:t>
            </a:r>
            <a:endParaRPr lang="en-US" sz="4600">
              <a:solidFill>
                <a:schemeClr val="tx1"/>
              </a:solidFill>
            </a:endParaRPr>
          </a:p>
        </p:txBody>
      </p:sp>
      <p:sp>
        <p:nvSpPr>
          <p:cNvPr id="6" name="Content Placeholder 5">
            <a:extLst>
              <a:ext uri="{FF2B5EF4-FFF2-40B4-BE49-F238E27FC236}">
                <a16:creationId xmlns:a16="http://schemas.microsoft.com/office/drawing/2014/main" id="{58250221-DC40-7DA1-4EFD-5D95448F73E4}"/>
              </a:ext>
            </a:extLst>
          </p:cNvPr>
          <p:cNvSpPr>
            <a:spLocks noGrp="1"/>
          </p:cNvSpPr>
          <p:nvPr>
            <p:ph idx="1"/>
          </p:nvPr>
        </p:nvSpPr>
        <p:spPr>
          <a:xfrm>
            <a:off x="890339" y="4636008"/>
            <a:ext cx="3734014" cy="1572768"/>
          </a:xfrm>
        </p:spPr>
        <p:txBody>
          <a:bodyPr vert="horz" lIns="91440" tIns="45720" rIns="91440" bIns="45720" rtlCol="0" anchor="t">
            <a:normAutofit/>
          </a:bodyPr>
          <a:lstStyle/>
          <a:p>
            <a:pPr marL="0" indent="0">
              <a:lnSpc>
                <a:spcPct val="90000"/>
              </a:lnSpc>
              <a:spcBef>
                <a:spcPts val="1000"/>
              </a:spcBef>
              <a:buNone/>
            </a:pPr>
            <a:r>
              <a:rPr lang="en-US" sz="3200">
                <a:effectLst/>
              </a:rPr>
              <a:t>18VAC135-20-190 </a:t>
            </a:r>
            <a:endParaRPr lang="en-US" sz="3200"/>
          </a:p>
        </p:txBody>
      </p:sp>
      <p:sp>
        <p:nvSpPr>
          <p:cNvPr id="2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FF6095B-F64E-7D63-0353-D5ADBB6EB1E9}"/>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extBox 1">
            <a:extLst>
              <a:ext uri="{FF2B5EF4-FFF2-40B4-BE49-F238E27FC236}">
                <a16:creationId xmlns:a16="http://schemas.microsoft.com/office/drawing/2014/main" id="{F35B0C51-9C40-748E-2314-5ACE36C2597C}"/>
              </a:ext>
            </a:extLst>
          </p:cNvPr>
          <p:cNvSpPr txBox="1"/>
          <p:nvPr/>
        </p:nvSpPr>
        <p:spPr>
          <a:xfrm>
            <a:off x="9745496" y="6657945"/>
            <a:ext cx="244650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petulacomingsoon.blogspot.com/2010/11/mad-me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3396540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8F71F-C0A7-4397-32E3-BAB65ACD423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A811ADC-A99B-5136-D1AD-3A6F203D2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4769540-19D5-B008-0DF6-79909EC07B02}"/>
              </a:ext>
            </a:extLst>
          </p:cNvPr>
          <p:cNvSpPr>
            <a:spLocks noGrp="1"/>
          </p:cNvSpPr>
          <p:nvPr>
            <p:ph type="title"/>
          </p:nvPr>
        </p:nvSpPr>
        <p:spPr>
          <a:xfrm>
            <a:off x="890338" y="640080"/>
            <a:ext cx="3734014" cy="3566160"/>
          </a:xfrm>
        </p:spPr>
        <p:txBody>
          <a:bodyPr vert="horz" lIns="91440" tIns="45720" rIns="91440" bIns="45720" rtlCol="0" anchor="b">
            <a:normAutofit/>
          </a:bodyPr>
          <a:lstStyle/>
          <a:p>
            <a:pPr>
              <a:lnSpc>
                <a:spcPct val="90000"/>
              </a:lnSpc>
              <a:spcBef>
                <a:spcPct val="0"/>
              </a:spcBef>
            </a:pPr>
            <a:r>
              <a:rPr lang="en-US" sz="4400" b="1">
                <a:effectLst/>
              </a:rPr>
              <a:t>Expanded Prohibited Acts</a:t>
            </a:r>
            <a:r>
              <a:rPr lang="en-US" sz="4400">
                <a:effectLst/>
              </a:rPr>
              <a:t> </a:t>
            </a:r>
            <a:endParaRPr lang="en-US" sz="4400"/>
          </a:p>
        </p:txBody>
      </p:sp>
      <p:sp>
        <p:nvSpPr>
          <p:cNvPr id="6" name="Content Placeholder 5">
            <a:extLst>
              <a:ext uri="{FF2B5EF4-FFF2-40B4-BE49-F238E27FC236}">
                <a16:creationId xmlns:a16="http://schemas.microsoft.com/office/drawing/2014/main" id="{2E67CF90-6CBC-320B-F014-80571227CA62}"/>
              </a:ext>
            </a:extLst>
          </p:cNvPr>
          <p:cNvSpPr>
            <a:spLocks noGrp="1"/>
          </p:cNvSpPr>
          <p:nvPr>
            <p:ph idx="1"/>
          </p:nvPr>
        </p:nvSpPr>
        <p:spPr>
          <a:xfrm>
            <a:off x="890338" y="4645152"/>
            <a:ext cx="3734014" cy="1572768"/>
          </a:xfrm>
        </p:spPr>
        <p:txBody>
          <a:bodyPr vert="horz" lIns="91440" tIns="45720" rIns="91440" bIns="45720" rtlCol="0" anchor="t">
            <a:normAutofit/>
          </a:bodyPr>
          <a:lstStyle/>
          <a:p>
            <a:pPr marL="0" indent="0">
              <a:lnSpc>
                <a:spcPct val="90000"/>
              </a:lnSpc>
              <a:spcBef>
                <a:spcPts val="1000"/>
              </a:spcBef>
              <a:buNone/>
            </a:pPr>
            <a:r>
              <a:rPr lang="en-US" sz="3200"/>
              <a:t>Unauthorized access to property</a:t>
            </a:r>
          </a:p>
        </p:txBody>
      </p:sp>
      <p:sp>
        <p:nvSpPr>
          <p:cNvPr id="14" name="sketchy line">
            <a:extLst>
              <a:ext uri="{FF2B5EF4-FFF2-40B4-BE49-F238E27FC236}">
                <a16:creationId xmlns:a16="http://schemas.microsoft.com/office/drawing/2014/main" id="{7208EF11-D110-79DA-4F69-DAFB2281A8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6330292-1236-5959-2631-37590A30D1EA}"/>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5313225"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97370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C1DF7-9E49-8EB4-9D3C-C49F86978680}"/>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EB31493-8E8B-E78C-3BD4-83D9915A8A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E2BE4E4-D795-F963-B446-276920617CC6}"/>
              </a:ext>
            </a:extLst>
          </p:cNvPr>
          <p:cNvSpPr>
            <a:spLocks noGrp="1"/>
          </p:cNvSpPr>
          <p:nvPr>
            <p:ph type="title"/>
          </p:nvPr>
        </p:nvSpPr>
        <p:spPr>
          <a:xfrm>
            <a:off x="890338" y="640080"/>
            <a:ext cx="3734014" cy="3566160"/>
          </a:xfrm>
        </p:spPr>
        <p:txBody>
          <a:bodyPr vert="horz" lIns="91440" tIns="45720" rIns="91440" bIns="45720" rtlCol="0" anchor="b">
            <a:normAutofit/>
          </a:bodyPr>
          <a:lstStyle/>
          <a:p>
            <a:pPr>
              <a:lnSpc>
                <a:spcPct val="90000"/>
              </a:lnSpc>
              <a:spcBef>
                <a:spcPct val="0"/>
              </a:spcBef>
            </a:pPr>
            <a:r>
              <a:rPr lang="en-US" sz="4400" b="1">
                <a:effectLst/>
              </a:rPr>
              <a:t>Expanded Prohibited Acts</a:t>
            </a:r>
            <a:r>
              <a:rPr lang="en-US" sz="4400">
                <a:effectLst/>
              </a:rPr>
              <a:t> </a:t>
            </a:r>
            <a:endParaRPr lang="en-US" sz="4400"/>
          </a:p>
        </p:txBody>
      </p:sp>
      <p:sp>
        <p:nvSpPr>
          <p:cNvPr id="6" name="Content Placeholder 5">
            <a:extLst>
              <a:ext uri="{FF2B5EF4-FFF2-40B4-BE49-F238E27FC236}">
                <a16:creationId xmlns:a16="http://schemas.microsoft.com/office/drawing/2014/main" id="{D89E53A8-4EDC-F568-2125-C24B639479A9}"/>
              </a:ext>
            </a:extLst>
          </p:cNvPr>
          <p:cNvSpPr>
            <a:spLocks noGrp="1"/>
          </p:cNvSpPr>
          <p:nvPr>
            <p:ph idx="1"/>
          </p:nvPr>
        </p:nvSpPr>
        <p:spPr>
          <a:xfrm>
            <a:off x="890339" y="4636008"/>
            <a:ext cx="3734014" cy="1572768"/>
          </a:xfrm>
        </p:spPr>
        <p:txBody>
          <a:bodyPr vert="horz" lIns="91440" tIns="45720" rIns="91440" bIns="45720" rtlCol="0" anchor="t">
            <a:normAutofit/>
          </a:bodyPr>
          <a:lstStyle/>
          <a:p>
            <a:pPr marL="0" indent="0">
              <a:lnSpc>
                <a:spcPct val="90000"/>
              </a:lnSpc>
              <a:spcBef>
                <a:spcPts val="1000"/>
              </a:spcBef>
              <a:buNone/>
            </a:pPr>
            <a:r>
              <a:rPr lang="en-US" sz="3200"/>
              <a:t>Licensees can sell their own property outside of their firm</a:t>
            </a:r>
          </a:p>
        </p:txBody>
      </p:sp>
      <p:sp>
        <p:nvSpPr>
          <p:cNvPr id="14" name="sketchy line">
            <a:extLst>
              <a:ext uri="{FF2B5EF4-FFF2-40B4-BE49-F238E27FC236}">
                <a16:creationId xmlns:a16="http://schemas.microsoft.com/office/drawing/2014/main" id="{26FCB1F0-05DD-6C2A-51D3-D2CB3B2AF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B0E72B92-79E1-8F39-6668-DFAFED5D0ED5}"/>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BFBCA46C-CA4D-604D-B927-A1E287364D50}" type="datetime1">
              <a:rPr lang="en-US" sz="1200" smtClean="0">
                <a:solidFill>
                  <a:prstClr val="black">
                    <a:tint val="75000"/>
                  </a:prstClr>
                </a:solidFill>
                <a:latin typeface="Calibri" panose="020F0502020204030204"/>
              </a:rPr>
              <a:pPr>
                <a:spcAft>
                  <a:spcPts val="600"/>
                </a:spcAft>
                <a:defRPr/>
              </a:pPr>
              <a:t>4/6/26</a:t>
            </a:fld>
            <a:endParaRPr lang="en-US" sz="1200">
              <a:solidFill>
                <a:prstClr val="black">
                  <a:tint val="75000"/>
                </a:prstClr>
              </a:solidFill>
              <a:latin typeface="Calibri" panose="020F0502020204030204"/>
            </a:endParaRPr>
          </a:p>
        </p:txBody>
      </p:sp>
      <p:pic>
        <p:nvPicPr>
          <p:cNvPr id="7" name="Picture 6" descr="Historic House For Sale Free Stock Photo - Public Domain Pictures">
            <a:extLst>
              <a:ext uri="{FF2B5EF4-FFF2-40B4-BE49-F238E27FC236}">
                <a16:creationId xmlns:a16="http://schemas.microsoft.com/office/drawing/2014/main" id="{DCA75047-835F-A11F-C58D-193BAE8AA41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43262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R Template" id="{31B063DA-4A85-E34C-980B-576E6034AB86}" vid="{40A4BC4C-E47C-E646-B321-508030C0D3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207266a-8549-4d12-87c7-6d3d79637e47" xsi:nil="true"/>
    <lcf76f155ced4ddcb4097134ff3c332f xmlns="ba630d7b-8c89-47ad-91ac-97942cba60d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E7025548F6494E8C1ABF7D2740F2F5" ma:contentTypeVersion="17" ma:contentTypeDescription="Create a new document." ma:contentTypeScope="" ma:versionID="92a4005fd565fb36c2d063284bf52ce8">
  <xsd:schema xmlns:xsd="http://www.w3.org/2001/XMLSchema" xmlns:xs="http://www.w3.org/2001/XMLSchema" xmlns:p="http://schemas.microsoft.com/office/2006/metadata/properties" xmlns:ns2="ba630d7b-8c89-47ad-91ac-97942cba60d1" xmlns:ns3="0207266a-8549-4d12-87c7-6d3d79637e47" targetNamespace="http://schemas.microsoft.com/office/2006/metadata/properties" ma:root="true" ma:fieldsID="c14a2f10567cf6897a8a6597ac5ace0f" ns2:_="" ns3:_="">
    <xsd:import namespace="ba630d7b-8c89-47ad-91ac-97942cba60d1"/>
    <xsd:import namespace="0207266a-8549-4d12-87c7-6d3d79637e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30d7b-8c89-47ad-91ac-97942cba6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dee32d4-85ac-40c2-9e8e-56c60904338d"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07266a-8549-4d12-87c7-6d3d79637e4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55bc54e-6852-432d-a8bf-2ccd59860851}" ma:internalName="TaxCatchAll" ma:showField="CatchAllData" ma:web="0207266a-8549-4d12-87c7-6d3d79637e4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FBE4B5-0635-4AE5-AA3B-6D43863E704F}">
  <ds:schemaRefs>
    <ds:schemaRef ds:uri="http://schemas.microsoft.com/sharepoint/v3/contenttype/forms"/>
  </ds:schemaRefs>
</ds:datastoreItem>
</file>

<file path=customXml/itemProps2.xml><?xml version="1.0" encoding="utf-8"?>
<ds:datastoreItem xmlns:ds="http://schemas.openxmlformats.org/officeDocument/2006/customXml" ds:itemID="{8E75A4E1-E788-42A8-A6D6-640F5A47698C}">
  <ds:schemaRefs>
    <ds:schemaRef ds:uri="35449b3e-e2fc-481b-b248-5a6a384e3e16"/>
    <ds:schemaRef ds:uri="e4c75566-85ca-42bd-8994-8b303b8870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0207266a-8549-4d12-87c7-6d3d79637e47"/>
    <ds:schemaRef ds:uri="ba630d7b-8c89-47ad-91ac-97942cba60d1"/>
  </ds:schemaRefs>
</ds:datastoreItem>
</file>

<file path=customXml/itemProps3.xml><?xml version="1.0" encoding="utf-8"?>
<ds:datastoreItem xmlns:ds="http://schemas.openxmlformats.org/officeDocument/2006/customXml" ds:itemID="{8E809BFD-6EB9-4763-9BB0-E3123C2DF4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630d7b-8c89-47ad-91ac-97942cba60d1"/>
    <ds:schemaRef ds:uri="0207266a-8549-4d12-87c7-6d3d79637e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200</TotalTime>
  <Words>1358</Words>
  <Application>Microsoft Macintosh PowerPoint</Application>
  <PresentationFormat>Widescreen</PresentationFormat>
  <Paragraphs>73</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Arial</vt:lpstr>
      <vt:lpstr>Calibri</vt:lpstr>
      <vt:lpstr>Cambria</vt:lpstr>
      <vt:lpstr>Courier New</vt:lpstr>
      <vt:lpstr>Times New Roman</vt:lpstr>
      <vt:lpstr>Office Theme</vt:lpstr>
      <vt:lpstr>PowerPoint Presentation</vt:lpstr>
      <vt:lpstr>Place of Business</vt:lpstr>
      <vt:lpstr>Duties of a Supervising Broker</vt:lpstr>
      <vt:lpstr>Payment to Unlicensed Assistants</vt:lpstr>
      <vt:lpstr>Improper Escrow Maintenance Narrowed </vt:lpstr>
      <vt:lpstr>Advertising Simplified &amp; Standardized </vt:lpstr>
      <vt:lpstr>Advertising Simplified &amp; Standardized </vt:lpstr>
      <vt:lpstr>Expanded Prohibited Acts </vt:lpstr>
      <vt:lpstr>Expanded Prohibited Acts </vt:lpstr>
      <vt:lpstr>Improper Financial Transactions &amp; Dealings </vt:lpstr>
      <vt:lpstr>Verifying Client Identity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Pinkham</dc:creator>
  <cp:lastModifiedBy>Adam J Smith (Creative Director)</cp:lastModifiedBy>
  <cp:revision>27</cp:revision>
  <cp:lastPrinted>2025-03-27T17:58:13Z</cp:lastPrinted>
  <dcterms:created xsi:type="dcterms:W3CDTF">2022-10-27T18:31:44Z</dcterms:created>
  <dcterms:modified xsi:type="dcterms:W3CDTF">2026-04-06T17:37:21Z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0x010100DFE7025548F6494E8C1ABF7D2740F2F5</vt:lpwstr>
  </property>
  <property fmtid="{D5CDD505-2E9C-101B-9397-08002B2CF9AE}" pid="3" name="MediaServiceImageTags">
    <vt:lpwstr/>
  </property>
</Properties>
</file>