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145727394" r:id="rId5"/>
    <p:sldId id="2145727397" r:id="rId6"/>
    <p:sldId id="2145727399" r:id="rId7"/>
    <p:sldId id="2145727402" r:id="rId8"/>
    <p:sldId id="2145727404" r:id="rId9"/>
    <p:sldId id="2145727405" r:id="rId10"/>
    <p:sldId id="2145727406" r:id="rId11"/>
    <p:sldId id="2145727407" r:id="rId12"/>
    <p:sldId id="21457274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6F608D-7C1B-B45B-7373-B97BC056DA54}" name="Laura Jones" initials="LJ" userId="S::ljones@virginiarealtors.org::337a174b-944c-4ccc-8ef4-3489235258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93"/>
    <a:srgbClr val="0098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ADC9F-5998-4685-A288-870A916D63C0}" v="31" dt="2025-12-19T18:05:45.643"/>
    <p1510:client id="{6DD830F8-CB45-677F-3507-4C9C6C0F66B2}" v="15" dt="2025-12-19T20:19:02.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9167" autoAdjust="0"/>
  </p:normalViewPr>
  <p:slideViewPr>
    <p:cSldViewPr snapToGrid="0">
      <p:cViewPr varScale="1">
        <p:scale>
          <a:sx n="96" d="100"/>
          <a:sy n="96" d="100"/>
        </p:scale>
        <p:origin x="132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04CCAC0-B648-1F4E-8774-3F0F67862AAB}" type="datetimeFigureOut">
              <a:rPr lang="en-US" smtClean="0"/>
              <a:t>12/23/25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D6B1E-29FE-8642-A21C-6A0B5B6C8697}" type="slidenum">
              <a:rPr lang="en-US" smtClean="0"/>
              <a:t>‹#›</a:t>
            </a:fld>
            <a:endParaRPr lang="en-US"/>
          </a:p>
        </p:txBody>
      </p:sp>
    </p:spTree>
    <p:extLst>
      <p:ext uri="{BB962C8B-B14F-4D97-AF65-F5344CB8AC3E}">
        <p14:creationId xmlns:p14="http://schemas.microsoft.com/office/powerpoint/2010/main" val="249091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F9805-3AA5-8B43-B1E2-26188DCF2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56FD9-DCA6-BA17-DC02-393CA31BF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39D5C-066F-9773-2081-1D794F62227E}"/>
              </a:ext>
            </a:extLst>
          </p:cNvPr>
          <p:cNvSpPr>
            <a:spLocks noGrp="1"/>
          </p:cNvSpPr>
          <p:nvPr>
            <p:ph type="body" idx="1"/>
          </p:nvPr>
        </p:nvSpPr>
        <p:spPr/>
        <p:txBody>
          <a:bodyPr/>
          <a:lstStyle/>
          <a:p>
            <a:r>
              <a:rPr lang="en-US" b="1" dirty="0"/>
              <a:t>Instructor: </a:t>
            </a:r>
            <a:r>
              <a:rPr lang="en-US" b="0" dirty="0"/>
              <a:t>Introduction.</a:t>
            </a:r>
          </a:p>
          <a:p>
            <a:endParaRPr lang="en-US" b="0" dirty="0"/>
          </a:p>
          <a:p>
            <a:r>
              <a:rPr lang="en-US" b="0" dirty="0"/>
              <a:t>This Sales Meeting Kit will provide you with the basics on handling a multiple-offer situation for your seller.</a:t>
            </a:r>
            <a:endParaRPr lang="en-US" b="1" dirty="0"/>
          </a:p>
        </p:txBody>
      </p:sp>
      <p:sp>
        <p:nvSpPr>
          <p:cNvPr id="4" name="Slide Number Placeholder 3">
            <a:extLst>
              <a:ext uri="{FF2B5EF4-FFF2-40B4-BE49-F238E27FC236}">
                <a16:creationId xmlns:a16="http://schemas.microsoft.com/office/drawing/2014/main" id="{A07F1DC9-F72D-1E07-0872-1CB2F3144E8F}"/>
              </a:ext>
            </a:extLst>
          </p:cNvPr>
          <p:cNvSpPr>
            <a:spLocks noGrp="1"/>
          </p:cNvSpPr>
          <p:nvPr>
            <p:ph type="sldNum" sz="quarter" idx="5"/>
          </p:nvPr>
        </p:nvSpPr>
        <p:spPr/>
        <p:txBody>
          <a:bodyPr/>
          <a:lstStyle/>
          <a:p>
            <a:fld id="{784D6B1E-29FE-8642-A21C-6A0B5B6C8697}" type="slidenum">
              <a:rPr lang="en-US" smtClean="0"/>
              <a:t>1</a:t>
            </a:fld>
            <a:endParaRPr lang="en-US"/>
          </a:p>
        </p:txBody>
      </p:sp>
    </p:spTree>
    <p:extLst>
      <p:ext uri="{BB962C8B-B14F-4D97-AF65-F5344CB8AC3E}">
        <p14:creationId xmlns:p14="http://schemas.microsoft.com/office/powerpoint/2010/main" val="156933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D93E3-3D32-767D-E7F3-3FF41E7ED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AA1BB-45E2-51C4-B304-CC74932D3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607E0-1946-CD5E-C340-17995623D5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Instructor: </a:t>
            </a:r>
            <a:r>
              <a:rPr lang="en-US" sz="1600" b="0" dirty="0"/>
              <a:t>It seems self-explanatory, but you’re more likely to encounter a multiple-offer situation when the market is tilted towards sellers. Things like low inventory can create large-scale bidding wars for the few properties that are on the market. While this is normally a good thing for your seller, you want to provide them with some guidance before listing the house. Prepare them for the process of wading through multiple offers and remind them that the highest sales price is not always the best all-around offer.</a:t>
            </a:r>
            <a:endParaRPr lang="en-US" sz="1200" spc="20" dirty="0">
              <a:solidFill>
                <a:schemeClr val="tx1">
                  <a:alpha val="58000"/>
                </a:schemeClr>
              </a:solidFill>
            </a:endParaRPr>
          </a:p>
        </p:txBody>
      </p:sp>
      <p:sp>
        <p:nvSpPr>
          <p:cNvPr id="4" name="Slide Number Placeholder 3">
            <a:extLst>
              <a:ext uri="{FF2B5EF4-FFF2-40B4-BE49-F238E27FC236}">
                <a16:creationId xmlns:a16="http://schemas.microsoft.com/office/drawing/2014/main" id="{B1C417F0-EB2A-260A-7546-DD2253303018}"/>
              </a:ext>
            </a:extLst>
          </p:cNvPr>
          <p:cNvSpPr>
            <a:spLocks noGrp="1"/>
          </p:cNvSpPr>
          <p:nvPr>
            <p:ph type="sldNum" sz="quarter" idx="5"/>
          </p:nvPr>
        </p:nvSpPr>
        <p:spPr/>
        <p:txBody>
          <a:bodyPr/>
          <a:lstStyle/>
          <a:p>
            <a:fld id="{784D6B1E-29FE-8642-A21C-6A0B5B6C8697}" type="slidenum">
              <a:rPr lang="en-US" smtClean="0"/>
              <a:t>2</a:t>
            </a:fld>
            <a:endParaRPr lang="en-US"/>
          </a:p>
        </p:txBody>
      </p:sp>
    </p:spTree>
    <p:extLst>
      <p:ext uri="{BB962C8B-B14F-4D97-AF65-F5344CB8AC3E}">
        <p14:creationId xmlns:p14="http://schemas.microsoft.com/office/powerpoint/2010/main" val="214869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415C-F9D8-A7A1-2D55-C2589EB94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A8C77-960D-BEDA-F472-7641C9136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075F4-C678-6BD0-812C-EA1B20D238C4}"/>
              </a:ext>
            </a:extLst>
          </p:cNvPr>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Instructor: </a:t>
            </a:r>
            <a:r>
              <a:rPr lang="en-US" sz="1200" b="0" i="0" u="none" strike="noStrike" kern="1200" baseline="0" dirty="0">
                <a:solidFill>
                  <a:schemeClr val="tx1"/>
                </a:solidFill>
                <a:latin typeface="+mn-lt"/>
                <a:ea typeface="+mn-ea"/>
                <a:cs typeface="+mn-cs"/>
              </a:rPr>
              <a:t>The Code of Ethics has a couple of important points that you need to remember in a multiple-offer situation. First, Standard of Practice 1-6 requires you to submit offers and counters “objectively and as quickly as possible”. Standard of Practice 1-7 elaborates on that and requires you to </a:t>
            </a:r>
            <a:r>
              <a:rPr lang="en-US" sz="1200" b="0" i="0" u="none" strike="noStrike" kern="1200" baseline="0" dirty="0" err="1">
                <a:solidFill>
                  <a:schemeClr val="tx1"/>
                </a:solidFill>
                <a:latin typeface="+mn-lt"/>
                <a:ea typeface="+mn-ea"/>
                <a:cs typeface="+mn-cs"/>
              </a:rPr>
              <a:t>to</a:t>
            </a:r>
            <a:r>
              <a:rPr lang="en-US" sz="1200" b="0" i="0" u="none" strike="noStrike" kern="1200" baseline="0" dirty="0">
                <a:solidFill>
                  <a:schemeClr val="tx1"/>
                </a:solidFill>
                <a:latin typeface="+mn-lt"/>
                <a:ea typeface="+mn-ea"/>
                <a:cs typeface="+mn-cs"/>
              </a:rPr>
              <a:t> submit all offers and/or counters to your seller until closing, unless the seller waives that obligation in writing. This means that even if your seller has accepted an offer, you must continue to provide any additional offers that come in. 1-8 requires the same thing but from the buyer’s agent.</a:t>
            </a:r>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0C58E4F4-E30A-265D-A201-A4E87D773348}"/>
              </a:ext>
            </a:extLst>
          </p:cNvPr>
          <p:cNvSpPr>
            <a:spLocks noGrp="1"/>
          </p:cNvSpPr>
          <p:nvPr>
            <p:ph type="sldNum" sz="quarter" idx="5"/>
          </p:nvPr>
        </p:nvSpPr>
        <p:spPr/>
        <p:txBody>
          <a:bodyPr/>
          <a:lstStyle/>
          <a:p>
            <a:fld id="{784D6B1E-29FE-8642-A21C-6A0B5B6C8697}" type="slidenum">
              <a:rPr lang="en-US" smtClean="0"/>
              <a:t>3</a:t>
            </a:fld>
            <a:endParaRPr lang="en-US"/>
          </a:p>
        </p:txBody>
      </p:sp>
    </p:spTree>
    <p:extLst>
      <p:ext uri="{BB962C8B-B14F-4D97-AF65-F5344CB8AC3E}">
        <p14:creationId xmlns:p14="http://schemas.microsoft.com/office/powerpoint/2010/main" val="26612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740B4-3723-48C2-9800-1C5E32FBD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340E6-A309-541D-F51B-4E17EA275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C11AE-528F-BDC0-413C-C4BD62C9B4EB}"/>
              </a:ext>
            </a:extLst>
          </p:cNvPr>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Instructor: </a:t>
            </a:r>
            <a:r>
              <a:rPr lang="en-US" sz="1200" b="0" i="0" u="none" strike="noStrike" kern="1200" baseline="0" dirty="0">
                <a:solidFill>
                  <a:schemeClr val="tx1"/>
                </a:solidFill>
                <a:latin typeface="+mn-lt"/>
                <a:ea typeface="+mn-ea"/>
                <a:cs typeface="+mn-cs"/>
              </a:rPr>
              <a:t>Virginia’s code section 54.1 also provides similar guidance to agents. Section 2131 says in part:</a:t>
            </a:r>
          </a:p>
          <a:p>
            <a:endParaRPr lang="en-US" sz="1200" b="0" i="0" u="none" strike="noStrike" kern="1200" baseline="0" dirty="0">
              <a:solidFill>
                <a:schemeClr val="tx1"/>
              </a:solidFill>
              <a:latin typeface="+mn-lt"/>
              <a:ea typeface="+mn-ea"/>
              <a:cs typeface="+mn-cs"/>
            </a:endParaRPr>
          </a:p>
          <a:p>
            <a:pPr fontAlgn="base"/>
            <a:r>
              <a:rPr lang="en-US" sz="1200" b="0" i="0" kern="1200" dirty="0">
                <a:solidFill>
                  <a:schemeClr val="tx1"/>
                </a:solidFill>
                <a:effectLst/>
                <a:latin typeface="+mn-lt"/>
                <a:ea typeface="+mn-ea"/>
                <a:cs typeface="+mn-cs"/>
              </a:rPr>
              <a:t>§ 54.1-2131. Licensees engaged by sellers.</a:t>
            </a:r>
          </a:p>
          <a:p>
            <a:pPr fontAlgn="base"/>
            <a:r>
              <a:rPr lang="en-US" dirty="0">
                <a:effectLst/>
              </a:rPr>
              <a:t>A. A licensee engaged by a seller shall:</a:t>
            </a:r>
          </a:p>
          <a:p>
            <a:pPr fontAlgn="base"/>
            <a:r>
              <a:rPr lang="en-US" dirty="0">
                <a:effectLst/>
              </a:rPr>
              <a:t>…</a:t>
            </a:r>
          </a:p>
          <a:p>
            <a:pPr fontAlgn="base"/>
            <a:r>
              <a:rPr lang="en-US" dirty="0">
                <a:effectLst/>
              </a:rPr>
              <a:t>2. Promote the interests of the seller by:</a:t>
            </a:r>
          </a:p>
          <a:p>
            <a:pPr fontAlgn="base"/>
            <a:r>
              <a:rPr lang="en-US" dirty="0">
                <a:effectLst/>
              </a:rPr>
              <a:t>a. Conducting marketing activities on behalf of the seller in accordance with the brokerage agreement. In so doing, the licensee shall seek a sale at the price and terms agreed upon in the brokerage agreement or at a price and terms acceptable to the seller; however, the licensee shall not be obligated to seek additional offers to purchase the property while the property is subject to a contract of sale, unless agreed to as part of the brokerage agreement or as the contract of sale so provides;</a:t>
            </a:r>
          </a:p>
          <a:p>
            <a:pPr fontAlgn="base"/>
            <a:r>
              <a:rPr lang="en-US" dirty="0">
                <a:effectLst/>
              </a:rPr>
              <a:t>…</a:t>
            </a:r>
          </a:p>
          <a:p>
            <a:pPr fontAlgn="base"/>
            <a:r>
              <a:rPr lang="en-US" dirty="0">
                <a:effectLst/>
              </a:rPr>
              <a:t>c. Receiving and presenting in a timely manner written offers and counteroffers to and from the seller and purchasers, even when the property is already subject to a contract of sale; </a:t>
            </a:r>
          </a:p>
          <a:p>
            <a:pPr fontAlgn="base"/>
            <a:endParaRPr lang="en-US" dirty="0">
              <a:effectLst/>
            </a:endParaRPr>
          </a:p>
          <a:p>
            <a:pPr fontAlgn="base"/>
            <a:r>
              <a:rPr lang="en-US" dirty="0">
                <a:effectLst/>
              </a:rPr>
              <a:t>The code section also clarifies that you must treat all buyers honestly as a seller’s agent. That doesn’t mean that you have to tell buyers or potential buyers everything. In fact, you shouldn’t disclose facts to them that would harm your seller’s position or that your sellers do not want disclosed. The exception, of course, is if you are aware of a material adverse fact pertaining to the physical condition of the property. That means that if your seller authorizes you to disclose multiple offers on the property you should do so, but you should never mislead the other side about any offers (or lack thereof).</a:t>
            </a:r>
          </a:p>
          <a:p>
            <a:endParaRPr lang="en-US" sz="1200" b="1"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5A604100-E06D-A0F2-75D4-31B725D82A15}"/>
              </a:ext>
            </a:extLst>
          </p:cNvPr>
          <p:cNvSpPr>
            <a:spLocks noGrp="1"/>
          </p:cNvSpPr>
          <p:nvPr>
            <p:ph type="sldNum" sz="quarter" idx="5"/>
          </p:nvPr>
        </p:nvSpPr>
        <p:spPr/>
        <p:txBody>
          <a:bodyPr/>
          <a:lstStyle/>
          <a:p>
            <a:fld id="{784D6B1E-29FE-8642-A21C-6A0B5B6C8697}" type="slidenum">
              <a:rPr lang="en-US" smtClean="0"/>
              <a:t>4</a:t>
            </a:fld>
            <a:endParaRPr lang="en-US"/>
          </a:p>
        </p:txBody>
      </p:sp>
    </p:spTree>
    <p:extLst>
      <p:ext uri="{BB962C8B-B14F-4D97-AF65-F5344CB8AC3E}">
        <p14:creationId xmlns:p14="http://schemas.microsoft.com/office/powerpoint/2010/main" val="2787748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BDF8-774B-5A68-CFCA-54FE9AFED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769D3-62C9-2AAB-052B-AA29CA3B7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7C370-BF61-F6B5-2C11-7D7308A97361}"/>
              </a:ext>
            </a:extLst>
          </p:cNvPr>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Instructor Notes: </a:t>
            </a:r>
            <a:r>
              <a:rPr lang="en-US" sz="1200" b="0" i="0" u="none" strike="noStrike" kern="1200" baseline="0" dirty="0">
                <a:solidFill>
                  <a:schemeClr val="tx1"/>
                </a:solidFill>
                <a:latin typeface="+mn-lt"/>
                <a:ea typeface="+mn-ea"/>
                <a:cs typeface="+mn-cs"/>
              </a:rPr>
              <a:t>Escalation clauses can be another complicating factor when you are weighing multiple offers. These clauses increase an offer by a set amount above any subsequent “bona fide” offers, up to a maximum. This can be very beneficial to your client, as additional offers will end up competing against themselves and can potentially lead to better end results. However, there are a couple of things to keep in mind. First, just because an escalation clause kicks in to make one offer the highest in purchase price, your seller does not have to actually accept that offer. The seller can still choose any offer that they want, even if it doesn’t result in the highest check coming back to them. Another thing to educate your sellers on is the language in many clauses that the purchase price increases over another bona fide offer, “net of concessions.” This means that you can’t just look at the actual purchase price for a new offer to determine if the escalation clause kicks in. You need to take into consideration any concessions the seller is giving on that offer, including closing costs, home repairs, and (if paid by the seller) commissions.</a:t>
            </a:r>
            <a:endParaRPr lang="en-US" sz="1200" b="1"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0A5DC4A4-5F30-9AB9-1333-740EEE5B3C8F}"/>
              </a:ext>
            </a:extLst>
          </p:cNvPr>
          <p:cNvSpPr>
            <a:spLocks noGrp="1"/>
          </p:cNvSpPr>
          <p:nvPr>
            <p:ph type="sldNum" sz="quarter" idx="5"/>
          </p:nvPr>
        </p:nvSpPr>
        <p:spPr/>
        <p:txBody>
          <a:bodyPr/>
          <a:lstStyle/>
          <a:p>
            <a:fld id="{784D6B1E-29FE-8642-A21C-6A0B5B6C8697}" type="slidenum">
              <a:rPr lang="en-US" smtClean="0"/>
              <a:t>5</a:t>
            </a:fld>
            <a:endParaRPr lang="en-US"/>
          </a:p>
        </p:txBody>
      </p:sp>
    </p:spTree>
    <p:extLst>
      <p:ext uri="{BB962C8B-B14F-4D97-AF65-F5344CB8AC3E}">
        <p14:creationId xmlns:p14="http://schemas.microsoft.com/office/powerpoint/2010/main" val="16133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a:t>
            </a:r>
            <a:r>
              <a:rPr lang="en-US" b="0" dirty="0"/>
              <a:t>Take a look at this scenario. The first offer has an escalation clause with the standard VAR language and a $500,000 purchase price. The second offer has a $550,000 purchase price, but includes total concessions from the seller of $10,000. Given this information, what will the seller’s ultimate purchase price be?</a:t>
            </a:r>
            <a:endParaRPr lang="en-US" b="1" dirty="0"/>
          </a:p>
        </p:txBody>
      </p:sp>
      <p:sp>
        <p:nvSpPr>
          <p:cNvPr id="4" name="Slide Number Placeholder 3"/>
          <p:cNvSpPr>
            <a:spLocks noGrp="1"/>
          </p:cNvSpPr>
          <p:nvPr>
            <p:ph type="sldNum" sz="quarter" idx="5"/>
          </p:nvPr>
        </p:nvSpPr>
        <p:spPr/>
        <p:txBody>
          <a:bodyPr/>
          <a:lstStyle/>
          <a:p>
            <a:fld id="{784D6B1E-29FE-8642-A21C-6A0B5B6C8697}" type="slidenum">
              <a:rPr lang="en-US" smtClean="0"/>
              <a:t>6</a:t>
            </a:fld>
            <a:endParaRPr lang="en-US"/>
          </a:p>
        </p:txBody>
      </p:sp>
    </p:spTree>
    <p:extLst>
      <p:ext uri="{BB962C8B-B14F-4D97-AF65-F5344CB8AC3E}">
        <p14:creationId xmlns:p14="http://schemas.microsoft.com/office/powerpoint/2010/main" val="245641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8AB3C-1C39-A157-E5FA-526C8B4A5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EBC76-3FC2-026F-5FE8-221580BCE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7D05E-A77A-8916-DE4B-117E6EF26699}"/>
              </a:ext>
            </a:extLst>
          </p:cNvPr>
          <p:cNvSpPr>
            <a:spLocks noGrp="1"/>
          </p:cNvSpPr>
          <p:nvPr>
            <p:ph type="body" idx="1"/>
          </p:nvPr>
        </p:nvSpPr>
        <p:spPr/>
        <p:txBody>
          <a:bodyPr/>
          <a:lstStyle/>
          <a:p>
            <a:r>
              <a:rPr lang="en-US" b="1" dirty="0"/>
              <a:t>Instructor: </a:t>
            </a:r>
            <a:r>
              <a:rPr lang="en-US" b="0" dirty="0"/>
              <a:t>In this situation, Offer 1’s purchase price will increase to its maximum of $550,000. Many sellers will think that because Offer 2’s purchase price was $550,000, Offer 1 would have to increase to $560,000. However, because Offer 2 contains concessions, you have to look at the net amount (aka what would actually come to the seller at closing) to determine Offer 1’s final amount. This is to ensure that someone doesn’t submit a highly inflated purchase price with lots of concessions just to drive up other offers. </a:t>
            </a:r>
            <a:endParaRPr lang="en-US" b="1" dirty="0"/>
          </a:p>
        </p:txBody>
      </p:sp>
      <p:sp>
        <p:nvSpPr>
          <p:cNvPr id="4" name="Slide Number Placeholder 3">
            <a:extLst>
              <a:ext uri="{FF2B5EF4-FFF2-40B4-BE49-F238E27FC236}">
                <a16:creationId xmlns:a16="http://schemas.microsoft.com/office/drawing/2014/main" id="{20BA9A27-56AA-9915-8514-4D7B7E3EE4E0}"/>
              </a:ext>
            </a:extLst>
          </p:cNvPr>
          <p:cNvSpPr>
            <a:spLocks noGrp="1"/>
          </p:cNvSpPr>
          <p:nvPr>
            <p:ph type="sldNum" sz="quarter" idx="5"/>
          </p:nvPr>
        </p:nvSpPr>
        <p:spPr/>
        <p:txBody>
          <a:bodyPr/>
          <a:lstStyle/>
          <a:p>
            <a:fld id="{784D6B1E-29FE-8642-A21C-6A0B5B6C8697}" type="slidenum">
              <a:rPr lang="en-US" smtClean="0"/>
              <a:t>7</a:t>
            </a:fld>
            <a:endParaRPr lang="en-US"/>
          </a:p>
        </p:txBody>
      </p:sp>
    </p:spTree>
    <p:extLst>
      <p:ext uri="{BB962C8B-B14F-4D97-AF65-F5344CB8AC3E}">
        <p14:creationId xmlns:p14="http://schemas.microsoft.com/office/powerpoint/2010/main" val="3788932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F39B-3350-8204-CE31-D53AAE4C5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D633-30FF-40B9-5D1E-6C1B61F3D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0A856-97FD-65CC-1A39-C781F7283E23}"/>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Questions?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E8DD427B-11D5-93A7-0C8C-8C5DBD1BB5E4}"/>
              </a:ext>
            </a:extLst>
          </p:cNvPr>
          <p:cNvSpPr>
            <a:spLocks noGrp="1"/>
          </p:cNvSpPr>
          <p:nvPr>
            <p:ph type="sldNum" sz="quarter" idx="5"/>
          </p:nvPr>
        </p:nvSpPr>
        <p:spPr/>
        <p:txBody>
          <a:bodyPr/>
          <a:lstStyle/>
          <a:p>
            <a:fld id="{784D6B1E-29FE-8642-A21C-6A0B5B6C8697}" type="slidenum">
              <a:rPr lang="en-US" smtClean="0"/>
              <a:t>9</a:t>
            </a:fld>
            <a:endParaRPr lang="en-US"/>
          </a:p>
        </p:txBody>
      </p:sp>
    </p:spTree>
    <p:extLst>
      <p:ext uri="{BB962C8B-B14F-4D97-AF65-F5344CB8AC3E}">
        <p14:creationId xmlns:p14="http://schemas.microsoft.com/office/powerpoint/2010/main" val="227638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FB83-4B6F-FA88-8B62-B5FC1C48B4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C2A6E0-9477-70B1-E775-2B0A9FCDA6BA}"/>
              </a:ext>
            </a:extLst>
          </p:cNvPr>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26237C-3F1A-8D13-A81B-12208A34FE66}"/>
              </a:ext>
            </a:extLst>
          </p:cNvPr>
          <p:cNvSpPr>
            <a:spLocks noGrp="1"/>
          </p:cNvSpPr>
          <p:nvPr>
            <p:ph type="dt" sz="half" idx="10"/>
          </p:nvPr>
        </p:nvSpPr>
        <p:spPr/>
        <p:txBody>
          <a:bodyPr/>
          <a:lstStyle/>
          <a:p>
            <a:fld id="{3CA3AED6-E619-425B-B2C2-6DC6065810E3}" type="datetime1">
              <a:rPr lang="en-US" smtClean="0"/>
              <a:t>12/23/25</a:t>
            </a:fld>
            <a:endParaRPr lang="en-US" dirty="0"/>
          </a:p>
        </p:txBody>
      </p:sp>
      <p:sp>
        <p:nvSpPr>
          <p:cNvPr id="5" name="Footer Placeholder 4">
            <a:extLst>
              <a:ext uri="{FF2B5EF4-FFF2-40B4-BE49-F238E27FC236}">
                <a16:creationId xmlns:a16="http://schemas.microsoft.com/office/drawing/2014/main" id="{844976D8-A214-0F18-F8BB-C36E716BDA02}"/>
              </a:ext>
            </a:extLst>
          </p:cNvPr>
          <p:cNvSpPr>
            <a:spLocks noGrp="1"/>
          </p:cNvSpPr>
          <p:nvPr>
            <p:ph type="ftr" sz="quarter" idx="11"/>
          </p:nvPr>
        </p:nvSpPr>
        <p:spPr/>
        <p:txBody>
          <a:bodyPr/>
          <a:lstStyle/>
          <a:p>
            <a:r>
              <a:rPr lang="en-US" spc="300" dirty="0">
                <a:latin typeface="Calibri" panose="020F0502020204030204" pitchFamily="34" charset="0"/>
                <a:cs typeface="Calibri" panose="020F0502020204030204" pitchFamily="34" charset="0"/>
              </a:rPr>
              <a:t>VIRGINIA REALTORS</a:t>
            </a:r>
            <a:r>
              <a:rPr lang="en-US" spc="300" baseline="30000" dirty="0">
                <a:latin typeface="Calibri" panose="020F0502020204030204" pitchFamily="34" charset="0"/>
                <a:cs typeface="Calibri" panose="020F0502020204030204" pitchFamily="34" charset="0"/>
              </a:rPr>
              <a:t>® </a:t>
            </a:r>
            <a:r>
              <a:rPr lang="en-US" spc="300" dirty="0">
                <a:latin typeface="Calibri" panose="020F0502020204030204" pitchFamily="34" charset="0"/>
                <a:cs typeface="Calibri" panose="020F0502020204030204" pitchFamily="34" charset="0"/>
              </a:rPr>
              <a:t>CONTINUING EDUCATION</a:t>
            </a:r>
          </a:p>
        </p:txBody>
      </p:sp>
      <p:sp>
        <p:nvSpPr>
          <p:cNvPr id="6" name="Slide Number Placeholder 5">
            <a:extLst>
              <a:ext uri="{FF2B5EF4-FFF2-40B4-BE49-F238E27FC236}">
                <a16:creationId xmlns:a16="http://schemas.microsoft.com/office/drawing/2014/main" id="{05726235-A3D0-C8EA-407D-6ACC6301FCDD}"/>
              </a:ext>
            </a:extLst>
          </p:cNvPr>
          <p:cNvSpPr>
            <a:spLocks noGrp="1"/>
          </p:cNvSpPr>
          <p:nvPr>
            <p:ph type="sldNum" sz="quarter" idx="12"/>
          </p:nvPr>
        </p:nvSpPr>
        <p:spPr/>
        <p:txBody>
          <a:bodyPr/>
          <a:lstStyle/>
          <a:p>
            <a:fld id="{51D949BB-02A7-374E-8AC1-D82FC708DBA3}" type="slidenum">
              <a:rPr lang="en-US" smtClean="0"/>
              <a:t>‹#›</a:t>
            </a:fld>
            <a:endParaRPr lang="en-US"/>
          </a:p>
        </p:txBody>
      </p:sp>
    </p:spTree>
    <p:extLst>
      <p:ext uri="{BB962C8B-B14F-4D97-AF65-F5344CB8AC3E}">
        <p14:creationId xmlns:p14="http://schemas.microsoft.com/office/powerpoint/2010/main" val="214456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4EF6-AC4B-FD0B-801B-E2231C180B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0E303-895B-682B-037A-E8CCAAC4AAF9}"/>
              </a:ext>
            </a:extLst>
          </p:cNvPr>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B3CF0CF-7B22-11B2-3510-A154AF0DCD45}"/>
              </a:ext>
            </a:extLst>
          </p:cNvPr>
          <p:cNvSpPr>
            <a:spLocks noGrp="1"/>
          </p:cNvSpPr>
          <p:nvPr>
            <p:ph type="dt" sz="half" idx="10"/>
          </p:nvPr>
        </p:nvSpPr>
        <p:spPr/>
        <p:txBody>
          <a:bodyPr/>
          <a:lstStyle/>
          <a:p>
            <a:fld id="{E010B8C2-5F63-439C-B8B5-7CF3C505008B}" type="datetime1">
              <a:rPr lang="en-US" smtClean="0"/>
              <a:t>12/23/25</a:t>
            </a:fld>
            <a:endParaRPr lang="en-US"/>
          </a:p>
        </p:txBody>
      </p:sp>
      <p:sp>
        <p:nvSpPr>
          <p:cNvPr id="6" name="Slide Number Placeholder 5">
            <a:extLst>
              <a:ext uri="{FF2B5EF4-FFF2-40B4-BE49-F238E27FC236}">
                <a16:creationId xmlns:a16="http://schemas.microsoft.com/office/drawing/2014/main" id="{430A4EFE-E1F9-28B7-9139-D9587D102C5F}"/>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9" name="Footer Placeholder 4">
            <a:extLst>
              <a:ext uri="{FF2B5EF4-FFF2-40B4-BE49-F238E27FC236}">
                <a16:creationId xmlns:a16="http://schemas.microsoft.com/office/drawing/2014/main" id="{01553469-50B7-E3DF-CB16-7D50DE3E3E55}"/>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23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83FF05-21A3-03DE-569A-120D42A7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713D16-B767-92CD-DF72-263F9D8650B2}"/>
              </a:ext>
            </a:extLst>
          </p:cNvPr>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AD9C55-F443-F9A6-6C11-BA5500E33410}"/>
              </a:ext>
            </a:extLst>
          </p:cNvPr>
          <p:cNvSpPr>
            <a:spLocks noGrp="1"/>
          </p:cNvSpPr>
          <p:nvPr>
            <p:ph type="dt" sz="half" idx="10"/>
          </p:nvPr>
        </p:nvSpPr>
        <p:spPr/>
        <p:txBody>
          <a:bodyPr/>
          <a:lstStyle/>
          <a:p>
            <a:fld id="{5B187A6F-1273-4DE9-8DB0-52D4BC1D6855}" type="datetime1">
              <a:rPr lang="en-US" smtClean="0"/>
              <a:t>12/23/25</a:t>
            </a:fld>
            <a:endParaRPr lang="en-US"/>
          </a:p>
        </p:txBody>
      </p:sp>
      <p:sp>
        <p:nvSpPr>
          <p:cNvPr id="6" name="Slide Number Placeholder 5">
            <a:extLst>
              <a:ext uri="{FF2B5EF4-FFF2-40B4-BE49-F238E27FC236}">
                <a16:creationId xmlns:a16="http://schemas.microsoft.com/office/drawing/2014/main" id="{965D8553-7F1C-F61A-B519-2A79894F64F0}"/>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9" name="Footer Placeholder 4">
            <a:extLst>
              <a:ext uri="{FF2B5EF4-FFF2-40B4-BE49-F238E27FC236}">
                <a16:creationId xmlns:a16="http://schemas.microsoft.com/office/drawing/2014/main" id="{B1838600-7712-8BE4-3F05-61F0AA2B2AF2}"/>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608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F83B00-28DC-8EFC-2F6B-5ADCED93B13A}"/>
              </a:ext>
            </a:extLst>
          </p:cNvPr>
          <p:cNvSpPr>
            <a:spLocks noGrp="1"/>
          </p:cNvSpPr>
          <p:nvPr>
            <p:ph type="dt" sz="half" idx="10"/>
          </p:nvPr>
        </p:nvSpPr>
        <p:spPr/>
        <p:txBody>
          <a:bodyPr/>
          <a:lstStyle/>
          <a:p>
            <a:fld id="{F81F4FDC-6862-430E-A8AF-65AFDF314477}" type="datetime1">
              <a:rPr lang="en-US" smtClean="0"/>
              <a:t>12/23/25</a:t>
            </a:fld>
            <a:endParaRPr lang="en-US"/>
          </a:p>
        </p:txBody>
      </p:sp>
      <p:sp>
        <p:nvSpPr>
          <p:cNvPr id="6" name="Slide Number Placeholder 5">
            <a:extLst>
              <a:ext uri="{FF2B5EF4-FFF2-40B4-BE49-F238E27FC236}">
                <a16:creationId xmlns:a16="http://schemas.microsoft.com/office/drawing/2014/main" id="{99BD7694-6B66-5673-EB18-0D143C39A6A8}"/>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9" name="Footer Placeholder 4">
            <a:extLst>
              <a:ext uri="{FF2B5EF4-FFF2-40B4-BE49-F238E27FC236}">
                <a16:creationId xmlns:a16="http://schemas.microsoft.com/office/drawing/2014/main" id="{190F49B7-C4BD-1FA0-BA2F-D4D2CE1C7A76}"/>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A552C376-DAC4-E7B0-A532-D68FFD836936}"/>
              </a:ext>
            </a:extLst>
          </p:cNvPr>
          <p:cNvSpPr>
            <a:spLocks noGrp="1"/>
          </p:cNvSpPr>
          <p:nvPr>
            <p:ph type="title"/>
          </p:nvPr>
        </p:nvSpPr>
        <p:spPr>
          <a:xfrm>
            <a:off x="575441" y="164592"/>
            <a:ext cx="9518904" cy="1426464"/>
          </a:xfrm>
        </p:spPr>
        <p:txBody>
          <a:body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446CEACA-ADC4-9B41-D847-D919C911E076}"/>
              </a:ext>
            </a:extLst>
          </p:cNvPr>
          <p:cNvSpPr>
            <a:spLocks noGrp="1"/>
          </p:cNvSpPr>
          <p:nvPr>
            <p:ph idx="1"/>
          </p:nvPr>
        </p:nvSpPr>
        <p:spPr>
          <a:xfrm>
            <a:off x="575440" y="1527048"/>
            <a:ext cx="10442448" cy="4078224"/>
          </a:xfrm>
        </p:spPr>
        <p:txBody>
          <a:bodyPr/>
          <a:lstStyle>
            <a:lvl1pPr marL="283464" indent="-283464">
              <a:lnSpc>
                <a:spcPct val="100000"/>
              </a:lnSpc>
              <a:spcBef>
                <a:spcPts val="600"/>
              </a:spcBef>
              <a:defRPr>
                <a:latin typeface="Calibri" panose="020F0502020204030204" pitchFamily="34" charset="0"/>
                <a:cs typeface="Calibri" panose="020F05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998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A430-501B-2403-71BA-5B3673B675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39F274-727E-E853-D19D-386E21E07EC7}"/>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91563-C482-9AD2-A1AB-AECA573F250B}"/>
              </a:ext>
            </a:extLst>
          </p:cNvPr>
          <p:cNvSpPr>
            <a:spLocks noGrp="1"/>
          </p:cNvSpPr>
          <p:nvPr>
            <p:ph type="dt" sz="half" idx="10"/>
          </p:nvPr>
        </p:nvSpPr>
        <p:spPr/>
        <p:txBody>
          <a:bodyPr/>
          <a:lstStyle/>
          <a:p>
            <a:fld id="{4D38BDBA-F910-40A8-AC15-172BF68A29FE}" type="datetime1">
              <a:rPr lang="en-US" smtClean="0"/>
              <a:t>12/23/25</a:t>
            </a:fld>
            <a:endParaRPr lang="en-US"/>
          </a:p>
        </p:txBody>
      </p:sp>
      <p:sp>
        <p:nvSpPr>
          <p:cNvPr id="6" name="Slide Number Placeholder 5">
            <a:extLst>
              <a:ext uri="{FF2B5EF4-FFF2-40B4-BE49-F238E27FC236}">
                <a16:creationId xmlns:a16="http://schemas.microsoft.com/office/drawing/2014/main" id="{EB13C44D-047A-82E6-F862-83F42AEE4BCB}"/>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10" name="Footer Placeholder 4">
            <a:extLst>
              <a:ext uri="{FF2B5EF4-FFF2-40B4-BE49-F238E27FC236}">
                <a16:creationId xmlns:a16="http://schemas.microsoft.com/office/drawing/2014/main" id="{0A8F6BA9-5A80-E714-A15C-A20194FF860B}"/>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133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AB6D-4E2E-440A-9CF6-AC5D7FAFFCD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1D2197-9FE0-2ECB-D8A7-C75C7A53A571}"/>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1CC9AC4-00D0-752C-5813-9B3BCEAE305E}"/>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E39E5A-7B3A-C462-70E6-AF0101E9D87B}"/>
              </a:ext>
            </a:extLst>
          </p:cNvPr>
          <p:cNvSpPr>
            <a:spLocks noGrp="1"/>
          </p:cNvSpPr>
          <p:nvPr>
            <p:ph type="dt" sz="half" idx="10"/>
          </p:nvPr>
        </p:nvSpPr>
        <p:spPr/>
        <p:txBody>
          <a:bodyPr/>
          <a:lstStyle/>
          <a:p>
            <a:fld id="{90ED8821-6892-465C-B16F-5EE4A03CC701}" type="datetime1">
              <a:rPr lang="en-US" smtClean="0"/>
              <a:t>12/23/25</a:t>
            </a:fld>
            <a:endParaRPr lang="en-US"/>
          </a:p>
        </p:txBody>
      </p:sp>
      <p:sp>
        <p:nvSpPr>
          <p:cNvPr id="7" name="Slide Number Placeholder 6">
            <a:extLst>
              <a:ext uri="{FF2B5EF4-FFF2-40B4-BE49-F238E27FC236}">
                <a16:creationId xmlns:a16="http://schemas.microsoft.com/office/drawing/2014/main" id="{44F5BED7-6335-FD52-3E0A-69DDCD6BA914}"/>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10" name="Footer Placeholder 4">
            <a:extLst>
              <a:ext uri="{FF2B5EF4-FFF2-40B4-BE49-F238E27FC236}">
                <a16:creationId xmlns:a16="http://schemas.microsoft.com/office/drawing/2014/main" id="{BA8ADAC4-68CA-DE6C-F678-FD391E8D30DF}"/>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50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57E4-8871-3E2A-B2E8-30B04640CE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537C6F-579B-C077-3EA0-225C64609DD2}"/>
              </a:ext>
            </a:extLst>
          </p:cNvPr>
          <p:cNvSpPr>
            <a:spLocks noGrp="1"/>
          </p:cNvSpPr>
          <p:nvPr>
            <p:ph type="body" idx="1" hasCustomPrompt="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59FDE0C-90F0-7FA9-9D13-82AA5F436F27}"/>
              </a:ext>
            </a:extLst>
          </p:cNvPr>
          <p:cNvSpPr>
            <a:spLocks noGrp="1"/>
          </p:cNvSpPr>
          <p:nvPr>
            <p:ph sz="half" idx="2"/>
          </p:nvPr>
        </p:nvSpPr>
        <p:spPr>
          <a:xfrm>
            <a:off x="839788" y="2711669"/>
            <a:ext cx="5157787" cy="3477994"/>
          </a:xfrm>
        </p:spPr>
        <p:txBody>
          <a:bodyPr/>
          <a:lstStyle>
            <a:lvl1pPr>
              <a:defRPr>
                <a:latin typeface="Calibri" panose="020F0502020204030204" pitchFamily="34" charset="0"/>
                <a:cs typeface="Calibri" panose="020F05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7EE28B2-E107-BF22-C737-6493C31B74D2}"/>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2DA52E-0DD1-504C-EE8E-40CAE4DAF874}"/>
              </a:ext>
            </a:extLst>
          </p:cNvPr>
          <p:cNvSpPr>
            <a:spLocks noGrp="1"/>
          </p:cNvSpPr>
          <p:nvPr>
            <p:ph sz="quarter" idx="4"/>
          </p:nvPr>
        </p:nvSpPr>
        <p:spPr>
          <a:xfrm>
            <a:off x="6172200" y="2711669"/>
            <a:ext cx="5183188" cy="3477994"/>
          </a:xfrm>
        </p:spPr>
        <p:txBody>
          <a:bodyPr/>
          <a:lstStyle>
            <a:lvl1pPr>
              <a:defRPr>
                <a:latin typeface="Calibri" panose="020F0502020204030204" pitchFamily="34" charset="0"/>
                <a:cs typeface="Calibri" panose="020F05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4DB5093-EBF7-E073-27AF-B4DC08570D4D}"/>
              </a:ext>
            </a:extLst>
          </p:cNvPr>
          <p:cNvSpPr>
            <a:spLocks noGrp="1"/>
          </p:cNvSpPr>
          <p:nvPr>
            <p:ph type="dt" sz="half" idx="10"/>
          </p:nvPr>
        </p:nvSpPr>
        <p:spPr/>
        <p:txBody>
          <a:bodyPr/>
          <a:lstStyle/>
          <a:p>
            <a:fld id="{74F9CBAA-1202-41F1-8C76-23B65A94E48D}" type="datetime1">
              <a:rPr lang="en-US" smtClean="0"/>
              <a:t>12/23/25</a:t>
            </a:fld>
            <a:endParaRPr lang="en-US"/>
          </a:p>
        </p:txBody>
      </p:sp>
      <p:sp>
        <p:nvSpPr>
          <p:cNvPr id="9" name="Slide Number Placeholder 8">
            <a:extLst>
              <a:ext uri="{FF2B5EF4-FFF2-40B4-BE49-F238E27FC236}">
                <a16:creationId xmlns:a16="http://schemas.microsoft.com/office/drawing/2014/main" id="{5F7526D5-4C7D-7429-CA8D-908A863E946A}"/>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12" name="Footer Placeholder 4">
            <a:extLst>
              <a:ext uri="{FF2B5EF4-FFF2-40B4-BE49-F238E27FC236}">
                <a16:creationId xmlns:a16="http://schemas.microsoft.com/office/drawing/2014/main" id="{96CCD841-94D9-2548-0653-3BE89915A4F9}"/>
              </a:ext>
            </a:extLst>
          </p:cNvPr>
          <p:cNvSpPr>
            <a:spLocks noGrp="1"/>
          </p:cNvSpPr>
          <p:nvPr>
            <p:ph type="ftr" sz="quarter" idx="1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1885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2B59-EC99-714D-4A5C-81754C2254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6664D8-B258-210B-0F87-EF6E0D106EBE}"/>
              </a:ext>
            </a:extLst>
          </p:cNvPr>
          <p:cNvSpPr>
            <a:spLocks noGrp="1"/>
          </p:cNvSpPr>
          <p:nvPr>
            <p:ph type="dt" sz="half" idx="10"/>
          </p:nvPr>
        </p:nvSpPr>
        <p:spPr/>
        <p:txBody>
          <a:bodyPr/>
          <a:lstStyle/>
          <a:p>
            <a:fld id="{7BE4AD78-DFDD-41B7-8574-07D62ACD73FD}" type="datetime1">
              <a:rPr lang="en-US" smtClean="0"/>
              <a:t>12/23/25</a:t>
            </a:fld>
            <a:endParaRPr lang="en-US"/>
          </a:p>
        </p:txBody>
      </p:sp>
      <p:sp>
        <p:nvSpPr>
          <p:cNvPr id="5" name="Slide Number Placeholder 4">
            <a:extLst>
              <a:ext uri="{FF2B5EF4-FFF2-40B4-BE49-F238E27FC236}">
                <a16:creationId xmlns:a16="http://schemas.microsoft.com/office/drawing/2014/main" id="{F3FCEE92-43B3-99C7-4AF9-F6F9599855AB}"/>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8" name="Footer Placeholder 4">
            <a:extLst>
              <a:ext uri="{FF2B5EF4-FFF2-40B4-BE49-F238E27FC236}">
                <a16:creationId xmlns:a16="http://schemas.microsoft.com/office/drawing/2014/main" id="{0A9ECAC1-5232-EA73-C1D4-0C4958E19ABC}"/>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13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2E64A-F745-3BAA-542A-3444EF0C9EC2}"/>
              </a:ext>
            </a:extLst>
          </p:cNvPr>
          <p:cNvSpPr>
            <a:spLocks noGrp="1"/>
          </p:cNvSpPr>
          <p:nvPr>
            <p:ph type="dt" sz="half" idx="10"/>
          </p:nvPr>
        </p:nvSpPr>
        <p:spPr/>
        <p:txBody>
          <a:bodyPr/>
          <a:lstStyle/>
          <a:p>
            <a:fld id="{3131D0FF-80E1-488E-8934-2DF18D04B3ED}" type="datetime1">
              <a:rPr lang="en-US" smtClean="0"/>
              <a:t>12/23/25</a:t>
            </a:fld>
            <a:endParaRPr lang="en-US"/>
          </a:p>
        </p:txBody>
      </p:sp>
      <p:sp>
        <p:nvSpPr>
          <p:cNvPr id="4" name="Slide Number Placeholder 3">
            <a:extLst>
              <a:ext uri="{FF2B5EF4-FFF2-40B4-BE49-F238E27FC236}">
                <a16:creationId xmlns:a16="http://schemas.microsoft.com/office/drawing/2014/main" id="{B9CCA576-36CF-BF19-4B89-AB09AF0981C7}"/>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7" name="Footer Placeholder 4">
            <a:extLst>
              <a:ext uri="{FF2B5EF4-FFF2-40B4-BE49-F238E27FC236}">
                <a16:creationId xmlns:a16="http://schemas.microsoft.com/office/drawing/2014/main" id="{0D2B3913-7FEA-AD82-6BAB-D93F192BE95B}"/>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669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0CD2-552E-561C-1E0E-13D5A5AC9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821866-4F9A-1F72-883B-BC1D104F8D31}"/>
              </a:ext>
            </a:extLst>
          </p:cNvPr>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5D4B107-B6D7-2E0D-C182-DD862DDB01F5}"/>
              </a:ext>
            </a:extLst>
          </p:cNvPr>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B88D04-64EB-C3FF-0379-E444C50EA4A3}"/>
              </a:ext>
            </a:extLst>
          </p:cNvPr>
          <p:cNvSpPr>
            <a:spLocks noGrp="1"/>
          </p:cNvSpPr>
          <p:nvPr>
            <p:ph type="dt" sz="half" idx="10"/>
          </p:nvPr>
        </p:nvSpPr>
        <p:spPr/>
        <p:txBody>
          <a:bodyPr/>
          <a:lstStyle/>
          <a:p>
            <a:fld id="{B4477808-840D-4201-BC57-7BFE62EBC272}" type="datetime1">
              <a:rPr lang="en-US" smtClean="0"/>
              <a:t>12/23/25</a:t>
            </a:fld>
            <a:endParaRPr lang="en-US"/>
          </a:p>
        </p:txBody>
      </p:sp>
      <p:sp>
        <p:nvSpPr>
          <p:cNvPr id="7" name="Slide Number Placeholder 6">
            <a:extLst>
              <a:ext uri="{FF2B5EF4-FFF2-40B4-BE49-F238E27FC236}">
                <a16:creationId xmlns:a16="http://schemas.microsoft.com/office/drawing/2014/main" id="{25554BD0-1206-3C5F-EDDA-C981ED2F5F67}"/>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10" name="Footer Placeholder 4">
            <a:extLst>
              <a:ext uri="{FF2B5EF4-FFF2-40B4-BE49-F238E27FC236}">
                <a16:creationId xmlns:a16="http://schemas.microsoft.com/office/drawing/2014/main" id="{C159FC70-6711-6F30-F2F1-C8C6D96B342A}"/>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580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414D-D1E6-95E8-AD51-686FAED64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EFA8ED-F3B1-A4A6-D4D4-5356E3BCB8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3DBD558-E926-5289-7E3F-6991BBD4A6B1}"/>
              </a:ext>
            </a:extLst>
          </p:cNvPr>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468AB-301A-1B7A-92BF-91577D44AB67}"/>
              </a:ext>
            </a:extLst>
          </p:cNvPr>
          <p:cNvSpPr>
            <a:spLocks noGrp="1"/>
          </p:cNvSpPr>
          <p:nvPr>
            <p:ph type="dt" sz="half" idx="10"/>
          </p:nvPr>
        </p:nvSpPr>
        <p:spPr/>
        <p:txBody>
          <a:bodyPr/>
          <a:lstStyle/>
          <a:p>
            <a:fld id="{87C1567C-7389-439E-9A23-311DED340EF0}" type="datetime1">
              <a:rPr lang="en-US" smtClean="0"/>
              <a:t>12/23/25</a:t>
            </a:fld>
            <a:endParaRPr lang="en-US"/>
          </a:p>
        </p:txBody>
      </p:sp>
      <p:sp>
        <p:nvSpPr>
          <p:cNvPr id="7" name="Slide Number Placeholder 6">
            <a:extLst>
              <a:ext uri="{FF2B5EF4-FFF2-40B4-BE49-F238E27FC236}">
                <a16:creationId xmlns:a16="http://schemas.microsoft.com/office/drawing/2014/main" id="{D6185EC4-B36F-F05A-C411-867296B12011}"/>
              </a:ext>
            </a:extLst>
          </p:cNvPr>
          <p:cNvSpPr>
            <a:spLocks noGrp="1"/>
          </p:cNvSpPr>
          <p:nvPr>
            <p:ph type="sldNum" sz="quarter" idx="12"/>
          </p:nvPr>
        </p:nvSpPr>
        <p:spPr/>
        <p:txBody>
          <a:bodyPr/>
          <a:lstStyle/>
          <a:p>
            <a:fld id="{51D949BB-02A7-374E-8AC1-D82FC708DBA3}" type="slidenum">
              <a:rPr lang="en-US" smtClean="0"/>
              <a:t>‹#›</a:t>
            </a:fld>
            <a:endParaRPr lang="en-US"/>
          </a:p>
        </p:txBody>
      </p:sp>
      <p:sp>
        <p:nvSpPr>
          <p:cNvPr id="10" name="Footer Placeholder 4">
            <a:extLst>
              <a:ext uri="{FF2B5EF4-FFF2-40B4-BE49-F238E27FC236}">
                <a16:creationId xmlns:a16="http://schemas.microsoft.com/office/drawing/2014/main" id="{144713C3-2C77-3B6E-0497-93C2D6736FE5}"/>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997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BF3F0-3D2F-2BB7-C4DD-007BB8FFFEB4}"/>
              </a:ext>
            </a:extLst>
          </p:cNvPr>
          <p:cNvSpPr>
            <a:spLocks noGrp="1"/>
          </p:cNvSpPr>
          <p:nvPr>
            <p:ph type="title"/>
          </p:nvPr>
        </p:nvSpPr>
        <p:spPr>
          <a:xfrm>
            <a:off x="576072" y="164592"/>
            <a:ext cx="9518904" cy="14264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01F90D8-A7FC-2895-C276-9D8DAD7BAD0A}"/>
              </a:ext>
            </a:extLst>
          </p:cNvPr>
          <p:cNvSpPr>
            <a:spLocks noGrp="1"/>
          </p:cNvSpPr>
          <p:nvPr>
            <p:ph type="body" idx="1"/>
          </p:nvPr>
        </p:nvSpPr>
        <p:spPr>
          <a:xfrm>
            <a:off x="576072" y="1527048"/>
            <a:ext cx="10442448" cy="1844608"/>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089C1BE-8895-A141-847D-83A058531002}"/>
              </a:ext>
            </a:extLst>
          </p:cNvPr>
          <p:cNvSpPr>
            <a:spLocks noGrp="1"/>
          </p:cNvSpPr>
          <p:nvPr>
            <p:ph type="dt" sz="half" idx="2"/>
          </p:nvPr>
        </p:nvSpPr>
        <p:spPr>
          <a:xfrm>
            <a:off x="1497739" y="6369957"/>
            <a:ext cx="911632" cy="365125"/>
          </a:xfrm>
          <a:prstGeom prst="rect">
            <a:avLst/>
          </a:prstGeom>
        </p:spPr>
        <p:txBody>
          <a:bodyPr vert="horz" lIns="91440" tIns="45720" rIns="91440" bIns="45720" rtlCol="0" anchor="ctr"/>
          <a:lstStyle>
            <a:lvl1pPr algn="l">
              <a:defRPr sz="1050">
                <a:solidFill>
                  <a:schemeClr val="bg1"/>
                </a:solidFill>
              </a:defRPr>
            </a:lvl1pPr>
          </a:lstStyle>
          <a:p>
            <a:fld id="{45D9829C-C950-4C66-BA4F-4C485E4D48A2}" type="datetime1">
              <a:rPr lang="en-US" smtClean="0"/>
              <a:t>12/23/25</a:t>
            </a:fld>
            <a:endParaRPr lang="en-US" dirty="0"/>
          </a:p>
        </p:txBody>
      </p:sp>
      <p:sp>
        <p:nvSpPr>
          <p:cNvPr id="5" name="Footer Placeholder 4">
            <a:extLst>
              <a:ext uri="{FF2B5EF4-FFF2-40B4-BE49-F238E27FC236}">
                <a16:creationId xmlns:a16="http://schemas.microsoft.com/office/drawing/2014/main" id="{7547503C-CE32-1158-EF73-D428D01571E3}"/>
              </a:ext>
            </a:extLst>
          </p:cNvPr>
          <p:cNvSpPr>
            <a:spLocks noGrp="1"/>
          </p:cNvSpPr>
          <p:nvPr>
            <p:ph type="ftr" sz="quarter" idx="3"/>
          </p:nvPr>
        </p:nvSpPr>
        <p:spPr>
          <a:xfrm>
            <a:off x="6846288" y="6354629"/>
            <a:ext cx="4632960" cy="365125"/>
          </a:xfrm>
          <a:prstGeom prst="rect">
            <a:avLst/>
          </a:prstGeom>
        </p:spPr>
        <p:txBody>
          <a:bodyPr vert="horz" lIns="91440" tIns="45720" rIns="91440" bIns="45720" rtlCol="0" anchor="ctr"/>
          <a:lstStyle>
            <a:lvl1pPr algn="r">
              <a:defRPr sz="1050">
                <a:solidFill>
                  <a:schemeClr val="bg1"/>
                </a:solidFill>
              </a:defRPr>
            </a:lvl1p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48E935C2-FFF3-3B9B-7E8E-58B2DB4C6459}"/>
              </a:ext>
            </a:extLst>
          </p:cNvPr>
          <p:cNvSpPr>
            <a:spLocks noGrp="1"/>
          </p:cNvSpPr>
          <p:nvPr>
            <p:ph type="sldNum" sz="quarter" idx="4"/>
          </p:nvPr>
        </p:nvSpPr>
        <p:spPr>
          <a:xfrm>
            <a:off x="11608609" y="6354629"/>
            <a:ext cx="438873" cy="365125"/>
          </a:xfrm>
          <a:prstGeom prst="rect">
            <a:avLst/>
          </a:prstGeom>
        </p:spPr>
        <p:txBody>
          <a:bodyPr vert="horz" lIns="91440" tIns="45720" rIns="91440" bIns="45720" rtlCol="0" anchor="ctr"/>
          <a:lstStyle>
            <a:lvl1pPr algn="r">
              <a:defRPr sz="1050">
                <a:solidFill>
                  <a:schemeClr val="bg1"/>
                </a:solidFill>
              </a:defRPr>
            </a:lvl1pPr>
          </a:lstStyle>
          <a:p>
            <a:fld id="{51D949BB-02A7-374E-8AC1-D82FC708DBA3}" type="slidenum">
              <a:rPr lang="en-US" smtClean="0"/>
              <a:pPr/>
              <a:t>‹#›</a:t>
            </a:fld>
            <a:endParaRPr lang="en-US" dirty="0"/>
          </a:p>
        </p:txBody>
      </p:sp>
    </p:spTree>
    <p:extLst>
      <p:ext uri="{BB962C8B-B14F-4D97-AF65-F5344CB8AC3E}">
        <p14:creationId xmlns:p14="http://schemas.microsoft.com/office/powerpoint/2010/main" val="1472516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100000"/>
        </a:lnSpc>
        <a:spcBef>
          <a:spcPts val="600"/>
        </a:spcBef>
        <a:buNone/>
        <a:defRPr sz="4000" b="0" kern="1200" spc="-1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053D9C-E626-29AC-B4AA-361F59DE1F8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ideo 8" descr="People Raising Their Hands">
            <a:extLst>
              <a:ext uri="{FF2B5EF4-FFF2-40B4-BE49-F238E27FC236}">
                <a16:creationId xmlns:a16="http://schemas.microsoft.com/office/drawing/2014/main" id="{468ACF7D-3195-3C41-D5F6-F5EBE004F71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10" r="-1" b="73"/>
          <a:stretch>
            <a:fillRect/>
          </a:stretch>
        </p:blipFill>
        <p:spPr>
          <a:xfrm>
            <a:off x="20" y="9747"/>
            <a:ext cx="12191977" cy="6858022"/>
          </a:xfrm>
          <a:prstGeom prst="rect">
            <a:avLst/>
          </a:prstGeom>
        </p:spPr>
      </p:pic>
      <p:sp>
        <p:nvSpPr>
          <p:cNvPr id="15" name="Rectangle 1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82BD303-0771-6EA3-C648-E521F8DBD8AF}"/>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Multiple Offers</a:t>
            </a:r>
          </a:p>
        </p:txBody>
      </p:sp>
      <p:sp>
        <p:nvSpPr>
          <p:cNvPr id="7" name="Subtitle 6">
            <a:extLst>
              <a:ext uri="{FF2B5EF4-FFF2-40B4-BE49-F238E27FC236}">
                <a16:creationId xmlns:a16="http://schemas.microsoft.com/office/drawing/2014/main" id="{C490C63A-9DAB-D39F-8419-B6C2AC0F24C4}"/>
              </a:ext>
            </a:extLst>
          </p:cNvPr>
          <p:cNvSpPr>
            <a:spLocks noGrp="1"/>
          </p:cNvSpPr>
          <p:nvPr>
            <p:ph type="subTitle" idx="1"/>
          </p:nvPr>
        </p:nvSpPr>
        <p:spPr>
          <a:xfrm>
            <a:off x="643466" y="4551037"/>
            <a:ext cx="5449479" cy="1578054"/>
          </a:xfrm>
        </p:spPr>
        <p:txBody>
          <a:bodyPr anchor="b">
            <a:normAutofit/>
          </a:bodyPr>
          <a:lstStyle/>
          <a:p>
            <a:pPr algn="l"/>
            <a:r>
              <a:rPr lang="en-US" dirty="0">
                <a:solidFill>
                  <a:srgbClr val="FFFFFF"/>
                </a:solidFill>
              </a:rPr>
              <a:t>Virginia REALTORS® Sales Meeting Kit</a:t>
            </a:r>
          </a:p>
          <a:p>
            <a:pPr algn="l"/>
            <a:r>
              <a:rPr lang="en-US" dirty="0">
                <a:solidFill>
                  <a:srgbClr val="FFFFFF"/>
                </a:solidFill>
              </a:rPr>
              <a:t>January 2026</a:t>
            </a:r>
          </a:p>
        </p:txBody>
      </p:sp>
      <p:sp>
        <p:nvSpPr>
          <p:cNvPr id="2" name="Date Placeholder 1">
            <a:extLst>
              <a:ext uri="{FF2B5EF4-FFF2-40B4-BE49-F238E27FC236}">
                <a16:creationId xmlns:a16="http://schemas.microsoft.com/office/drawing/2014/main" id="{6EDDD640-DDFC-D225-0089-0D7F7F1B1563}"/>
              </a:ext>
            </a:extLst>
          </p:cNvPr>
          <p:cNvSpPr>
            <a:spLocks noGrp="1"/>
          </p:cNvSpPr>
          <p:nvPr>
            <p:ph type="dt" sz="half" idx="10"/>
          </p:nvPr>
        </p:nvSpPr>
        <p:spPr>
          <a:xfrm>
            <a:off x="838200" y="6356350"/>
            <a:ext cx="2743200" cy="365125"/>
          </a:xfrm>
        </p:spPr>
        <p:txBody>
          <a:bodyPr>
            <a:normAutofit/>
          </a:bodyPr>
          <a:lstStyle/>
          <a:p>
            <a:pPr>
              <a:spcAft>
                <a:spcPts val="600"/>
              </a:spcAft>
            </a:pPr>
            <a:r>
              <a:rPr lang="en-US" dirty="0">
                <a:solidFill>
                  <a:srgbClr val="FFFFFF"/>
                </a:solidFill>
              </a:rPr>
              <a:t>Sales Meeting Kit – January 2026</a:t>
            </a:r>
          </a:p>
        </p:txBody>
      </p:sp>
      <p:sp>
        <p:nvSpPr>
          <p:cNvPr id="3" name="Footer Placeholder 2">
            <a:extLst>
              <a:ext uri="{FF2B5EF4-FFF2-40B4-BE49-F238E27FC236}">
                <a16:creationId xmlns:a16="http://schemas.microsoft.com/office/drawing/2014/main" id="{E2D963F1-906E-4539-345F-3D4E049C91C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spc="300">
                <a:solidFill>
                  <a:srgbClr val="FFFFFF"/>
                </a:solidFill>
                <a:latin typeface="Calibri" panose="020F0502020204030204" pitchFamily="34" charset="0"/>
                <a:cs typeface="Calibri" panose="020F0502020204030204" pitchFamily="34" charset="0"/>
              </a:rPr>
              <a:t>VIRGINIA REALTORS</a:t>
            </a:r>
            <a:r>
              <a:rPr lang="en-US" sz="1000" spc="300" baseline="30000">
                <a:solidFill>
                  <a:srgbClr val="FFFFFF"/>
                </a:solidFill>
                <a:latin typeface="Calibri" panose="020F0502020204030204" pitchFamily="34" charset="0"/>
                <a:cs typeface="Calibri" panose="020F0502020204030204" pitchFamily="34" charset="0"/>
              </a:rPr>
              <a:t>® </a:t>
            </a:r>
            <a:r>
              <a:rPr lang="en-US" sz="1000" spc="300">
                <a:solidFill>
                  <a:srgbClr val="FFFFFF"/>
                </a:solidFill>
                <a:latin typeface="Calibri" panose="020F0502020204030204" pitchFamily="34" charset="0"/>
                <a:cs typeface="Calibri" panose="020F0502020204030204" pitchFamily="34" charset="0"/>
              </a:rPr>
              <a:t>CONTINUING EDUCATION</a:t>
            </a:r>
          </a:p>
        </p:txBody>
      </p:sp>
      <p:sp>
        <p:nvSpPr>
          <p:cNvPr id="17"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A037124-1747-A38A-CADF-C8F9223C3798}"/>
              </a:ext>
            </a:extLst>
          </p:cNvPr>
          <p:cNvSpPr>
            <a:spLocks noGrp="1"/>
          </p:cNvSpPr>
          <p:nvPr>
            <p:ph type="sldNum" sz="quarter" idx="12"/>
          </p:nvPr>
        </p:nvSpPr>
        <p:spPr>
          <a:xfrm>
            <a:off x="8610600" y="6356350"/>
            <a:ext cx="2743200" cy="365125"/>
          </a:xfrm>
        </p:spPr>
        <p:txBody>
          <a:bodyPr>
            <a:normAutofit/>
          </a:bodyPr>
          <a:lstStyle/>
          <a:p>
            <a:pPr>
              <a:spcAft>
                <a:spcPts val="600"/>
              </a:spcAft>
            </a:pPr>
            <a:fld id="{51D949BB-02A7-374E-8AC1-D82FC708DBA3}" type="slidenum">
              <a:rPr lang="en-US">
                <a:solidFill>
                  <a:srgbClr val="FFFFFF"/>
                </a:solidFill>
              </a:rPr>
              <a:pPr>
                <a:spcAft>
                  <a:spcPts val="600"/>
                </a:spcAft>
              </a:pPr>
              <a:t>1</a:t>
            </a:fld>
            <a:endParaRPr lang="en-US">
              <a:solidFill>
                <a:srgbClr val="FFFFFF"/>
              </a:solidFill>
            </a:endParaRPr>
          </a:p>
        </p:txBody>
      </p:sp>
    </p:spTree>
    <p:extLst>
      <p:ext uri="{BB962C8B-B14F-4D97-AF65-F5344CB8AC3E}">
        <p14:creationId xmlns:p14="http://schemas.microsoft.com/office/powerpoint/2010/main" val="275490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DEB7BC4-5F51-7C01-F6D2-004A7B75F3E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F9A2570-BB9C-4252-6627-69BAF172DA49}"/>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lnSpc>
                <a:spcPct val="90000"/>
              </a:lnSpc>
              <a:spcBef>
                <a:spcPct val="0"/>
              </a:spcBef>
            </a:pPr>
            <a:r>
              <a:rPr lang="en-US" sz="4400" dirty="0"/>
              <a:t>Multiple Offers – Market Dependent</a:t>
            </a:r>
          </a:p>
        </p:txBody>
      </p:sp>
      <p:sp>
        <p:nvSpPr>
          <p:cNvPr id="11" name="Content Placeholder 10">
            <a:extLst>
              <a:ext uri="{FF2B5EF4-FFF2-40B4-BE49-F238E27FC236}">
                <a16:creationId xmlns:a16="http://schemas.microsoft.com/office/drawing/2014/main" id="{54199ACC-B519-3B7D-12CD-08E6FFBB3192}"/>
              </a:ext>
            </a:extLst>
          </p:cNvPr>
          <p:cNvSpPr>
            <a:spLocks noGrp="1"/>
          </p:cNvSpPr>
          <p:nvPr>
            <p:ph idx="1"/>
          </p:nvPr>
        </p:nvSpPr>
        <p:spPr>
          <a:xfrm>
            <a:off x="838200" y="2333297"/>
            <a:ext cx="4619621" cy="3843666"/>
          </a:xfrm>
        </p:spPr>
        <p:txBody>
          <a:bodyPr vert="horz" lIns="91440" tIns="45720" rIns="91440" bIns="45720" rtlCol="0">
            <a:normAutofit/>
          </a:bodyPr>
          <a:lstStyle/>
          <a:p>
            <a:pPr marL="0" indent="-228600">
              <a:lnSpc>
                <a:spcPct val="90000"/>
              </a:lnSpc>
            </a:pPr>
            <a:r>
              <a:rPr lang="en-US" dirty="0">
                <a:latin typeface="+mn-lt"/>
                <a:cs typeface="+mn-cs"/>
              </a:rPr>
              <a:t>Buyer’s market = more multiple-offer situations</a:t>
            </a:r>
          </a:p>
          <a:p>
            <a:pPr marL="0" indent="-228600">
              <a:lnSpc>
                <a:spcPct val="90000"/>
              </a:lnSpc>
            </a:pPr>
            <a:r>
              <a:rPr lang="en-US" dirty="0">
                <a:latin typeface="+mn-lt"/>
                <a:cs typeface="+mn-cs"/>
              </a:rPr>
              <a:t>Counsel your seller</a:t>
            </a:r>
          </a:p>
        </p:txBody>
      </p:sp>
      <p:sp>
        <p:nvSpPr>
          <p:cNvPr id="2" name="Date Placeholder 1">
            <a:extLst>
              <a:ext uri="{FF2B5EF4-FFF2-40B4-BE49-F238E27FC236}">
                <a16:creationId xmlns:a16="http://schemas.microsoft.com/office/drawing/2014/main" id="{636D2B68-105F-B5B4-F3F9-ACE06ABFCCA5}"/>
              </a:ext>
            </a:extLst>
          </p:cNvPr>
          <p:cNvSpPr>
            <a:spLocks noGrp="1"/>
          </p:cNvSpPr>
          <p:nvPr>
            <p:ph type="dt" sz="half" idx="10"/>
          </p:nvPr>
        </p:nvSpPr>
        <p:spPr>
          <a:xfrm>
            <a:off x="838200" y="6356350"/>
            <a:ext cx="2590800" cy="365125"/>
          </a:xfrm>
        </p:spPr>
        <p:txBody>
          <a:bodyPr vert="horz" lIns="91440" tIns="45720" rIns="91440" bIns="45720" rtlCol="0" anchor="ctr">
            <a:normAutofit/>
          </a:bodyPr>
          <a:lstStyle/>
          <a:p>
            <a:pPr>
              <a:spcAft>
                <a:spcPts val="600"/>
              </a:spcAft>
              <a:defRPr/>
            </a:pPr>
            <a:fld id="{C0CDDD4E-919D-4ED1-9FDE-DEDDFF461F3C}" type="datetime1">
              <a:rPr lang="en-US" sz="1200" smtClean="0">
                <a:solidFill>
                  <a:prstClr val="black">
                    <a:tint val="75000"/>
                  </a:prstClr>
                </a:solidFill>
                <a:latin typeface="Calibri" panose="020F0502020204030204"/>
              </a:rPr>
              <a:pPr>
                <a:spcAft>
                  <a:spcPts val="600"/>
                </a:spcAft>
                <a:defRPr/>
              </a:pPr>
              <a:t>12/23/25</a:t>
            </a:fld>
            <a:endParaRPr lang="en-US" sz="1200">
              <a:solidFill>
                <a:prstClr val="black">
                  <a:tint val="75000"/>
                </a:prstClr>
              </a:solidFill>
              <a:latin typeface="Calibri" panose="020F0502020204030204"/>
            </a:endParaRPr>
          </a:p>
        </p:txBody>
      </p:sp>
      <p:pic>
        <p:nvPicPr>
          <p:cNvPr id="10" name="Picture 9" descr="Financial loss illustration">
            <a:extLst>
              <a:ext uri="{FF2B5EF4-FFF2-40B4-BE49-F238E27FC236}">
                <a16:creationId xmlns:a16="http://schemas.microsoft.com/office/drawing/2014/main" id="{151FC0FF-ED0E-0AFD-43C4-D45F94BAD7AA}"/>
              </a:ext>
            </a:extLst>
          </p:cNvPr>
          <p:cNvPicPr>
            <a:picLocks noChangeAspect="1"/>
          </p:cNvPicPr>
          <p:nvPr/>
        </p:nvPicPr>
        <p:blipFill>
          <a:blip r:embed="rId4" cstate="email">
            <a:extLst>
              <a:ext uri="{28A0092B-C50C-407E-A947-70E740481C1C}">
                <a14:useLocalDpi xmlns:a14="http://schemas.microsoft.com/office/drawing/2010/main"/>
              </a:ext>
            </a:extLst>
          </a:blip>
          <a:srcRect l="18750" r="26257"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Footer Placeholder 2">
            <a:extLst>
              <a:ext uri="{FF2B5EF4-FFF2-40B4-BE49-F238E27FC236}">
                <a16:creationId xmlns:a16="http://schemas.microsoft.com/office/drawing/2014/main" id="{A8C37388-3997-ADD9-3672-2DBC745AF575}"/>
              </a:ext>
            </a:extLst>
          </p:cNvPr>
          <p:cNvSpPr>
            <a:spLocks noGrp="1"/>
          </p:cNvSpPr>
          <p:nvPr>
            <p:ph type="ftr" sz="quarter" idx="3"/>
          </p:nvPr>
        </p:nvSpPr>
        <p:spPr>
          <a:xfrm>
            <a:off x="3505200" y="6356350"/>
            <a:ext cx="3429000" cy="365125"/>
          </a:xfrm>
        </p:spPr>
        <p:txBody>
          <a:bodyPr vert="horz" lIns="91440" tIns="45720" rIns="91440" bIns="45720" rtlCol="0" anchor="ctr">
            <a:normAutofit/>
          </a:bodyPr>
          <a:lstStyle/>
          <a:p>
            <a:pPr algn="l">
              <a:spcAft>
                <a:spcPts val="600"/>
              </a:spcAft>
              <a:defRPr/>
            </a:pPr>
            <a:r>
              <a:rPr lang="en-US" sz="1200" kern="1200">
                <a:solidFill>
                  <a:prstClr val="black">
                    <a:tint val="75000"/>
                  </a:prstClr>
                </a:solidFill>
                <a:latin typeface="Calibri" panose="020F0502020204030204"/>
                <a:ea typeface="+mn-ea"/>
                <a:cs typeface="+mn-cs"/>
              </a:rPr>
              <a:t>VIRGINIA REALTORS® CONTINUING EDUCATION</a:t>
            </a:r>
          </a:p>
        </p:txBody>
      </p:sp>
      <p:sp>
        <p:nvSpPr>
          <p:cNvPr id="4" name="Slide Number Placeholder 3">
            <a:extLst>
              <a:ext uri="{FF2B5EF4-FFF2-40B4-BE49-F238E27FC236}">
                <a16:creationId xmlns:a16="http://schemas.microsoft.com/office/drawing/2014/main" id="{97C303D4-6E9B-F37F-7B46-A700A6B07D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1D949BB-02A7-374E-8AC1-D82FC708DBA3}" type="slidenum">
              <a:rPr lang="en-US" sz="1200">
                <a:solidFill>
                  <a:srgbClr val="FFFFFF"/>
                </a:solidFill>
                <a:latin typeface="Calibri" panose="020F0502020204030204"/>
              </a:rPr>
              <a:pPr>
                <a:spcAft>
                  <a:spcPts val="600"/>
                </a:spcAft>
                <a:defRPr/>
              </a:pPr>
              <a:t>2</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96176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FCAE92-A9B4-A587-F76B-00534A02E09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C86504D-914B-89E9-F99A-A44EDAF107CA}"/>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lnSpc>
                <a:spcPct val="90000"/>
              </a:lnSpc>
              <a:spcBef>
                <a:spcPct val="0"/>
              </a:spcBef>
            </a:pPr>
            <a:r>
              <a:rPr lang="en-US" sz="4400" dirty="0"/>
              <a:t>Legal Considerations – Code of Ethics</a:t>
            </a:r>
          </a:p>
        </p:txBody>
      </p:sp>
      <p:sp>
        <p:nvSpPr>
          <p:cNvPr id="13" name="Content Placeholder 12">
            <a:extLst>
              <a:ext uri="{FF2B5EF4-FFF2-40B4-BE49-F238E27FC236}">
                <a16:creationId xmlns:a16="http://schemas.microsoft.com/office/drawing/2014/main" id="{8206F780-A104-3F5F-118A-3E9856D9D4CA}"/>
              </a:ext>
            </a:extLst>
          </p:cNvPr>
          <p:cNvSpPr>
            <a:spLocks noGrp="1"/>
          </p:cNvSpPr>
          <p:nvPr>
            <p:ph idx="1"/>
          </p:nvPr>
        </p:nvSpPr>
        <p:spPr>
          <a:xfrm>
            <a:off x="838200" y="2333297"/>
            <a:ext cx="4619621" cy="3843666"/>
          </a:xfrm>
        </p:spPr>
        <p:txBody>
          <a:bodyPr vert="horz" lIns="91440" tIns="45720" rIns="91440" bIns="45720" rtlCol="0">
            <a:normAutofit/>
          </a:bodyPr>
          <a:lstStyle/>
          <a:p>
            <a:pPr indent="-228600">
              <a:lnSpc>
                <a:spcPct val="90000"/>
              </a:lnSpc>
            </a:pPr>
            <a:r>
              <a:rPr lang="en-US" dirty="0">
                <a:latin typeface="+mn-lt"/>
                <a:cs typeface="+mn-cs"/>
              </a:rPr>
              <a:t>Article 1, SOP 1-6</a:t>
            </a:r>
          </a:p>
          <a:p>
            <a:pPr indent="-228600">
              <a:lnSpc>
                <a:spcPct val="90000"/>
              </a:lnSpc>
            </a:pPr>
            <a:r>
              <a:rPr lang="en-US" dirty="0">
                <a:latin typeface="+mn-lt"/>
                <a:cs typeface="+mn-cs"/>
              </a:rPr>
              <a:t>Article 1, SOP 1-7 and 1-8</a:t>
            </a:r>
          </a:p>
        </p:txBody>
      </p:sp>
      <p:sp>
        <p:nvSpPr>
          <p:cNvPr id="2" name="Date Placeholder 1">
            <a:extLst>
              <a:ext uri="{FF2B5EF4-FFF2-40B4-BE49-F238E27FC236}">
                <a16:creationId xmlns:a16="http://schemas.microsoft.com/office/drawing/2014/main" id="{5DD1941A-1505-89D9-6333-3A0FD988499F}"/>
              </a:ext>
            </a:extLst>
          </p:cNvPr>
          <p:cNvSpPr>
            <a:spLocks noGrp="1"/>
          </p:cNvSpPr>
          <p:nvPr>
            <p:ph type="dt" sz="half" idx="10"/>
          </p:nvPr>
        </p:nvSpPr>
        <p:spPr>
          <a:xfrm>
            <a:off x="838200" y="6356350"/>
            <a:ext cx="2590800" cy="365125"/>
          </a:xfrm>
        </p:spPr>
        <p:txBody>
          <a:bodyPr vert="horz" lIns="91440" tIns="45720" rIns="91440" bIns="45720" rtlCol="0" anchor="ctr">
            <a:normAutofit/>
          </a:bodyPr>
          <a:lstStyle/>
          <a:p>
            <a:pPr>
              <a:spcAft>
                <a:spcPts val="600"/>
              </a:spcAft>
              <a:defRPr/>
            </a:pPr>
            <a:fld id="{C0CDDD4E-919D-4ED1-9FDE-DEDDFF461F3C}" type="datetime1">
              <a:rPr lang="en-US" sz="1200" smtClean="0">
                <a:solidFill>
                  <a:prstClr val="black">
                    <a:tint val="75000"/>
                  </a:prstClr>
                </a:solidFill>
                <a:latin typeface="Calibri" panose="020F0502020204030204"/>
              </a:rPr>
              <a:pPr>
                <a:spcAft>
                  <a:spcPts val="600"/>
                </a:spcAft>
                <a:defRPr/>
              </a:pPr>
              <a:t>12/23/25</a:t>
            </a:fld>
            <a:endParaRPr lang="en-US" sz="1200">
              <a:solidFill>
                <a:prstClr val="black">
                  <a:tint val="75000"/>
                </a:prstClr>
              </a:solidFill>
              <a:latin typeface="Calibri" panose="020F0502020204030204"/>
            </a:endParaRPr>
          </a:p>
        </p:txBody>
      </p:sp>
      <p:pic>
        <p:nvPicPr>
          <p:cNvPr id="9" name="Content Placeholder 8" descr="Hand with a gavel">
            <a:extLst>
              <a:ext uri="{FF2B5EF4-FFF2-40B4-BE49-F238E27FC236}">
                <a16:creationId xmlns:a16="http://schemas.microsoft.com/office/drawing/2014/main" id="{646ABD6D-C7A2-F159-FAF8-4A95BA535911}"/>
              </a:ext>
            </a:extLst>
          </p:cNvPr>
          <p:cNvPicPr>
            <a:picLocks noChangeAspect="1"/>
          </p:cNvPicPr>
          <p:nvPr/>
        </p:nvPicPr>
        <p:blipFill>
          <a:blip r:embed="rId4" cstate="email">
            <a:extLst>
              <a:ext uri="{28A0092B-C50C-407E-A947-70E740481C1C}">
                <a14:useLocalDpi xmlns:a14="http://schemas.microsoft.com/office/drawing/2010/main"/>
              </a:ext>
            </a:extLst>
          </a:blip>
          <a:srcRect l="21018" r="21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Footer Placeholder 2">
            <a:extLst>
              <a:ext uri="{FF2B5EF4-FFF2-40B4-BE49-F238E27FC236}">
                <a16:creationId xmlns:a16="http://schemas.microsoft.com/office/drawing/2014/main" id="{901263B9-FAF8-28F7-0F92-3BD54DB5F3C4}"/>
              </a:ext>
            </a:extLst>
          </p:cNvPr>
          <p:cNvSpPr>
            <a:spLocks noGrp="1"/>
          </p:cNvSpPr>
          <p:nvPr>
            <p:ph type="ftr" sz="quarter" idx="3"/>
          </p:nvPr>
        </p:nvSpPr>
        <p:spPr>
          <a:xfrm>
            <a:off x="3505200" y="6356350"/>
            <a:ext cx="3429000" cy="365125"/>
          </a:xfrm>
        </p:spPr>
        <p:txBody>
          <a:bodyPr vert="horz" lIns="91440" tIns="45720" rIns="91440" bIns="45720" rtlCol="0" anchor="ctr">
            <a:normAutofit/>
          </a:bodyPr>
          <a:lstStyle/>
          <a:p>
            <a:pPr algn="l">
              <a:spcAft>
                <a:spcPts val="600"/>
              </a:spcAft>
              <a:defRPr/>
            </a:pPr>
            <a:r>
              <a:rPr lang="en-US" sz="1200" kern="1200">
                <a:solidFill>
                  <a:prstClr val="black">
                    <a:tint val="75000"/>
                  </a:prstClr>
                </a:solidFill>
                <a:latin typeface="Calibri" panose="020F0502020204030204"/>
                <a:ea typeface="+mn-ea"/>
                <a:cs typeface="+mn-cs"/>
              </a:rPr>
              <a:t>VIRGINIA REALTORS® CONTINUING EDUCATION</a:t>
            </a:r>
          </a:p>
        </p:txBody>
      </p:sp>
      <p:sp>
        <p:nvSpPr>
          <p:cNvPr id="4" name="Slide Number Placeholder 3">
            <a:extLst>
              <a:ext uri="{FF2B5EF4-FFF2-40B4-BE49-F238E27FC236}">
                <a16:creationId xmlns:a16="http://schemas.microsoft.com/office/drawing/2014/main" id="{01A75349-302C-165B-A955-1992BF0AE0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1D949BB-02A7-374E-8AC1-D82FC708DBA3}" type="slidenum">
              <a:rPr lang="en-US" sz="1200">
                <a:solidFill>
                  <a:srgbClr val="FFFFFF"/>
                </a:solidFill>
                <a:latin typeface="Calibri" panose="020F0502020204030204"/>
              </a:rPr>
              <a:pPr>
                <a:spcAft>
                  <a:spcPts val="600"/>
                </a:spcAft>
                <a:defRPr/>
              </a:pPr>
              <a:t>3</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658107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6D5C3-60FA-03CF-ED18-63F171BA9722}"/>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4644FED-7E5E-34C6-28D5-2E358B6EFC5A}"/>
              </a:ext>
            </a:extLst>
          </p:cNvPr>
          <p:cNvSpPr>
            <a:spLocks noGrp="1"/>
          </p:cNvSpPr>
          <p:nvPr>
            <p:ph type="title"/>
          </p:nvPr>
        </p:nvSpPr>
        <p:spPr>
          <a:xfrm>
            <a:off x="838201" y="365125"/>
            <a:ext cx="5251316" cy="1807305"/>
          </a:xfrm>
        </p:spPr>
        <p:txBody>
          <a:bodyPr vert="horz" lIns="91440" tIns="45720" rIns="91440" bIns="45720" rtlCol="0" anchor="ctr">
            <a:noAutofit/>
          </a:bodyPr>
          <a:lstStyle/>
          <a:p>
            <a:pPr>
              <a:lnSpc>
                <a:spcPct val="90000"/>
              </a:lnSpc>
              <a:spcBef>
                <a:spcPct val="0"/>
              </a:spcBef>
            </a:pPr>
            <a:r>
              <a:rPr lang="en-US" sz="4400" dirty="0"/>
              <a:t>Legal Considerations – Virginia Law</a:t>
            </a:r>
            <a:endParaRPr lang="en-US" sz="4400">
              <a:ea typeface="Cambria"/>
            </a:endParaRPr>
          </a:p>
        </p:txBody>
      </p:sp>
      <p:sp>
        <p:nvSpPr>
          <p:cNvPr id="13" name="Content Placeholder 12">
            <a:extLst>
              <a:ext uri="{FF2B5EF4-FFF2-40B4-BE49-F238E27FC236}">
                <a16:creationId xmlns:a16="http://schemas.microsoft.com/office/drawing/2014/main" id="{69BA120D-A832-A322-542C-405EE9A73F6D}"/>
              </a:ext>
            </a:extLst>
          </p:cNvPr>
          <p:cNvSpPr>
            <a:spLocks noGrp="1"/>
          </p:cNvSpPr>
          <p:nvPr>
            <p:ph idx="1"/>
          </p:nvPr>
        </p:nvSpPr>
        <p:spPr>
          <a:xfrm>
            <a:off x="838200" y="2333297"/>
            <a:ext cx="4619621" cy="3843666"/>
          </a:xfrm>
        </p:spPr>
        <p:txBody>
          <a:bodyPr vert="horz" lIns="91440" tIns="45720" rIns="91440" bIns="45720" rtlCol="0" anchor="t">
            <a:normAutofit/>
          </a:bodyPr>
          <a:lstStyle/>
          <a:p>
            <a:pPr marL="283210" indent="-228600">
              <a:lnSpc>
                <a:spcPct val="90000"/>
              </a:lnSpc>
            </a:pPr>
            <a:r>
              <a:rPr lang="en-US" dirty="0">
                <a:latin typeface="+mn-lt"/>
                <a:cs typeface="+mn-cs"/>
              </a:rPr>
              <a:t>54.1-2131</a:t>
            </a:r>
            <a:endParaRPr lang="en-US">
              <a:latin typeface="+mn-lt"/>
              <a:ea typeface="Cambria"/>
              <a:cs typeface="+mn-cs"/>
            </a:endParaRPr>
          </a:p>
          <a:p>
            <a:pPr marL="283210" indent="-228600">
              <a:lnSpc>
                <a:spcPct val="90000"/>
              </a:lnSpc>
            </a:pPr>
            <a:r>
              <a:rPr lang="en-US" dirty="0">
                <a:latin typeface="+mn-lt"/>
                <a:cs typeface="+mn-cs"/>
              </a:rPr>
              <a:t>Treat all buyers honestly</a:t>
            </a:r>
            <a:endParaRPr lang="en-US" dirty="0">
              <a:latin typeface="+mn-lt"/>
              <a:ea typeface="Cambria"/>
              <a:cs typeface="+mn-cs"/>
            </a:endParaRPr>
          </a:p>
        </p:txBody>
      </p:sp>
      <p:sp>
        <p:nvSpPr>
          <p:cNvPr id="2" name="Date Placeholder 1">
            <a:extLst>
              <a:ext uri="{FF2B5EF4-FFF2-40B4-BE49-F238E27FC236}">
                <a16:creationId xmlns:a16="http://schemas.microsoft.com/office/drawing/2014/main" id="{E227C2AD-3057-23D6-4D55-95A2EB0C5BAD}"/>
              </a:ext>
            </a:extLst>
          </p:cNvPr>
          <p:cNvSpPr>
            <a:spLocks noGrp="1"/>
          </p:cNvSpPr>
          <p:nvPr>
            <p:ph type="dt" sz="half" idx="10"/>
          </p:nvPr>
        </p:nvSpPr>
        <p:spPr>
          <a:xfrm>
            <a:off x="838200" y="6356350"/>
            <a:ext cx="2590800" cy="365125"/>
          </a:xfrm>
        </p:spPr>
        <p:txBody>
          <a:bodyPr vert="horz" lIns="91440" tIns="45720" rIns="91440" bIns="45720" rtlCol="0" anchor="ctr">
            <a:normAutofit/>
          </a:bodyPr>
          <a:lstStyle/>
          <a:p>
            <a:pPr>
              <a:spcAft>
                <a:spcPts val="600"/>
              </a:spcAft>
              <a:defRPr/>
            </a:pPr>
            <a:fld id="{C0CDDD4E-919D-4ED1-9FDE-DEDDFF461F3C}" type="datetime1">
              <a:rPr lang="en-US" sz="1200" smtClean="0">
                <a:solidFill>
                  <a:prstClr val="black">
                    <a:tint val="75000"/>
                  </a:prstClr>
                </a:solidFill>
                <a:latin typeface="Calibri" panose="020F0502020204030204"/>
              </a:rPr>
              <a:pPr>
                <a:spcAft>
                  <a:spcPts val="600"/>
                </a:spcAft>
                <a:defRPr/>
              </a:pPr>
              <a:t>12/23/25</a:t>
            </a:fld>
            <a:endParaRPr lang="en-US" sz="1200" dirty="0">
              <a:solidFill>
                <a:prstClr val="black">
                  <a:tint val="75000"/>
                </a:prstClr>
              </a:solidFill>
              <a:latin typeface="Calibri" panose="020F0502020204030204"/>
            </a:endParaRPr>
          </a:p>
        </p:txBody>
      </p:sp>
      <p:pic>
        <p:nvPicPr>
          <p:cNvPr id="9" name="Content Placeholder 8" descr="Law books section in library">
            <a:extLst>
              <a:ext uri="{FF2B5EF4-FFF2-40B4-BE49-F238E27FC236}">
                <a16:creationId xmlns:a16="http://schemas.microsoft.com/office/drawing/2014/main" id="{1E1759EC-8E97-6090-C93C-63EA8C6084ED}"/>
              </a:ext>
            </a:extLst>
          </p:cNvPr>
          <p:cNvPicPr>
            <a:picLocks noChangeAspect="1"/>
          </p:cNvPicPr>
          <p:nvPr/>
        </p:nvPicPr>
        <p:blipFill>
          <a:blip r:embed="rId3" cstate="email">
            <a:extLst>
              <a:ext uri="{28A0092B-C50C-407E-A947-70E740481C1C}">
                <a14:useLocalDpi xmlns:a14="http://schemas.microsoft.com/office/drawing/2010/main"/>
              </a:ext>
            </a:extLst>
          </a:blip>
          <a:srcRect l="26667" r="15295"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Footer Placeholder 2">
            <a:extLst>
              <a:ext uri="{FF2B5EF4-FFF2-40B4-BE49-F238E27FC236}">
                <a16:creationId xmlns:a16="http://schemas.microsoft.com/office/drawing/2014/main" id="{990FEAB2-2587-FF68-E8CC-9684ECEFCA8C}"/>
              </a:ext>
            </a:extLst>
          </p:cNvPr>
          <p:cNvSpPr>
            <a:spLocks noGrp="1"/>
          </p:cNvSpPr>
          <p:nvPr>
            <p:ph type="ftr" sz="quarter" idx="3"/>
          </p:nvPr>
        </p:nvSpPr>
        <p:spPr>
          <a:xfrm>
            <a:off x="3505200" y="6356350"/>
            <a:ext cx="3429000" cy="365125"/>
          </a:xfrm>
        </p:spPr>
        <p:txBody>
          <a:bodyPr vert="horz" lIns="91440" tIns="45720" rIns="91440" bIns="45720" rtlCol="0" anchor="ctr">
            <a:normAutofit/>
          </a:bodyPr>
          <a:lstStyle/>
          <a:p>
            <a:pPr algn="l">
              <a:spcAft>
                <a:spcPts val="600"/>
              </a:spcAft>
              <a:defRPr/>
            </a:pPr>
            <a:r>
              <a:rPr lang="en-US" sz="1200" kern="1200">
                <a:solidFill>
                  <a:prstClr val="black">
                    <a:tint val="75000"/>
                  </a:prstClr>
                </a:solidFill>
                <a:latin typeface="Calibri" panose="020F0502020204030204"/>
                <a:ea typeface="+mn-ea"/>
                <a:cs typeface="+mn-cs"/>
              </a:rPr>
              <a:t>VIRGINIA REALTORS® CONTINUING EDUCATION</a:t>
            </a:r>
          </a:p>
        </p:txBody>
      </p:sp>
      <p:sp>
        <p:nvSpPr>
          <p:cNvPr id="4" name="Slide Number Placeholder 3">
            <a:extLst>
              <a:ext uri="{FF2B5EF4-FFF2-40B4-BE49-F238E27FC236}">
                <a16:creationId xmlns:a16="http://schemas.microsoft.com/office/drawing/2014/main" id="{C64C548D-EE52-0104-EF3C-A86E6D9D14B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1D949BB-02A7-374E-8AC1-D82FC708DBA3}" type="slidenum">
              <a:rPr lang="en-US" sz="1200">
                <a:solidFill>
                  <a:srgbClr val="FFFFFF"/>
                </a:solidFill>
                <a:latin typeface="Calibri" panose="020F0502020204030204"/>
              </a:rPr>
              <a:pPr>
                <a:spcAft>
                  <a:spcPts val="600"/>
                </a:spcAft>
                <a:defRPr/>
              </a:pPr>
              <a:t>4</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4611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7EF63D0-8FE9-DB6B-F59A-8EE01BB091E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5095C4-78F9-B325-CB56-CB8D26A27650}"/>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lnSpc>
                <a:spcPct val="90000"/>
              </a:lnSpc>
              <a:spcBef>
                <a:spcPct val="0"/>
              </a:spcBef>
            </a:pPr>
            <a:r>
              <a:rPr lang="en-US" sz="4400" dirty="0"/>
              <a:t>Escalation Clauses</a:t>
            </a:r>
          </a:p>
        </p:txBody>
      </p:sp>
      <p:sp>
        <p:nvSpPr>
          <p:cNvPr id="13" name="Content Placeholder 12">
            <a:extLst>
              <a:ext uri="{FF2B5EF4-FFF2-40B4-BE49-F238E27FC236}">
                <a16:creationId xmlns:a16="http://schemas.microsoft.com/office/drawing/2014/main" id="{E1172927-F7F6-74E3-D3E3-3B1BE3FD63A9}"/>
              </a:ext>
            </a:extLst>
          </p:cNvPr>
          <p:cNvSpPr>
            <a:spLocks noGrp="1"/>
          </p:cNvSpPr>
          <p:nvPr>
            <p:ph idx="1"/>
          </p:nvPr>
        </p:nvSpPr>
        <p:spPr>
          <a:xfrm>
            <a:off x="838200" y="2333297"/>
            <a:ext cx="4619621" cy="3843666"/>
          </a:xfrm>
        </p:spPr>
        <p:txBody>
          <a:bodyPr vert="horz" lIns="91440" tIns="45720" rIns="91440" bIns="45720" rtlCol="0">
            <a:normAutofit/>
          </a:bodyPr>
          <a:lstStyle/>
          <a:p>
            <a:pPr indent="-228600">
              <a:lnSpc>
                <a:spcPct val="90000"/>
              </a:lnSpc>
            </a:pPr>
            <a:r>
              <a:rPr lang="en-US" dirty="0">
                <a:latin typeface="+mn-lt"/>
                <a:cs typeface="+mn-cs"/>
              </a:rPr>
              <a:t>Read language carefully</a:t>
            </a:r>
          </a:p>
          <a:p>
            <a:pPr indent="-228600">
              <a:lnSpc>
                <a:spcPct val="90000"/>
              </a:lnSpc>
            </a:pPr>
            <a:r>
              <a:rPr lang="en-US" dirty="0">
                <a:latin typeface="+mn-lt"/>
                <a:cs typeface="+mn-cs"/>
              </a:rPr>
              <a:t>Pay attention to any “net of concessions” language</a:t>
            </a:r>
          </a:p>
        </p:txBody>
      </p:sp>
      <p:sp>
        <p:nvSpPr>
          <p:cNvPr id="2" name="Date Placeholder 1">
            <a:extLst>
              <a:ext uri="{FF2B5EF4-FFF2-40B4-BE49-F238E27FC236}">
                <a16:creationId xmlns:a16="http://schemas.microsoft.com/office/drawing/2014/main" id="{1572ED15-A1C6-C1BD-1A22-B5D9C925CFDA}"/>
              </a:ext>
            </a:extLst>
          </p:cNvPr>
          <p:cNvSpPr>
            <a:spLocks noGrp="1"/>
          </p:cNvSpPr>
          <p:nvPr>
            <p:ph type="dt" sz="half" idx="10"/>
          </p:nvPr>
        </p:nvSpPr>
        <p:spPr>
          <a:xfrm>
            <a:off x="838200" y="6356350"/>
            <a:ext cx="2590800" cy="365125"/>
          </a:xfrm>
        </p:spPr>
        <p:txBody>
          <a:bodyPr vert="horz" lIns="91440" tIns="45720" rIns="91440" bIns="45720" rtlCol="0" anchor="ctr">
            <a:normAutofit/>
          </a:bodyPr>
          <a:lstStyle/>
          <a:p>
            <a:pPr>
              <a:spcAft>
                <a:spcPts val="600"/>
              </a:spcAft>
              <a:defRPr/>
            </a:pPr>
            <a:fld id="{C0CDDD4E-919D-4ED1-9FDE-DEDDFF461F3C}" type="datetime1">
              <a:rPr lang="en-US" sz="1200" smtClean="0">
                <a:solidFill>
                  <a:prstClr val="black">
                    <a:tint val="75000"/>
                  </a:prstClr>
                </a:solidFill>
                <a:latin typeface="Calibri" panose="020F0502020204030204"/>
              </a:rPr>
              <a:pPr>
                <a:spcAft>
                  <a:spcPts val="600"/>
                </a:spcAft>
                <a:defRPr/>
              </a:pPr>
              <a:t>12/23/25</a:t>
            </a:fld>
            <a:endParaRPr lang="en-US" sz="1200">
              <a:solidFill>
                <a:prstClr val="black">
                  <a:tint val="75000"/>
                </a:prstClr>
              </a:solidFill>
              <a:latin typeface="Calibri" panose="020F0502020204030204"/>
            </a:endParaRPr>
          </a:p>
        </p:txBody>
      </p:sp>
      <p:pic>
        <p:nvPicPr>
          <p:cNvPr id="9" name="Content Placeholder 8" descr="A coin on an escalator&#10;&#10;AI-generated content may be incorrect.">
            <a:extLst>
              <a:ext uri="{FF2B5EF4-FFF2-40B4-BE49-F238E27FC236}">
                <a16:creationId xmlns:a16="http://schemas.microsoft.com/office/drawing/2014/main" id="{495F5878-69E1-12CA-82FD-2F4831AE62B6}"/>
              </a:ext>
            </a:extLst>
          </p:cNvPr>
          <p:cNvPicPr>
            <a:picLocks noChangeAspect="1"/>
          </p:cNvPicPr>
          <p:nvPr/>
        </p:nvPicPr>
        <p:blipFill>
          <a:blip r:embed="rId4" cstate="email">
            <a:extLst>
              <a:ext uri="{28A0092B-C50C-407E-A947-70E740481C1C}">
                <a14:useLocalDpi xmlns:a14="http://schemas.microsoft.com/office/drawing/2010/main"/>
              </a:ext>
            </a:extLst>
          </a:blip>
          <a:srcRect t="8089" r="2" b="15142"/>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Footer Placeholder 2">
            <a:extLst>
              <a:ext uri="{FF2B5EF4-FFF2-40B4-BE49-F238E27FC236}">
                <a16:creationId xmlns:a16="http://schemas.microsoft.com/office/drawing/2014/main" id="{C6011668-D48D-FCB6-18F8-CB8A99488036}"/>
              </a:ext>
            </a:extLst>
          </p:cNvPr>
          <p:cNvSpPr>
            <a:spLocks noGrp="1"/>
          </p:cNvSpPr>
          <p:nvPr>
            <p:ph type="ftr" sz="quarter" idx="3"/>
          </p:nvPr>
        </p:nvSpPr>
        <p:spPr>
          <a:xfrm>
            <a:off x="3505200" y="6356350"/>
            <a:ext cx="3429000" cy="365125"/>
          </a:xfrm>
        </p:spPr>
        <p:txBody>
          <a:bodyPr vert="horz" lIns="91440" tIns="45720" rIns="91440" bIns="45720" rtlCol="0" anchor="ctr">
            <a:normAutofit/>
          </a:bodyPr>
          <a:lstStyle/>
          <a:p>
            <a:pPr algn="l">
              <a:spcAft>
                <a:spcPts val="600"/>
              </a:spcAft>
              <a:defRPr/>
            </a:pPr>
            <a:r>
              <a:rPr lang="en-US" sz="1200" kern="1200">
                <a:solidFill>
                  <a:prstClr val="black">
                    <a:tint val="75000"/>
                  </a:prstClr>
                </a:solidFill>
                <a:latin typeface="Calibri" panose="020F0502020204030204"/>
                <a:ea typeface="+mn-ea"/>
                <a:cs typeface="+mn-cs"/>
              </a:rPr>
              <a:t>VIRGINIA REALTORS® CONTINUING EDUCATION</a:t>
            </a:r>
          </a:p>
        </p:txBody>
      </p:sp>
      <p:sp>
        <p:nvSpPr>
          <p:cNvPr id="4" name="Slide Number Placeholder 3">
            <a:extLst>
              <a:ext uri="{FF2B5EF4-FFF2-40B4-BE49-F238E27FC236}">
                <a16:creationId xmlns:a16="http://schemas.microsoft.com/office/drawing/2014/main" id="{F7881B28-8F1B-5D23-1956-D8D7A7B8854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1D949BB-02A7-374E-8AC1-D82FC708DBA3}" type="slidenum">
              <a:rPr lang="en-US" sz="1200">
                <a:solidFill>
                  <a:srgbClr val="FFFFFF"/>
                </a:solidFill>
                <a:latin typeface="Calibri" panose="020F0502020204030204"/>
              </a:rPr>
              <a:pPr>
                <a:spcAft>
                  <a:spcPts val="600"/>
                </a:spcAft>
                <a:defRPr/>
              </a:pPr>
              <a:t>5</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99159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5A0F22-7E66-6510-B89C-4D8B05D3A455}"/>
              </a:ext>
            </a:extLst>
          </p:cNvPr>
          <p:cNvSpPr>
            <a:spLocks noGrp="1"/>
          </p:cNvSpPr>
          <p:nvPr>
            <p:ph type="dt" sz="half" idx="10"/>
          </p:nvPr>
        </p:nvSpPr>
        <p:spPr/>
        <p:txBody>
          <a:bodyPr/>
          <a:lstStyle/>
          <a:p>
            <a:fld id="{F81F4FDC-6862-430E-A8AF-65AFDF314477}" type="datetime1">
              <a:rPr lang="en-US" smtClean="0"/>
              <a:t>12/23/25</a:t>
            </a:fld>
            <a:endParaRPr lang="en-US"/>
          </a:p>
        </p:txBody>
      </p:sp>
      <p:sp>
        <p:nvSpPr>
          <p:cNvPr id="3" name="Slide Number Placeholder 2">
            <a:extLst>
              <a:ext uri="{FF2B5EF4-FFF2-40B4-BE49-F238E27FC236}">
                <a16:creationId xmlns:a16="http://schemas.microsoft.com/office/drawing/2014/main" id="{0676A312-83FB-6143-BBFB-B8A9D05BA2FF}"/>
              </a:ext>
            </a:extLst>
          </p:cNvPr>
          <p:cNvSpPr>
            <a:spLocks noGrp="1"/>
          </p:cNvSpPr>
          <p:nvPr>
            <p:ph type="sldNum" sz="quarter" idx="12"/>
          </p:nvPr>
        </p:nvSpPr>
        <p:spPr/>
        <p:txBody>
          <a:bodyPr/>
          <a:lstStyle/>
          <a:p>
            <a:fld id="{51D949BB-02A7-374E-8AC1-D82FC708DBA3}" type="slidenum">
              <a:rPr lang="en-US" smtClean="0"/>
              <a:t>6</a:t>
            </a:fld>
            <a:endParaRPr lang="en-US"/>
          </a:p>
        </p:txBody>
      </p:sp>
      <p:sp>
        <p:nvSpPr>
          <p:cNvPr id="4" name="Footer Placeholder 3">
            <a:extLst>
              <a:ext uri="{FF2B5EF4-FFF2-40B4-BE49-F238E27FC236}">
                <a16:creationId xmlns:a16="http://schemas.microsoft.com/office/drawing/2014/main" id="{D3CD72D8-A4CD-EC6E-A07C-AD81F3F25FA7}"/>
              </a:ext>
            </a:extLst>
          </p:cNvPr>
          <p:cNvSpPr>
            <a:spLocks noGrp="1"/>
          </p:cNvSpPr>
          <p:nvPr>
            <p:ph type="ftr" sz="quarter" idx="3"/>
          </p:nvPr>
        </p:nvSpPr>
        <p:spPr/>
        <p:txBody>
          <a:body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4460EA98-80D6-22BD-05C1-633B2639C386}"/>
              </a:ext>
            </a:extLst>
          </p:cNvPr>
          <p:cNvSpPr>
            <a:spLocks noGrp="1"/>
          </p:cNvSpPr>
          <p:nvPr>
            <p:ph type="title"/>
          </p:nvPr>
        </p:nvSpPr>
        <p:spPr/>
        <p:txBody>
          <a:bodyPr/>
          <a:lstStyle/>
          <a:p>
            <a:r>
              <a:rPr lang="en-US" dirty="0"/>
              <a:t>Scenario</a:t>
            </a:r>
          </a:p>
        </p:txBody>
      </p:sp>
      <p:sp>
        <p:nvSpPr>
          <p:cNvPr id="6" name="Content Placeholder 5">
            <a:extLst>
              <a:ext uri="{FF2B5EF4-FFF2-40B4-BE49-F238E27FC236}">
                <a16:creationId xmlns:a16="http://schemas.microsoft.com/office/drawing/2014/main" id="{D3989A24-CF6A-A621-AB5A-F43191519846}"/>
              </a:ext>
            </a:extLst>
          </p:cNvPr>
          <p:cNvSpPr>
            <a:spLocks noGrp="1"/>
          </p:cNvSpPr>
          <p:nvPr>
            <p:ph idx="1"/>
          </p:nvPr>
        </p:nvSpPr>
        <p:spPr>
          <a:xfrm>
            <a:off x="575440" y="1574673"/>
            <a:ext cx="11242548" cy="3831818"/>
          </a:xfrm>
        </p:spPr>
        <p:txBody>
          <a:bodyPr vert="horz" wrap="square" lIns="91440" tIns="45720" rIns="91440" bIns="45720" rtlCol="0" anchor="t">
            <a:spAutoFit/>
          </a:bodyPr>
          <a:lstStyle/>
          <a:p>
            <a:pPr marL="283210" indent="-283210"/>
            <a:r>
              <a:rPr lang="en-US" sz="3200" dirty="0">
                <a:latin typeface="Cambria"/>
                <a:ea typeface="Cambria"/>
                <a:cs typeface="Calibri"/>
              </a:rPr>
              <a:t>Offer 1: $500,000 purchase price, escalation clause says it will increase by $10,000 over any bona fide offer net of concessions, with a cap of $575,000</a:t>
            </a:r>
          </a:p>
          <a:p>
            <a:pPr marL="283210" indent="-283210"/>
            <a:r>
              <a:rPr lang="en-US" sz="3200" dirty="0">
                <a:latin typeface="Cambria"/>
                <a:ea typeface="Cambria"/>
                <a:cs typeface="Calibri"/>
              </a:rPr>
              <a:t>Offer 2: $550,000 purchase price with $10,000 in total seller concessions</a:t>
            </a:r>
          </a:p>
          <a:p>
            <a:pPr marL="283210" indent="-283210"/>
            <a:endParaRPr lang="en-US" dirty="0">
              <a:ea typeface="Calibri" panose="020F0502020204030204" pitchFamily="34" charset="0"/>
            </a:endParaRPr>
          </a:p>
          <a:p>
            <a:pPr marL="0" indent="0" algn="ctr">
              <a:buNone/>
            </a:pPr>
            <a:r>
              <a:rPr lang="en-US" sz="4000" dirty="0">
                <a:latin typeface="Cambria"/>
                <a:ea typeface="Cambria"/>
                <a:cs typeface="Calibri"/>
              </a:rPr>
              <a:t>What will the seller’s ultimate purchase price be?</a:t>
            </a:r>
          </a:p>
        </p:txBody>
      </p:sp>
    </p:spTree>
    <p:extLst>
      <p:ext uri="{BB962C8B-B14F-4D97-AF65-F5344CB8AC3E}">
        <p14:creationId xmlns:p14="http://schemas.microsoft.com/office/powerpoint/2010/main" val="207067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E2BAD-5F3B-7B77-EB3A-CC684D03F99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C0B70162-D456-F000-BA18-E19D95247627}"/>
              </a:ext>
            </a:extLst>
          </p:cNvPr>
          <p:cNvSpPr>
            <a:spLocks noGrp="1"/>
          </p:cNvSpPr>
          <p:nvPr>
            <p:ph type="dt" sz="half" idx="10"/>
          </p:nvPr>
        </p:nvSpPr>
        <p:spPr/>
        <p:txBody>
          <a:bodyPr/>
          <a:lstStyle/>
          <a:p>
            <a:fld id="{F81F4FDC-6862-430E-A8AF-65AFDF314477}" type="datetime1">
              <a:rPr lang="en-US" smtClean="0"/>
              <a:t>12/23/25</a:t>
            </a:fld>
            <a:endParaRPr lang="en-US"/>
          </a:p>
        </p:txBody>
      </p:sp>
      <p:sp>
        <p:nvSpPr>
          <p:cNvPr id="3" name="Slide Number Placeholder 2">
            <a:extLst>
              <a:ext uri="{FF2B5EF4-FFF2-40B4-BE49-F238E27FC236}">
                <a16:creationId xmlns:a16="http://schemas.microsoft.com/office/drawing/2014/main" id="{0F9F5F81-B84D-E7B7-FA92-56029DFB641A}"/>
              </a:ext>
            </a:extLst>
          </p:cNvPr>
          <p:cNvSpPr>
            <a:spLocks noGrp="1"/>
          </p:cNvSpPr>
          <p:nvPr>
            <p:ph type="sldNum" sz="quarter" idx="12"/>
          </p:nvPr>
        </p:nvSpPr>
        <p:spPr/>
        <p:txBody>
          <a:bodyPr/>
          <a:lstStyle/>
          <a:p>
            <a:fld id="{51D949BB-02A7-374E-8AC1-D82FC708DBA3}" type="slidenum">
              <a:rPr lang="en-US" smtClean="0"/>
              <a:t>7</a:t>
            </a:fld>
            <a:endParaRPr lang="en-US"/>
          </a:p>
        </p:txBody>
      </p:sp>
      <p:sp>
        <p:nvSpPr>
          <p:cNvPr id="4" name="Footer Placeholder 3">
            <a:extLst>
              <a:ext uri="{FF2B5EF4-FFF2-40B4-BE49-F238E27FC236}">
                <a16:creationId xmlns:a16="http://schemas.microsoft.com/office/drawing/2014/main" id="{B20C863C-1DB1-72D1-D9FE-71429A4DBFFA}"/>
              </a:ext>
            </a:extLst>
          </p:cNvPr>
          <p:cNvSpPr>
            <a:spLocks noGrp="1"/>
          </p:cNvSpPr>
          <p:nvPr>
            <p:ph type="ftr" sz="quarter" idx="3"/>
          </p:nvPr>
        </p:nvSpPr>
        <p:spPr/>
        <p:txBody>
          <a:body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79839E79-1014-3950-0AE0-5A92578DEC85}"/>
              </a:ext>
            </a:extLst>
          </p:cNvPr>
          <p:cNvSpPr>
            <a:spLocks noGrp="1"/>
          </p:cNvSpPr>
          <p:nvPr>
            <p:ph type="title"/>
          </p:nvPr>
        </p:nvSpPr>
        <p:spPr/>
        <p:txBody>
          <a:bodyPr/>
          <a:lstStyle/>
          <a:p>
            <a:r>
              <a:rPr lang="en-US" dirty="0"/>
              <a:t>Scenario</a:t>
            </a:r>
          </a:p>
        </p:txBody>
      </p:sp>
      <p:sp>
        <p:nvSpPr>
          <p:cNvPr id="6" name="Content Placeholder 5">
            <a:extLst>
              <a:ext uri="{FF2B5EF4-FFF2-40B4-BE49-F238E27FC236}">
                <a16:creationId xmlns:a16="http://schemas.microsoft.com/office/drawing/2014/main" id="{F1F3132E-B980-B7C1-1EE3-859E87D4F1F6}"/>
              </a:ext>
            </a:extLst>
          </p:cNvPr>
          <p:cNvSpPr>
            <a:spLocks noGrp="1"/>
          </p:cNvSpPr>
          <p:nvPr>
            <p:ph idx="1"/>
          </p:nvPr>
        </p:nvSpPr>
        <p:spPr>
          <a:xfrm>
            <a:off x="575440" y="1527048"/>
            <a:ext cx="10442448" cy="1200329"/>
          </a:xfrm>
        </p:spPr>
        <p:txBody>
          <a:bodyPr/>
          <a:lstStyle/>
          <a:p>
            <a:r>
              <a:rPr lang="en-US" sz="3600" dirty="0"/>
              <a:t>Offer 1’s purchase price will increase to $550,000, meaning it will be equal to Offer 2’s purchase price.</a:t>
            </a:r>
          </a:p>
        </p:txBody>
      </p:sp>
    </p:spTree>
    <p:extLst>
      <p:ext uri="{BB962C8B-B14F-4D97-AF65-F5344CB8AC3E}">
        <p14:creationId xmlns:p14="http://schemas.microsoft.com/office/powerpoint/2010/main" val="1281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FC09F8-EC90-785C-6C61-1C7865744359}"/>
              </a:ext>
            </a:extLst>
          </p:cNvPr>
          <p:cNvSpPr>
            <a:spLocks noGrp="1"/>
          </p:cNvSpPr>
          <p:nvPr>
            <p:ph type="dt" sz="half" idx="10"/>
          </p:nvPr>
        </p:nvSpPr>
        <p:spPr/>
        <p:txBody>
          <a:bodyPr/>
          <a:lstStyle/>
          <a:p>
            <a:fld id="{F81F4FDC-6862-430E-A8AF-65AFDF314477}" type="datetime1">
              <a:rPr lang="en-US" smtClean="0"/>
              <a:t>12/23/25</a:t>
            </a:fld>
            <a:endParaRPr lang="en-US"/>
          </a:p>
        </p:txBody>
      </p:sp>
      <p:sp>
        <p:nvSpPr>
          <p:cNvPr id="3" name="Slide Number Placeholder 2">
            <a:extLst>
              <a:ext uri="{FF2B5EF4-FFF2-40B4-BE49-F238E27FC236}">
                <a16:creationId xmlns:a16="http://schemas.microsoft.com/office/drawing/2014/main" id="{EBB05CC6-C259-4008-A380-B699E1C53140}"/>
              </a:ext>
            </a:extLst>
          </p:cNvPr>
          <p:cNvSpPr>
            <a:spLocks noGrp="1"/>
          </p:cNvSpPr>
          <p:nvPr>
            <p:ph type="sldNum" sz="quarter" idx="12"/>
          </p:nvPr>
        </p:nvSpPr>
        <p:spPr/>
        <p:txBody>
          <a:bodyPr/>
          <a:lstStyle/>
          <a:p>
            <a:fld id="{51D949BB-02A7-374E-8AC1-D82FC708DBA3}" type="slidenum">
              <a:rPr lang="en-US" smtClean="0"/>
              <a:t>8</a:t>
            </a:fld>
            <a:endParaRPr lang="en-US"/>
          </a:p>
        </p:txBody>
      </p:sp>
      <p:sp>
        <p:nvSpPr>
          <p:cNvPr id="4" name="Footer Placeholder 3">
            <a:extLst>
              <a:ext uri="{FF2B5EF4-FFF2-40B4-BE49-F238E27FC236}">
                <a16:creationId xmlns:a16="http://schemas.microsoft.com/office/drawing/2014/main" id="{73A626AB-6FEC-2DED-6AD2-49AAAADA3F30}"/>
              </a:ext>
            </a:extLst>
          </p:cNvPr>
          <p:cNvSpPr>
            <a:spLocks noGrp="1"/>
          </p:cNvSpPr>
          <p:nvPr>
            <p:ph type="ftr" sz="quarter" idx="3"/>
          </p:nvPr>
        </p:nvSpPr>
        <p:spPr/>
        <p:txBody>
          <a:body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79B9833F-15FD-8C38-E0F6-D7E2881FB576}"/>
              </a:ext>
            </a:extLst>
          </p:cNvPr>
          <p:cNvSpPr>
            <a:spLocks noGrp="1"/>
          </p:cNvSpPr>
          <p:nvPr>
            <p:ph type="title"/>
          </p:nvPr>
        </p:nvSpPr>
        <p:spPr/>
        <p:txBody>
          <a:bodyPr/>
          <a:lstStyle/>
          <a:p>
            <a:r>
              <a:rPr lang="en-US" dirty="0"/>
              <a:t>VAR Legal Resources</a:t>
            </a:r>
          </a:p>
        </p:txBody>
      </p:sp>
      <p:sp>
        <p:nvSpPr>
          <p:cNvPr id="6" name="Content Placeholder 5">
            <a:extLst>
              <a:ext uri="{FF2B5EF4-FFF2-40B4-BE49-F238E27FC236}">
                <a16:creationId xmlns:a16="http://schemas.microsoft.com/office/drawing/2014/main" id="{E5C106F4-F4A0-2954-B796-F9E0292CE304}"/>
              </a:ext>
            </a:extLst>
          </p:cNvPr>
          <p:cNvSpPr>
            <a:spLocks noGrp="1"/>
          </p:cNvSpPr>
          <p:nvPr>
            <p:ph idx="1"/>
          </p:nvPr>
        </p:nvSpPr>
        <p:spPr>
          <a:xfrm>
            <a:off x="575440" y="1527048"/>
            <a:ext cx="10442448" cy="2908489"/>
          </a:xfrm>
        </p:spPr>
        <p:txBody>
          <a:bodyPr/>
          <a:lstStyle/>
          <a:p>
            <a:r>
              <a:rPr lang="en-US" dirty="0"/>
              <a:t>Legal Hotline: https://virginiarealtors.org/law-ethics/legal-hotline</a:t>
            </a:r>
          </a:p>
          <a:p>
            <a:r>
              <a:rPr lang="en-US" dirty="0"/>
              <a:t>Legal Resources: https://virginiarealtors.org/law-ethics/legal-resources</a:t>
            </a:r>
          </a:p>
          <a:p>
            <a:r>
              <a:rPr lang="en-US" dirty="0"/>
              <a:t>Standard Forms: https://virginiarealtors.org/law-ethics/standard-forms</a:t>
            </a:r>
          </a:p>
          <a:p>
            <a:endParaRPr lang="en-US" dirty="0"/>
          </a:p>
        </p:txBody>
      </p:sp>
    </p:spTree>
    <p:extLst>
      <p:ext uri="{BB962C8B-B14F-4D97-AF65-F5344CB8AC3E}">
        <p14:creationId xmlns:p14="http://schemas.microsoft.com/office/powerpoint/2010/main" val="1760937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BAFD1-0400-8AB8-263E-C5F7DCDB0F2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25DC9B-EE19-4657-C9BD-618887AC7B21}"/>
              </a:ext>
            </a:extLst>
          </p:cNvPr>
          <p:cNvSpPr>
            <a:spLocks noGrp="1"/>
          </p:cNvSpPr>
          <p:nvPr>
            <p:ph type="title"/>
          </p:nvPr>
        </p:nvSpPr>
        <p:spPr>
          <a:xfrm>
            <a:off x="0" y="164592"/>
            <a:ext cx="12192000" cy="1426464"/>
          </a:xfrm>
        </p:spPr>
        <p:txBody>
          <a:bodyPr/>
          <a:lstStyle/>
          <a:p>
            <a:pPr algn="ctr"/>
            <a:r>
              <a:rPr lang="en-US" dirty="0"/>
              <a:t>Questions?</a:t>
            </a:r>
          </a:p>
        </p:txBody>
      </p:sp>
      <p:sp>
        <p:nvSpPr>
          <p:cNvPr id="2" name="Date Placeholder 1">
            <a:extLst>
              <a:ext uri="{FF2B5EF4-FFF2-40B4-BE49-F238E27FC236}">
                <a16:creationId xmlns:a16="http://schemas.microsoft.com/office/drawing/2014/main" id="{3083EBFC-5F5B-A13F-7B80-60307AB9AF23}"/>
              </a:ext>
            </a:extLst>
          </p:cNvPr>
          <p:cNvSpPr>
            <a:spLocks noGrp="1"/>
          </p:cNvSpPr>
          <p:nvPr>
            <p:ph type="dt" sz="half" idx="10"/>
          </p:nvPr>
        </p:nvSpPr>
        <p:spPr/>
        <p:txBody>
          <a:bodyPr/>
          <a:lstStyle/>
          <a:p>
            <a:fld id="{C0CDDD4E-919D-4ED1-9FDE-DEDDFF461F3C}" type="datetime1">
              <a:rPr lang="en-US" smtClean="0"/>
              <a:t>12/23/25</a:t>
            </a:fld>
            <a:endParaRPr lang="en-US" dirty="0"/>
          </a:p>
        </p:txBody>
      </p:sp>
      <p:sp>
        <p:nvSpPr>
          <p:cNvPr id="4" name="Slide Number Placeholder 3">
            <a:extLst>
              <a:ext uri="{FF2B5EF4-FFF2-40B4-BE49-F238E27FC236}">
                <a16:creationId xmlns:a16="http://schemas.microsoft.com/office/drawing/2014/main" id="{324F84E2-A67C-5041-595A-A12CD0AD7B5C}"/>
              </a:ext>
            </a:extLst>
          </p:cNvPr>
          <p:cNvSpPr>
            <a:spLocks noGrp="1"/>
          </p:cNvSpPr>
          <p:nvPr>
            <p:ph type="sldNum" sz="quarter" idx="12"/>
          </p:nvPr>
        </p:nvSpPr>
        <p:spPr/>
        <p:txBody>
          <a:bodyPr/>
          <a:lstStyle/>
          <a:p>
            <a:fld id="{51D949BB-02A7-374E-8AC1-D82FC708DBA3}" type="slidenum">
              <a:rPr lang="en-US" smtClean="0"/>
              <a:t>9</a:t>
            </a:fld>
            <a:endParaRPr lang="en-US"/>
          </a:p>
        </p:txBody>
      </p:sp>
      <p:sp>
        <p:nvSpPr>
          <p:cNvPr id="3" name="Footer Placeholder 2">
            <a:extLst>
              <a:ext uri="{FF2B5EF4-FFF2-40B4-BE49-F238E27FC236}">
                <a16:creationId xmlns:a16="http://schemas.microsoft.com/office/drawing/2014/main" id="{33C580F7-B1BE-086B-7E1B-2C884F9C8F2A}"/>
              </a:ext>
            </a:extLst>
          </p:cNvPr>
          <p:cNvSpPr>
            <a:spLocks noGrp="1"/>
          </p:cNvSpPr>
          <p:nvPr>
            <p:ph type="ftr" sz="quarter" idx="3"/>
          </p:nvPr>
        </p:nvSpPr>
        <p:spPr/>
        <p:txBody>
          <a:bodyPr/>
          <a:lstStyle/>
          <a:p>
            <a:r>
              <a:rPr lang="en-US" spc="300">
                <a:latin typeface="Calibri" panose="020F0502020204030204" pitchFamily="34" charset="0"/>
                <a:cs typeface="Calibri" panose="020F0502020204030204" pitchFamily="34" charset="0"/>
              </a:rPr>
              <a:t>VIRGINIA REALTORS</a:t>
            </a:r>
            <a:r>
              <a:rPr lang="en-US" spc="300" baseline="30000">
                <a:latin typeface="Calibri" panose="020F0502020204030204" pitchFamily="34" charset="0"/>
                <a:cs typeface="Calibri" panose="020F0502020204030204" pitchFamily="34" charset="0"/>
              </a:rPr>
              <a:t>® </a:t>
            </a:r>
            <a:r>
              <a:rPr lang="en-US" spc="300">
                <a:latin typeface="Calibri" panose="020F0502020204030204" pitchFamily="34" charset="0"/>
                <a:cs typeface="Calibri" panose="020F0502020204030204" pitchFamily="34" charset="0"/>
              </a:rPr>
              <a:t>CONTINUING EDUCATION</a:t>
            </a:r>
            <a:endParaRPr lang="en-US" spc="300" dirty="0">
              <a:latin typeface="Calibri" panose="020F0502020204030204" pitchFamily="34" charset="0"/>
              <a:cs typeface="Calibri" panose="020F0502020204030204" pitchFamily="34" charset="0"/>
            </a:endParaRPr>
          </a:p>
        </p:txBody>
      </p:sp>
      <p:pic>
        <p:nvPicPr>
          <p:cNvPr id="7" name="Picture 6" descr="Close-up of hands raised in classroom">
            <a:extLst>
              <a:ext uri="{FF2B5EF4-FFF2-40B4-BE49-F238E27FC236}">
                <a16:creationId xmlns:a16="http://schemas.microsoft.com/office/drawing/2014/main" id="{0DBB2FD0-C010-7AA6-7E4F-CC2CDDAB6F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8133" y="1337089"/>
            <a:ext cx="6275733" cy="4183822"/>
          </a:xfrm>
          <a:prstGeom prst="rect">
            <a:avLst/>
          </a:prstGeom>
        </p:spPr>
      </p:pic>
    </p:spTree>
    <p:extLst>
      <p:ext uri="{BB962C8B-B14F-4D97-AF65-F5344CB8AC3E}">
        <p14:creationId xmlns:p14="http://schemas.microsoft.com/office/powerpoint/2010/main" val="352229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al Class 2025 Template_FINAL.potx" id="{67A1177D-A8E9-4F71-82A4-1C9C4AD34422}" vid="{F66B578D-D7CD-426E-8942-7F554C7ECC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207266a-8549-4d12-87c7-6d3d79637e47" xsi:nil="true"/>
    <lcf76f155ced4ddcb4097134ff3c332f xmlns="ba630d7b-8c89-47ad-91ac-97942cba60d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E7025548F6494E8C1ABF7D2740F2F5" ma:contentTypeVersion="17" ma:contentTypeDescription="Create a new document." ma:contentTypeScope="" ma:versionID="85829181aba5b0a9e290e2231bb0f98e">
  <xsd:schema xmlns:xsd="http://www.w3.org/2001/XMLSchema" xmlns:xs="http://www.w3.org/2001/XMLSchema" xmlns:p="http://schemas.microsoft.com/office/2006/metadata/properties" xmlns:ns2="ba630d7b-8c89-47ad-91ac-97942cba60d1" xmlns:ns3="0207266a-8549-4d12-87c7-6d3d79637e47" targetNamespace="http://schemas.microsoft.com/office/2006/metadata/properties" ma:root="true" ma:fieldsID="4ad09b77ca32671b21f8569510a50322" ns2:_="" ns3:_="">
    <xsd:import namespace="ba630d7b-8c89-47ad-91ac-97942cba60d1"/>
    <xsd:import namespace="0207266a-8549-4d12-87c7-6d3d79637e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630d7b-8c89-47ad-91ac-97942cba60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dee32d4-85ac-40c2-9e8e-56c60904338d"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07266a-8549-4d12-87c7-6d3d79637e4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55bc54e-6852-432d-a8bf-2ccd59860851}" ma:internalName="TaxCatchAll" ma:showField="CatchAllData" ma:web="0207266a-8549-4d12-87c7-6d3d79637e4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A909-F039-4435-BF02-58C7DE760874}">
  <ds:schemaRefs>
    <ds:schemaRef ds:uri="http://schemas.microsoft.com/sharepoint/v3/contenttype/forms"/>
  </ds:schemaRefs>
</ds:datastoreItem>
</file>

<file path=customXml/itemProps2.xml><?xml version="1.0" encoding="utf-8"?>
<ds:datastoreItem xmlns:ds="http://schemas.openxmlformats.org/officeDocument/2006/customXml" ds:itemID="{EC6D94CF-8B37-408F-AF97-8735505CE1BE}">
  <ds:schemaRefs>
    <ds:schemaRef ds:uri="http://schemas.microsoft.com/office/2006/metadata/properties"/>
    <ds:schemaRef ds:uri="http://purl.org/dc/terms/"/>
    <ds:schemaRef ds:uri="http://www.w3.org/XML/1998/namespace"/>
    <ds:schemaRef ds:uri="0207266a-8549-4d12-87c7-6d3d79637e47"/>
    <ds:schemaRef ds:uri="http://schemas.openxmlformats.org/package/2006/metadata/core-properties"/>
    <ds:schemaRef ds:uri="http://schemas.microsoft.com/office/2006/documentManagement/types"/>
    <ds:schemaRef ds:uri="http://purl.org/dc/elements/1.1/"/>
    <ds:schemaRef ds:uri="ba630d7b-8c89-47ad-91ac-97942cba60d1"/>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568052D5-163E-4144-BAD1-A043447C8F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630d7b-8c89-47ad-91ac-97942cba60d1"/>
    <ds:schemaRef ds:uri="0207266a-8549-4d12-87c7-6d3d79637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Legal Class 2025 Template_FINAL</Template>
  <TotalTime>1041</TotalTime>
  <Words>1170</Words>
  <Application>Microsoft Macintosh PowerPoint</Application>
  <PresentationFormat>Widescreen</PresentationFormat>
  <Paragraphs>82</Paragraphs>
  <Slides>9</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Arial</vt:lpstr>
      <vt:lpstr>Calibri</vt:lpstr>
      <vt:lpstr>Cambria</vt:lpstr>
      <vt:lpstr>Office Theme</vt:lpstr>
      <vt:lpstr>Multiple Offers</vt:lpstr>
      <vt:lpstr>Multiple Offers – Market Dependent</vt:lpstr>
      <vt:lpstr>Legal Considerations – Code of Ethics</vt:lpstr>
      <vt:lpstr>Legal Considerations – Virginia Law</vt:lpstr>
      <vt:lpstr>Escalation Clauses</vt:lpstr>
      <vt:lpstr>Scenario</vt:lpstr>
      <vt:lpstr>Scenario</vt:lpstr>
      <vt:lpstr>VAR Legal 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Santiago Montalvo</dc:creator>
  <cp:lastModifiedBy>Adam J Smith (Creative Director)</cp:lastModifiedBy>
  <cp:revision>31</cp:revision>
  <cp:lastPrinted>2025-03-27T17:58:13Z</cp:lastPrinted>
  <dcterms:created xsi:type="dcterms:W3CDTF">2025-11-18T16:55:02Z</dcterms:created>
  <dcterms:modified xsi:type="dcterms:W3CDTF">2025-12-23T21:30:53Z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0x010100DFE7025548F6494E8C1ABF7D2740F2F5</vt:lpwstr>
  </property>
  <property fmtid="{D5CDD505-2E9C-101B-9397-08002B2CF9AE}" pid="3" name="MediaServiceImageTags">
    <vt:lpwstr/>
  </property>
</Properties>
</file>