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56" r:id="rId5"/>
    <p:sldId id="258" r:id="rId6"/>
    <p:sldId id="259" r:id="rId7"/>
    <p:sldId id="260" r:id="rId8"/>
    <p:sldId id="261" r:id="rId9"/>
    <p:sldId id="263" r:id="rId10"/>
    <p:sldId id="264" r:id="rId11"/>
    <p:sldId id="265" r:id="rId12"/>
    <p:sldId id="26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1" autoAdjust="0"/>
    <p:restoredTop sz="62307" autoAdjust="0"/>
  </p:normalViewPr>
  <p:slideViewPr>
    <p:cSldViewPr snapToGrid="0">
      <p:cViewPr varScale="1">
        <p:scale>
          <a:sx n="46" d="100"/>
          <a:sy n="46" d="100"/>
        </p:scale>
        <p:origin x="1364"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3FCD77-153C-466C-A06A-976A8F13D795}" type="datetimeFigureOut">
              <a:rPr lang="en-US" smtClean="0"/>
              <a:t>1/2/2025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52FA97-A16F-479C-AA61-615EAAD011FF}" type="slidenum">
              <a:rPr lang="en-US" smtClean="0"/>
              <a:t>‹#›</a:t>
            </a:fld>
            <a:endParaRPr lang="en-US"/>
          </a:p>
        </p:txBody>
      </p:sp>
    </p:spTree>
    <p:extLst>
      <p:ext uri="{BB962C8B-B14F-4D97-AF65-F5344CB8AC3E}">
        <p14:creationId xmlns:p14="http://schemas.microsoft.com/office/powerpoint/2010/main" val="3201105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Today we’re going to go over the settlement </a:t>
            </a:r>
            <a:r>
              <a:rPr lang="en-US">
                <a:latin typeface="Arial" panose="020B0604020202020204" pitchFamily="34" charset="0"/>
                <a:cs typeface="Arial" panose="020B0604020202020204" pitchFamily="34" charset="0"/>
              </a:rPr>
              <a:t>paragraph in the Virginia REALTORS®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C352FA97-A16F-479C-AA61-615EAAD011FF}" type="slidenum">
              <a:rPr lang="en-US" smtClean="0"/>
              <a:t>1</a:t>
            </a:fld>
            <a:endParaRPr lang="en-US"/>
          </a:p>
        </p:txBody>
      </p:sp>
    </p:spTree>
    <p:extLst>
      <p:ext uri="{BB962C8B-B14F-4D97-AF65-F5344CB8AC3E}">
        <p14:creationId xmlns:p14="http://schemas.microsoft.com/office/powerpoint/2010/main" val="1585494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strike="noStrike" dirty="0">
                <a:solidFill>
                  <a:srgbClr val="000000"/>
                </a:solidFill>
                <a:effectLst/>
                <a:latin typeface="Arial" panose="020B0604020202020204" pitchFamily="34" charset="0"/>
                <a:cs typeface="Arial" panose="020B0604020202020204" pitchFamily="34" charset="0"/>
              </a:rPr>
              <a:t>In information, the Bureau of Insurance issued an administrative letter and updated their FAQs regarding settlements in Virginia. The letter addresses split settlements in Virginia, in short, there is no such thing in Virginia. If you would like more information, please follow the link in the slide to learn more. While the Bureau of Insurance has oversight over just lay settlement agents (non attorneys), this again does not mean that there is such a thing as split settlements in Virginia if an attorney conducts it. </a:t>
            </a:r>
          </a:p>
          <a:p>
            <a:endParaRPr lang="en-US" b="0" i="0" u="none" strike="noStrike" dirty="0">
              <a:solidFill>
                <a:srgbClr val="00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C352FA97-A16F-479C-AA61-615EAAD011FF}" type="slidenum">
              <a:rPr lang="en-US" smtClean="0"/>
              <a:t>2</a:t>
            </a:fld>
            <a:endParaRPr lang="en-US"/>
          </a:p>
        </p:txBody>
      </p:sp>
    </p:spTree>
    <p:extLst>
      <p:ext uri="{BB962C8B-B14F-4D97-AF65-F5344CB8AC3E}">
        <p14:creationId xmlns:p14="http://schemas.microsoft.com/office/powerpoint/2010/main" val="635476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Real estate settlement agent are controlled by Chapter 10 of the Code of Virginia, this applies to both lay and attorney settlement agents. </a:t>
            </a:r>
            <a:endParaRPr lang="en-US"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C352FA97-A16F-479C-AA61-615EAAD011FF}" type="slidenum">
              <a:rPr lang="en-US" smtClean="0"/>
              <a:t>3</a:t>
            </a:fld>
            <a:endParaRPr lang="en-US"/>
          </a:p>
        </p:txBody>
      </p:sp>
    </p:spTree>
    <p:extLst>
      <p:ext uri="{BB962C8B-B14F-4D97-AF65-F5344CB8AC3E}">
        <p14:creationId xmlns:p14="http://schemas.microsoft.com/office/powerpoint/2010/main" val="26284458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The 16 services that a settlement agent is responsible for per the statute are:</a:t>
            </a:r>
          </a:p>
          <a:p>
            <a:endParaRPr lang="en-US" dirty="0">
              <a:latin typeface="Arial" panose="020B0604020202020204" pitchFamily="34" charset="0"/>
              <a:cs typeface="Arial" panose="020B0604020202020204" pitchFamily="34" charset="0"/>
            </a:endParaRPr>
          </a:p>
          <a:p>
            <a:pPr marL="228600" indent="-228600">
              <a:buFont typeface="+mj-lt"/>
              <a:buAutoNum type="arabicPeriod"/>
            </a:pPr>
            <a:r>
              <a:rPr lang="en-US" b="0" i="0" dirty="0">
                <a:solidFill>
                  <a:srgbClr val="444444"/>
                </a:solidFill>
                <a:effectLst/>
                <a:latin typeface="PT Serif" panose="020A0603040505020204" pitchFamily="18" charset="0"/>
              </a:rPr>
              <a:t>placing orders for title insurance</a:t>
            </a:r>
          </a:p>
          <a:p>
            <a:pPr marL="228600" indent="-228600">
              <a:buFont typeface="+mj-lt"/>
              <a:buAutoNum type="arabicPeriod"/>
            </a:pPr>
            <a:r>
              <a:rPr lang="en-US" b="0" i="0" dirty="0">
                <a:solidFill>
                  <a:srgbClr val="444444"/>
                </a:solidFill>
                <a:effectLst/>
                <a:latin typeface="PT Serif" panose="020A0603040505020204" pitchFamily="18" charset="0"/>
              </a:rPr>
              <a:t>receiving and issuing receipts for money received from the parties</a:t>
            </a:r>
          </a:p>
          <a:p>
            <a:pPr marL="228600" indent="-228600">
              <a:buFont typeface="+mj-lt"/>
              <a:buAutoNum type="arabicPeriod"/>
            </a:pPr>
            <a:r>
              <a:rPr lang="en-US" b="0" i="0" dirty="0">
                <a:solidFill>
                  <a:srgbClr val="444444"/>
                </a:solidFill>
                <a:effectLst/>
                <a:latin typeface="PT Serif" panose="020A0603040505020204" pitchFamily="18" charset="0"/>
              </a:rPr>
              <a:t>ordering loan checks and payoffs</a:t>
            </a:r>
          </a:p>
          <a:p>
            <a:pPr marL="228600" indent="-228600">
              <a:buFont typeface="+mj-lt"/>
              <a:buAutoNum type="arabicPeriod"/>
            </a:pPr>
            <a:r>
              <a:rPr lang="en-US" b="0" i="0" dirty="0">
                <a:solidFill>
                  <a:srgbClr val="444444"/>
                </a:solidFill>
                <a:effectLst/>
                <a:latin typeface="PT Serif" panose="020A0603040505020204" pitchFamily="18" charset="0"/>
              </a:rPr>
              <a:t>ordering surveys and inspections</a:t>
            </a:r>
          </a:p>
          <a:p>
            <a:pPr marL="228600" indent="-228600">
              <a:buFont typeface="+mj-lt"/>
              <a:buAutoNum type="arabicPeriod"/>
            </a:pPr>
            <a:r>
              <a:rPr lang="en-US" b="0" i="0" dirty="0">
                <a:solidFill>
                  <a:srgbClr val="444444"/>
                </a:solidFill>
                <a:effectLst/>
                <a:latin typeface="PT Serif" panose="020A0603040505020204" pitchFamily="18" charset="0"/>
              </a:rPr>
              <a:t>preparing settlement statements or closing disclosures</a:t>
            </a:r>
          </a:p>
          <a:p>
            <a:pPr marL="228600" indent="-228600">
              <a:buFont typeface="+mj-lt"/>
              <a:buAutoNum type="arabicPeriod"/>
            </a:pPr>
            <a:r>
              <a:rPr lang="en-US" b="0" i="0" dirty="0">
                <a:solidFill>
                  <a:srgbClr val="444444"/>
                </a:solidFill>
                <a:effectLst/>
                <a:latin typeface="PT Serif" panose="020A0603040505020204" pitchFamily="18" charset="0"/>
              </a:rPr>
              <a:t>determining that all closing documents conform to the parties' contract requirements</a:t>
            </a:r>
          </a:p>
          <a:p>
            <a:pPr marL="228600" indent="-228600">
              <a:buFont typeface="+mj-lt"/>
              <a:buAutoNum type="arabicPeriod"/>
            </a:pPr>
            <a:r>
              <a:rPr lang="en-US" b="0" i="0" dirty="0">
                <a:solidFill>
                  <a:srgbClr val="444444"/>
                </a:solidFill>
                <a:effectLst/>
                <a:latin typeface="PT Serif" panose="020A0603040505020204" pitchFamily="18" charset="0"/>
              </a:rPr>
              <a:t>setting the closing appointment</a:t>
            </a:r>
          </a:p>
          <a:p>
            <a:pPr marL="228600" indent="-228600">
              <a:buFont typeface="+mj-lt"/>
              <a:buAutoNum type="arabicPeriod"/>
            </a:pPr>
            <a:r>
              <a:rPr lang="en-US" b="0" i="0" dirty="0">
                <a:solidFill>
                  <a:srgbClr val="444444"/>
                </a:solidFill>
                <a:effectLst/>
                <a:latin typeface="PT Serif" panose="020A0603040505020204" pitchFamily="18" charset="0"/>
              </a:rPr>
              <a:t>following up with the parties to ensure that the transaction progresses to closing</a:t>
            </a:r>
          </a:p>
          <a:p>
            <a:pPr marL="228600" indent="-228600">
              <a:buFont typeface="+mj-lt"/>
              <a:buAutoNum type="arabicPeriod"/>
            </a:pPr>
            <a:r>
              <a:rPr lang="en-US" b="0" i="0" dirty="0">
                <a:solidFill>
                  <a:srgbClr val="444444"/>
                </a:solidFill>
                <a:effectLst/>
                <a:latin typeface="PT Serif" panose="020A0603040505020204" pitchFamily="18" charset="0"/>
              </a:rPr>
              <a:t>ascertaining that the lenders' instructions have been satisfied</a:t>
            </a:r>
          </a:p>
          <a:p>
            <a:pPr marL="228600" indent="-228600">
              <a:buFont typeface="+mj-lt"/>
              <a:buAutoNum type="arabicPeriod"/>
            </a:pPr>
            <a:r>
              <a:rPr lang="en-US" b="0" i="0" dirty="0">
                <a:solidFill>
                  <a:srgbClr val="444444"/>
                </a:solidFill>
                <a:effectLst/>
                <a:latin typeface="PT Serif" panose="020A0603040505020204" pitchFamily="18" charset="0"/>
              </a:rPr>
              <a:t>conducting a closing conference at which the documents are executed</a:t>
            </a:r>
          </a:p>
          <a:p>
            <a:pPr marL="228600" indent="-228600">
              <a:buFont typeface="+mj-lt"/>
              <a:buAutoNum type="arabicPeriod"/>
            </a:pPr>
            <a:r>
              <a:rPr lang="en-US" b="0" i="0" dirty="0">
                <a:solidFill>
                  <a:srgbClr val="444444"/>
                </a:solidFill>
                <a:effectLst/>
                <a:latin typeface="PT Serif" panose="020A0603040505020204" pitchFamily="18" charset="0"/>
              </a:rPr>
              <a:t>receiving and disbursing funds</a:t>
            </a:r>
          </a:p>
          <a:p>
            <a:pPr marL="228600" indent="-228600">
              <a:buFont typeface="+mj-lt"/>
              <a:buAutoNum type="arabicPeriod"/>
            </a:pPr>
            <a:r>
              <a:rPr lang="en-US" b="0" i="0" dirty="0">
                <a:solidFill>
                  <a:srgbClr val="444444"/>
                </a:solidFill>
                <a:effectLst/>
                <a:latin typeface="PT Serif" panose="020A0603040505020204" pitchFamily="18" charset="0"/>
              </a:rPr>
              <a:t>completing form documents and instruments selected by and in accordance with instructions of the parties to the transaction</a:t>
            </a:r>
          </a:p>
          <a:p>
            <a:pPr marL="228600" indent="-228600">
              <a:buFont typeface="+mj-lt"/>
              <a:buAutoNum type="arabicPeriod"/>
            </a:pPr>
            <a:r>
              <a:rPr lang="en-US" b="0" i="0" dirty="0">
                <a:solidFill>
                  <a:srgbClr val="444444"/>
                </a:solidFill>
                <a:effectLst/>
                <a:latin typeface="PT Serif" panose="020A0603040505020204" pitchFamily="18" charset="0"/>
              </a:rPr>
              <a:t>handling or arranging for the recording of documents</a:t>
            </a:r>
          </a:p>
          <a:p>
            <a:pPr marL="228600" indent="-228600">
              <a:buFont typeface="+mj-lt"/>
              <a:buAutoNum type="arabicPeriod"/>
            </a:pPr>
            <a:r>
              <a:rPr lang="en-US" b="0" i="0" dirty="0">
                <a:solidFill>
                  <a:srgbClr val="444444"/>
                </a:solidFill>
                <a:effectLst/>
                <a:latin typeface="PT Serif" panose="020A0603040505020204" pitchFamily="18" charset="0"/>
              </a:rPr>
              <a:t>sending recorded documents to the lender</a:t>
            </a:r>
          </a:p>
          <a:p>
            <a:pPr marL="228600" indent="-228600">
              <a:buFont typeface="+mj-lt"/>
              <a:buAutoNum type="arabicPeriod"/>
            </a:pPr>
            <a:r>
              <a:rPr lang="en-US" b="0" i="0" dirty="0">
                <a:solidFill>
                  <a:srgbClr val="444444"/>
                </a:solidFill>
                <a:effectLst/>
                <a:latin typeface="PT Serif" panose="020A0603040505020204" pitchFamily="18" charset="0"/>
              </a:rPr>
              <a:t>sending the recorded deed and the title policy to the buyer</a:t>
            </a:r>
          </a:p>
          <a:p>
            <a:pPr marL="228600" indent="-228600">
              <a:buFont typeface="+mj-lt"/>
              <a:buAutoNum type="arabicPeriod"/>
            </a:pPr>
            <a:r>
              <a:rPr lang="en-US" b="0" i="0" dirty="0">
                <a:solidFill>
                  <a:srgbClr val="444444"/>
                </a:solidFill>
                <a:effectLst/>
                <a:latin typeface="PT Serif" panose="020A0603040505020204" pitchFamily="18" charset="0"/>
              </a:rPr>
              <a:t>reporting federal income tax information for the real estate sale to the Internal Revenue Service</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C352FA97-A16F-479C-AA61-615EAAD011FF}" type="slidenum">
              <a:rPr lang="en-US" smtClean="0"/>
              <a:t>4</a:t>
            </a:fld>
            <a:endParaRPr lang="en-US"/>
          </a:p>
        </p:txBody>
      </p:sp>
    </p:spTree>
    <p:extLst>
      <p:ext uri="{BB962C8B-B14F-4D97-AF65-F5344CB8AC3E}">
        <p14:creationId xmlns:p14="http://schemas.microsoft.com/office/powerpoint/2010/main" val="23026403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Read slide</a:t>
            </a:r>
          </a:p>
        </p:txBody>
      </p:sp>
      <p:sp>
        <p:nvSpPr>
          <p:cNvPr id="4" name="Slide Number Placeholder 3"/>
          <p:cNvSpPr>
            <a:spLocks noGrp="1"/>
          </p:cNvSpPr>
          <p:nvPr>
            <p:ph type="sldNum" sz="quarter" idx="5"/>
          </p:nvPr>
        </p:nvSpPr>
        <p:spPr/>
        <p:txBody>
          <a:bodyPr/>
          <a:lstStyle/>
          <a:p>
            <a:fld id="{C352FA97-A16F-479C-AA61-615EAAD011FF}" type="slidenum">
              <a:rPr lang="en-US" smtClean="0"/>
              <a:t>5</a:t>
            </a:fld>
            <a:endParaRPr lang="en-US"/>
          </a:p>
        </p:txBody>
      </p:sp>
    </p:spTree>
    <p:extLst>
      <p:ext uri="{BB962C8B-B14F-4D97-AF65-F5344CB8AC3E}">
        <p14:creationId xmlns:p14="http://schemas.microsoft.com/office/powerpoint/2010/main" val="22662636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By law the settlement agent is selected by the buyer and ONLY the buyer. The seller may offer incentives to the buyer to select a different settlement agent; however, it must be merely an incentive. Again, by law the buyer has the ultimate right.</a:t>
            </a:r>
          </a:p>
        </p:txBody>
      </p:sp>
      <p:sp>
        <p:nvSpPr>
          <p:cNvPr id="4" name="Slide Number Placeholder 3"/>
          <p:cNvSpPr>
            <a:spLocks noGrp="1"/>
          </p:cNvSpPr>
          <p:nvPr>
            <p:ph type="sldNum" sz="quarter" idx="5"/>
          </p:nvPr>
        </p:nvSpPr>
        <p:spPr/>
        <p:txBody>
          <a:bodyPr/>
          <a:lstStyle/>
          <a:p>
            <a:fld id="{C352FA97-A16F-479C-AA61-615EAAD011FF}" type="slidenum">
              <a:rPr lang="en-US" smtClean="0"/>
              <a:t>6</a:t>
            </a:fld>
            <a:endParaRPr lang="en-US"/>
          </a:p>
        </p:txBody>
      </p:sp>
    </p:spTree>
    <p:extLst>
      <p:ext uri="{BB962C8B-B14F-4D97-AF65-F5344CB8AC3E}">
        <p14:creationId xmlns:p14="http://schemas.microsoft.com/office/powerpoint/2010/main" val="12987716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A48216-9316-9389-84CD-946BE08BBB6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64877E6-867F-245E-4902-BBEF563BEF4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2E709EB-D91E-D4BC-5E06-121F51E95B30}"/>
              </a:ext>
            </a:extLst>
          </p:cNvPr>
          <p:cNvSpPr>
            <a:spLocks noGrp="1"/>
          </p:cNvSpPr>
          <p:nvPr>
            <p:ph type="body" idx="1"/>
          </p:nvPr>
        </p:nvSpPr>
        <p:spPr/>
        <p:txBody>
          <a:bodyPr/>
          <a:lstStyle/>
          <a:p>
            <a:r>
              <a:rPr lang="en-US" dirty="0">
                <a:latin typeface="Arial" panose="020B0604020202020204" pitchFamily="34" charset="0"/>
                <a:cs typeface="Arial" panose="020B0604020202020204" pitchFamily="34" charset="0"/>
              </a:rPr>
              <a:t>Read slide.</a:t>
            </a:r>
          </a:p>
        </p:txBody>
      </p:sp>
      <p:sp>
        <p:nvSpPr>
          <p:cNvPr id="4" name="Slide Number Placeholder 3">
            <a:extLst>
              <a:ext uri="{FF2B5EF4-FFF2-40B4-BE49-F238E27FC236}">
                <a16:creationId xmlns:a16="http://schemas.microsoft.com/office/drawing/2014/main" id="{7EB69A98-F9F2-8BBD-24F4-0766B57136BA}"/>
              </a:ext>
            </a:extLst>
          </p:cNvPr>
          <p:cNvSpPr>
            <a:spLocks noGrp="1"/>
          </p:cNvSpPr>
          <p:nvPr>
            <p:ph type="sldNum" sz="quarter" idx="5"/>
          </p:nvPr>
        </p:nvSpPr>
        <p:spPr/>
        <p:txBody>
          <a:bodyPr/>
          <a:lstStyle/>
          <a:p>
            <a:fld id="{C352FA97-A16F-479C-AA61-615EAAD011FF}" type="slidenum">
              <a:rPr lang="en-US" smtClean="0"/>
              <a:t>7</a:t>
            </a:fld>
            <a:endParaRPr lang="en-US"/>
          </a:p>
        </p:txBody>
      </p:sp>
    </p:spTree>
    <p:extLst>
      <p:ext uri="{BB962C8B-B14F-4D97-AF65-F5344CB8AC3E}">
        <p14:creationId xmlns:p14="http://schemas.microsoft.com/office/powerpoint/2010/main" val="20842629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7702DF-3604-C394-3DAB-59A815DD325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2066982-6C46-984B-8943-A848388FCB1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75ED4B4-78EA-0580-E9E8-37034F83399F}"/>
              </a:ext>
            </a:extLst>
          </p:cNvPr>
          <p:cNvSpPr>
            <a:spLocks noGrp="1"/>
          </p:cNvSpPr>
          <p:nvPr>
            <p:ph type="body" idx="1"/>
          </p:nvPr>
        </p:nvSpPr>
        <p:spPr/>
        <p:txBody>
          <a:bodyPr/>
          <a:lstStyle/>
          <a:p>
            <a:r>
              <a:rPr lang="en-US" dirty="0">
                <a:latin typeface="Arial" panose="020B0604020202020204" pitchFamily="34" charset="0"/>
                <a:cs typeface="Arial" panose="020B0604020202020204" pitchFamily="34" charset="0"/>
              </a:rPr>
              <a:t>Since the buyer has the ultimate right by law to select the settlement agent, to prevent any duplicative fees, the seller per the contract can offer to pay for the 16 services previously listed from 55.1-1000. This is only for the 16 services in 55.1-1000. In other words, if the seller wants to contribute and there is any money left over then that remainder disappears. It does NOT get added or subtracted from anywhere. </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For example, the seller offers to pay $10 towards settlement costs associated with 55.1-1000 and settlement costs once finalized are $5 then the other $5 is gone. The seller gets charged $5, because that was the final cost, and that’s it. </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9b must NOT be used as a seller concession as they are widely understood. Seller concessions are applied differently than this and must go elsewhere, such as paragraph 2(d) in the sales contract. This field is merely for the cost associated with the 16 services as enumerated in 55.1-1000. </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9C9F7CF1-6403-765F-4128-5F9789464D4D}"/>
              </a:ext>
            </a:extLst>
          </p:cNvPr>
          <p:cNvSpPr>
            <a:spLocks noGrp="1"/>
          </p:cNvSpPr>
          <p:nvPr>
            <p:ph type="sldNum" sz="quarter" idx="5"/>
          </p:nvPr>
        </p:nvSpPr>
        <p:spPr/>
        <p:txBody>
          <a:bodyPr/>
          <a:lstStyle/>
          <a:p>
            <a:fld id="{C352FA97-A16F-479C-AA61-615EAAD011FF}" type="slidenum">
              <a:rPr lang="en-US" smtClean="0"/>
              <a:t>8</a:t>
            </a:fld>
            <a:endParaRPr lang="en-US"/>
          </a:p>
        </p:txBody>
      </p:sp>
    </p:spTree>
    <p:extLst>
      <p:ext uri="{BB962C8B-B14F-4D97-AF65-F5344CB8AC3E}">
        <p14:creationId xmlns:p14="http://schemas.microsoft.com/office/powerpoint/2010/main" val="25369438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If you have any questions, please speak with your broker and do remember the Virginia REALTORS® Legal Hotline is open to all members. </a:t>
            </a:r>
          </a:p>
        </p:txBody>
      </p:sp>
      <p:sp>
        <p:nvSpPr>
          <p:cNvPr id="4" name="Slide Number Placeholder 3"/>
          <p:cNvSpPr>
            <a:spLocks noGrp="1"/>
          </p:cNvSpPr>
          <p:nvPr>
            <p:ph type="sldNum" sz="quarter" idx="5"/>
          </p:nvPr>
        </p:nvSpPr>
        <p:spPr/>
        <p:txBody>
          <a:bodyPr/>
          <a:lstStyle/>
          <a:p>
            <a:fld id="{C352FA97-A16F-479C-AA61-615EAAD011FF}" type="slidenum">
              <a:rPr lang="en-US" smtClean="0"/>
              <a:t>9</a:t>
            </a:fld>
            <a:endParaRPr lang="en-US"/>
          </a:p>
        </p:txBody>
      </p:sp>
    </p:spTree>
    <p:extLst>
      <p:ext uri="{BB962C8B-B14F-4D97-AF65-F5344CB8AC3E}">
        <p14:creationId xmlns:p14="http://schemas.microsoft.com/office/powerpoint/2010/main" val="1608423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6F3C0-1F88-62D4-EBA4-6F09F5043FC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F68D73-5242-BC90-DB51-52A749D38C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1753480-FEC9-4288-D0FE-A97FE421CB5E}"/>
              </a:ext>
            </a:extLst>
          </p:cNvPr>
          <p:cNvSpPr>
            <a:spLocks noGrp="1"/>
          </p:cNvSpPr>
          <p:nvPr>
            <p:ph type="dt" sz="half" idx="10"/>
          </p:nvPr>
        </p:nvSpPr>
        <p:spPr/>
        <p:txBody>
          <a:bodyPr/>
          <a:lstStyle/>
          <a:p>
            <a:fld id="{22D3E114-4A08-4E99-AEC9-B0635EB02EE9}" type="datetimeFigureOut">
              <a:rPr lang="en-US" smtClean="0"/>
              <a:t>1/2/2025</a:t>
            </a:fld>
            <a:endParaRPr lang="en-US"/>
          </a:p>
        </p:txBody>
      </p:sp>
      <p:sp>
        <p:nvSpPr>
          <p:cNvPr id="5" name="Footer Placeholder 4">
            <a:extLst>
              <a:ext uri="{FF2B5EF4-FFF2-40B4-BE49-F238E27FC236}">
                <a16:creationId xmlns:a16="http://schemas.microsoft.com/office/drawing/2014/main" id="{60FFE410-0539-366D-1520-C50E64EABE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A220FB-2FE2-73CF-D27A-C1FBE693697D}"/>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3088487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3D00B-14BB-94D6-383A-0BCC4A0489B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3F1120-63F0-AC71-F9EC-666CFF975EF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35E143-D65A-BCF9-AD03-8B5B0C369617}"/>
              </a:ext>
            </a:extLst>
          </p:cNvPr>
          <p:cNvSpPr>
            <a:spLocks noGrp="1"/>
          </p:cNvSpPr>
          <p:nvPr>
            <p:ph type="dt" sz="half" idx="10"/>
          </p:nvPr>
        </p:nvSpPr>
        <p:spPr/>
        <p:txBody>
          <a:bodyPr/>
          <a:lstStyle/>
          <a:p>
            <a:fld id="{22D3E114-4A08-4E99-AEC9-B0635EB02EE9}" type="datetimeFigureOut">
              <a:rPr lang="en-US" smtClean="0"/>
              <a:t>1/2/2025</a:t>
            </a:fld>
            <a:endParaRPr lang="en-US"/>
          </a:p>
        </p:txBody>
      </p:sp>
      <p:sp>
        <p:nvSpPr>
          <p:cNvPr id="5" name="Footer Placeholder 4">
            <a:extLst>
              <a:ext uri="{FF2B5EF4-FFF2-40B4-BE49-F238E27FC236}">
                <a16:creationId xmlns:a16="http://schemas.microsoft.com/office/drawing/2014/main" id="{CB2C5E77-93BF-51B6-53D5-F78816232A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C13129-1DD6-591B-0124-3E0110E184FA}"/>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286062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44CCF6-8702-0CA4-A116-7250CC73EE8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100AC3-532D-536D-BA68-2ECDB167A0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C93B02-521E-4628-42C5-5956291DA3C8}"/>
              </a:ext>
            </a:extLst>
          </p:cNvPr>
          <p:cNvSpPr>
            <a:spLocks noGrp="1"/>
          </p:cNvSpPr>
          <p:nvPr>
            <p:ph type="dt" sz="half" idx="10"/>
          </p:nvPr>
        </p:nvSpPr>
        <p:spPr/>
        <p:txBody>
          <a:bodyPr/>
          <a:lstStyle/>
          <a:p>
            <a:fld id="{22D3E114-4A08-4E99-AEC9-B0635EB02EE9}" type="datetimeFigureOut">
              <a:rPr lang="en-US" smtClean="0"/>
              <a:t>1/2/2025</a:t>
            </a:fld>
            <a:endParaRPr lang="en-US"/>
          </a:p>
        </p:txBody>
      </p:sp>
      <p:sp>
        <p:nvSpPr>
          <p:cNvPr id="5" name="Footer Placeholder 4">
            <a:extLst>
              <a:ext uri="{FF2B5EF4-FFF2-40B4-BE49-F238E27FC236}">
                <a16:creationId xmlns:a16="http://schemas.microsoft.com/office/drawing/2014/main" id="{3E6F916C-5B38-4C1E-3DEC-D06C93BE7E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2D7408-09BA-919B-40A4-21172AE25AE8}"/>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1181319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50D3C-F4EB-21F4-9B0C-DB9BF0D616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729140-7A14-396D-388E-41C5C06FF5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6C50C4-8CEF-BD3F-8CE0-4F5F2C1AD81E}"/>
              </a:ext>
            </a:extLst>
          </p:cNvPr>
          <p:cNvSpPr>
            <a:spLocks noGrp="1"/>
          </p:cNvSpPr>
          <p:nvPr>
            <p:ph type="dt" sz="half" idx="10"/>
          </p:nvPr>
        </p:nvSpPr>
        <p:spPr/>
        <p:txBody>
          <a:bodyPr/>
          <a:lstStyle/>
          <a:p>
            <a:fld id="{22D3E114-4A08-4E99-AEC9-B0635EB02EE9}" type="datetimeFigureOut">
              <a:rPr lang="en-US" smtClean="0"/>
              <a:t>1/2/2025</a:t>
            </a:fld>
            <a:endParaRPr lang="en-US"/>
          </a:p>
        </p:txBody>
      </p:sp>
      <p:sp>
        <p:nvSpPr>
          <p:cNvPr id="5" name="Footer Placeholder 4">
            <a:extLst>
              <a:ext uri="{FF2B5EF4-FFF2-40B4-BE49-F238E27FC236}">
                <a16:creationId xmlns:a16="http://schemas.microsoft.com/office/drawing/2014/main" id="{70E9CA68-B144-72C2-82E5-93440B2536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47F8B4-1332-1E73-F159-8133F22C0B8F}"/>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1776249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453FD-9437-CF57-B3E5-AB55CEAD41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26353B0-2A59-5C83-94B3-548A882A07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AA4FED1-DF2A-5872-40FE-2583595B1AE2}"/>
              </a:ext>
            </a:extLst>
          </p:cNvPr>
          <p:cNvSpPr>
            <a:spLocks noGrp="1"/>
          </p:cNvSpPr>
          <p:nvPr>
            <p:ph type="dt" sz="half" idx="10"/>
          </p:nvPr>
        </p:nvSpPr>
        <p:spPr/>
        <p:txBody>
          <a:bodyPr/>
          <a:lstStyle/>
          <a:p>
            <a:fld id="{22D3E114-4A08-4E99-AEC9-B0635EB02EE9}" type="datetimeFigureOut">
              <a:rPr lang="en-US" smtClean="0"/>
              <a:t>1/2/2025</a:t>
            </a:fld>
            <a:endParaRPr lang="en-US"/>
          </a:p>
        </p:txBody>
      </p:sp>
      <p:sp>
        <p:nvSpPr>
          <p:cNvPr id="5" name="Footer Placeholder 4">
            <a:extLst>
              <a:ext uri="{FF2B5EF4-FFF2-40B4-BE49-F238E27FC236}">
                <a16:creationId xmlns:a16="http://schemas.microsoft.com/office/drawing/2014/main" id="{7E1C2BFA-655D-B20F-4B06-E99A8D3627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B4A8ED-F2E8-FF45-0985-136FF2239BAB}"/>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3086733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A987B-3013-2589-95F1-1E06B38DAF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C5ECD6-AEE7-A0D6-1C92-A8AEC408BDA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CCC3F3-0F2F-8EA8-6EFE-880A9A88F21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B2269B5-D8B8-AA0E-F52D-B9C8287BBDE2}"/>
              </a:ext>
            </a:extLst>
          </p:cNvPr>
          <p:cNvSpPr>
            <a:spLocks noGrp="1"/>
          </p:cNvSpPr>
          <p:nvPr>
            <p:ph type="dt" sz="half" idx="10"/>
          </p:nvPr>
        </p:nvSpPr>
        <p:spPr/>
        <p:txBody>
          <a:bodyPr/>
          <a:lstStyle/>
          <a:p>
            <a:fld id="{22D3E114-4A08-4E99-AEC9-B0635EB02EE9}" type="datetimeFigureOut">
              <a:rPr lang="en-US" smtClean="0"/>
              <a:t>1/2/2025</a:t>
            </a:fld>
            <a:endParaRPr lang="en-US"/>
          </a:p>
        </p:txBody>
      </p:sp>
      <p:sp>
        <p:nvSpPr>
          <p:cNvPr id="6" name="Footer Placeholder 5">
            <a:extLst>
              <a:ext uri="{FF2B5EF4-FFF2-40B4-BE49-F238E27FC236}">
                <a16:creationId xmlns:a16="http://schemas.microsoft.com/office/drawing/2014/main" id="{F77777C9-1F4E-A098-11B1-01B10CDDAC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DFD50B-C712-51AC-9829-A6BB30667771}"/>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3224742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C4A25-7C2E-7DF6-4512-421D04DD293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3B56F6F-4888-FBDE-9EFD-80731EE536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868EB1-10F4-C333-712D-D8C4E562F8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72A4DC-3323-3C24-D422-D7170979CF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EA2B2FE-6672-A829-7BCA-20BE0DD37E8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DDD068-DB5C-8F5B-C9C1-0B3D54E0580F}"/>
              </a:ext>
            </a:extLst>
          </p:cNvPr>
          <p:cNvSpPr>
            <a:spLocks noGrp="1"/>
          </p:cNvSpPr>
          <p:nvPr>
            <p:ph type="dt" sz="half" idx="10"/>
          </p:nvPr>
        </p:nvSpPr>
        <p:spPr/>
        <p:txBody>
          <a:bodyPr/>
          <a:lstStyle/>
          <a:p>
            <a:fld id="{22D3E114-4A08-4E99-AEC9-B0635EB02EE9}" type="datetimeFigureOut">
              <a:rPr lang="en-US" smtClean="0"/>
              <a:t>1/2/2025</a:t>
            </a:fld>
            <a:endParaRPr lang="en-US"/>
          </a:p>
        </p:txBody>
      </p:sp>
      <p:sp>
        <p:nvSpPr>
          <p:cNvPr id="8" name="Footer Placeholder 7">
            <a:extLst>
              <a:ext uri="{FF2B5EF4-FFF2-40B4-BE49-F238E27FC236}">
                <a16:creationId xmlns:a16="http://schemas.microsoft.com/office/drawing/2014/main" id="{7B905DDF-E387-2612-FEFC-EFCAC64C9F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7E5AF3E-5232-5E4A-7533-44F8FA16674A}"/>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438740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CB02D-8B20-2B9E-1CD2-37CE53A6F68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4D67DB-F5A1-F537-6F09-CBA9951E603B}"/>
              </a:ext>
            </a:extLst>
          </p:cNvPr>
          <p:cNvSpPr>
            <a:spLocks noGrp="1"/>
          </p:cNvSpPr>
          <p:nvPr>
            <p:ph type="dt" sz="half" idx="10"/>
          </p:nvPr>
        </p:nvSpPr>
        <p:spPr/>
        <p:txBody>
          <a:bodyPr/>
          <a:lstStyle/>
          <a:p>
            <a:fld id="{22D3E114-4A08-4E99-AEC9-B0635EB02EE9}" type="datetimeFigureOut">
              <a:rPr lang="en-US" smtClean="0"/>
              <a:t>1/2/2025</a:t>
            </a:fld>
            <a:endParaRPr lang="en-US"/>
          </a:p>
        </p:txBody>
      </p:sp>
      <p:sp>
        <p:nvSpPr>
          <p:cNvPr id="4" name="Footer Placeholder 3">
            <a:extLst>
              <a:ext uri="{FF2B5EF4-FFF2-40B4-BE49-F238E27FC236}">
                <a16:creationId xmlns:a16="http://schemas.microsoft.com/office/drawing/2014/main" id="{493CCC24-68BF-3622-86DE-30859C836B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F6EA3B4-93BE-DFE4-97F9-320B0E865E38}"/>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365723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28A639-D552-2150-A5F8-908335775208}"/>
              </a:ext>
            </a:extLst>
          </p:cNvPr>
          <p:cNvSpPr>
            <a:spLocks noGrp="1"/>
          </p:cNvSpPr>
          <p:nvPr>
            <p:ph type="dt" sz="half" idx="10"/>
          </p:nvPr>
        </p:nvSpPr>
        <p:spPr/>
        <p:txBody>
          <a:bodyPr/>
          <a:lstStyle/>
          <a:p>
            <a:fld id="{22D3E114-4A08-4E99-AEC9-B0635EB02EE9}" type="datetimeFigureOut">
              <a:rPr lang="en-US" smtClean="0"/>
              <a:t>1/2/2025</a:t>
            </a:fld>
            <a:endParaRPr lang="en-US"/>
          </a:p>
        </p:txBody>
      </p:sp>
      <p:sp>
        <p:nvSpPr>
          <p:cNvPr id="3" name="Footer Placeholder 2">
            <a:extLst>
              <a:ext uri="{FF2B5EF4-FFF2-40B4-BE49-F238E27FC236}">
                <a16:creationId xmlns:a16="http://schemas.microsoft.com/office/drawing/2014/main" id="{05D393D6-31B6-2522-1299-59B5C399DF4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4F4CBE1-B6E7-ECD6-E612-5963D7F3FD98}"/>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2791537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00432-B300-0449-CD6A-65CADAFB94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597069-773B-6F50-E82F-F5589D74F0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90ABEB-367A-27B8-C441-777655C62B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ACC993-E43D-B911-2673-332D20AABB7F}"/>
              </a:ext>
            </a:extLst>
          </p:cNvPr>
          <p:cNvSpPr>
            <a:spLocks noGrp="1"/>
          </p:cNvSpPr>
          <p:nvPr>
            <p:ph type="dt" sz="half" idx="10"/>
          </p:nvPr>
        </p:nvSpPr>
        <p:spPr/>
        <p:txBody>
          <a:bodyPr/>
          <a:lstStyle/>
          <a:p>
            <a:fld id="{22D3E114-4A08-4E99-AEC9-B0635EB02EE9}" type="datetimeFigureOut">
              <a:rPr lang="en-US" smtClean="0"/>
              <a:t>1/2/2025</a:t>
            </a:fld>
            <a:endParaRPr lang="en-US"/>
          </a:p>
        </p:txBody>
      </p:sp>
      <p:sp>
        <p:nvSpPr>
          <p:cNvPr id="6" name="Footer Placeholder 5">
            <a:extLst>
              <a:ext uri="{FF2B5EF4-FFF2-40B4-BE49-F238E27FC236}">
                <a16:creationId xmlns:a16="http://schemas.microsoft.com/office/drawing/2014/main" id="{98E5131C-BF81-D3C4-3C1C-EC9791B219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20A3AF-C552-B6C3-17B0-B5B84B2D2789}"/>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2460651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54B71-67E5-0488-C83B-AF5CA40673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238D29-4557-DA77-A835-25161D4D08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34BF5D6-1A2E-BBC5-8D36-0F5204FC94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0F443E-815A-BDC5-769B-4FFBDB7F1764}"/>
              </a:ext>
            </a:extLst>
          </p:cNvPr>
          <p:cNvSpPr>
            <a:spLocks noGrp="1"/>
          </p:cNvSpPr>
          <p:nvPr>
            <p:ph type="dt" sz="half" idx="10"/>
          </p:nvPr>
        </p:nvSpPr>
        <p:spPr/>
        <p:txBody>
          <a:bodyPr/>
          <a:lstStyle/>
          <a:p>
            <a:fld id="{22D3E114-4A08-4E99-AEC9-B0635EB02EE9}" type="datetimeFigureOut">
              <a:rPr lang="en-US" smtClean="0"/>
              <a:t>1/2/2025</a:t>
            </a:fld>
            <a:endParaRPr lang="en-US"/>
          </a:p>
        </p:txBody>
      </p:sp>
      <p:sp>
        <p:nvSpPr>
          <p:cNvPr id="6" name="Footer Placeholder 5">
            <a:extLst>
              <a:ext uri="{FF2B5EF4-FFF2-40B4-BE49-F238E27FC236}">
                <a16:creationId xmlns:a16="http://schemas.microsoft.com/office/drawing/2014/main" id="{E9169FFE-FFB9-981D-CF79-BA6A911B5A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8EC957-58BD-C343-BF39-ECDCA23D1377}"/>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206845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EAE3C7-9E30-2A56-B566-50FC811FD8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46203E0-AD3B-B321-78FD-EA5145FDCE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6DE64C-6E52-8174-814D-CCECF09851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D3E114-4A08-4E99-AEC9-B0635EB02EE9}" type="datetimeFigureOut">
              <a:rPr lang="en-US" smtClean="0"/>
              <a:t>1/2/2025</a:t>
            </a:fld>
            <a:endParaRPr lang="en-US"/>
          </a:p>
        </p:txBody>
      </p:sp>
      <p:sp>
        <p:nvSpPr>
          <p:cNvPr id="5" name="Footer Placeholder 4">
            <a:extLst>
              <a:ext uri="{FF2B5EF4-FFF2-40B4-BE49-F238E27FC236}">
                <a16:creationId xmlns:a16="http://schemas.microsoft.com/office/drawing/2014/main" id="{0864912E-8EA1-ADBA-A237-F32DCF5EBD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85765A-0470-D809-4169-DA3646D173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165270-2F30-4634-9E03-4A34323A36C0}" type="slidenum">
              <a:rPr lang="en-US" smtClean="0"/>
              <a:t>‹#›</a:t>
            </a:fld>
            <a:endParaRPr lang="en-US"/>
          </a:p>
        </p:txBody>
      </p:sp>
    </p:spTree>
    <p:extLst>
      <p:ext uri="{BB962C8B-B14F-4D97-AF65-F5344CB8AC3E}">
        <p14:creationId xmlns:p14="http://schemas.microsoft.com/office/powerpoint/2010/main" val="1986174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law.lis.virginia.gov/vacode/title55.1/chapter1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law.lis.virginia.gov/vacode/title55.1/chapter10/section55.1-100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law.lis.virginia.gov/vacode/title55.1/chapter10/section55.1-100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virginiarealtors.org/law-ethics/legal-hotlin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A59F003-E00A-43F9-91DC-CC54E3B874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BB097FB6-E3FB-F14D-55E8-52125514AA08}"/>
              </a:ext>
            </a:extLst>
          </p:cNvPr>
          <p:cNvPicPr>
            <a:picLocks noChangeAspect="1"/>
          </p:cNvPicPr>
          <p:nvPr/>
        </p:nvPicPr>
        <p:blipFill rotWithShape="1">
          <a:blip r:embed="rId3"/>
          <a:srcRect t="6250"/>
          <a:stretch/>
        </p:blipFill>
        <p:spPr>
          <a:xfrm>
            <a:off x="20" y="10"/>
            <a:ext cx="12191981" cy="6857990"/>
          </a:xfrm>
          <a:prstGeom prst="rect">
            <a:avLst/>
          </a:prstGeom>
        </p:spPr>
      </p:pic>
      <p:sp>
        <p:nvSpPr>
          <p:cNvPr id="11" name="Rectangle 10">
            <a:extLst>
              <a:ext uri="{FF2B5EF4-FFF2-40B4-BE49-F238E27FC236}">
                <a16:creationId xmlns:a16="http://schemas.microsoft.com/office/drawing/2014/main" id="{D74A4382-E3AD-430A-9A1F-DFA3E0E77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799868" y="-1534136"/>
            <a:ext cx="4592270" cy="12192001"/>
          </a:xfrm>
          <a:prstGeom prst="rect">
            <a:avLst/>
          </a:prstGeom>
          <a:gradFill>
            <a:gsLst>
              <a:gs pos="35000">
                <a:schemeClr val="bg1">
                  <a:alpha val="46000"/>
                </a:schemeClr>
              </a:gs>
              <a:gs pos="21000">
                <a:schemeClr val="bg1">
                  <a:alpha val="30000"/>
                </a:schemeClr>
              </a:gs>
              <a:gs pos="0">
                <a:schemeClr val="bg1">
                  <a:alpha val="0"/>
                </a:schemeClr>
              </a:gs>
              <a:gs pos="100000">
                <a:schemeClr val="bg1">
                  <a:alpha val="9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46E68A5-1047-4500-86C8-3F1BC62D34EC}"/>
              </a:ext>
            </a:extLst>
          </p:cNvPr>
          <p:cNvSpPr>
            <a:spLocks noGrp="1"/>
          </p:cNvSpPr>
          <p:nvPr>
            <p:ph type="ctrTitle"/>
          </p:nvPr>
        </p:nvSpPr>
        <p:spPr>
          <a:xfrm>
            <a:off x="404552" y="3091928"/>
            <a:ext cx="9653847" cy="2387600"/>
          </a:xfrm>
        </p:spPr>
        <p:txBody>
          <a:bodyPr>
            <a:normAutofit/>
          </a:bodyPr>
          <a:lstStyle/>
          <a:p>
            <a:pPr algn="l"/>
            <a:r>
              <a:rPr lang="en-US" sz="6600" dirty="0">
                <a:latin typeface="Arial" panose="020B0604020202020204" pitchFamily="34" charset="0"/>
                <a:cs typeface="Arial" panose="020B0604020202020204" pitchFamily="34" charset="0"/>
              </a:rPr>
              <a:t>Settlement Paragraph 9b</a:t>
            </a:r>
          </a:p>
        </p:txBody>
      </p:sp>
      <p:sp>
        <p:nvSpPr>
          <p:cNvPr id="13" name="Rectangle: Rounded Corners 12">
            <a:extLst>
              <a:ext uri="{FF2B5EF4-FFF2-40B4-BE49-F238E27FC236}">
                <a16:creationId xmlns:a16="http://schemas.microsoft.com/office/drawing/2014/main" id="{79F40191-0F44-4FD1-82CC-ACB507C14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75039"/>
            <a:ext cx="9785897"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69A92EC9-0986-A3C5-6B7B-FC819A1A5B40}"/>
              </a:ext>
            </a:extLst>
          </p:cNvPr>
          <p:cNvSpPr>
            <a:spLocks noGrp="1"/>
          </p:cNvSpPr>
          <p:nvPr>
            <p:ph type="subTitle" idx="1"/>
          </p:nvPr>
        </p:nvSpPr>
        <p:spPr>
          <a:xfrm>
            <a:off x="404553" y="5624945"/>
            <a:ext cx="9078562" cy="592975"/>
          </a:xfrm>
        </p:spPr>
        <p:txBody>
          <a:bodyPr anchor="ctr">
            <a:normAutofit/>
          </a:bodyPr>
          <a:lstStyle/>
          <a:p>
            <a:pPr algn="l"/>
            <a:r>
              <a:rPr lang="en-US" dirty="0">
                <a:latin typeface="Arial" panose="020B0604020202020204" pitchFamily="34" charset="0"/>
                <a:cs typeface="Arial" panose="020B0604020202020204" pitchFamily="34" charset="0"/>
              </a:rPr>
              <a:t>Residential Sales</a:t>
            </a:r>
          </a:p>
        </p:txBody>
      </p:sp>
    </p:spTree>
    <p:extLst>
      <p:ext uri="{BB962C8B-B14F-4D97-AF65-F5344CB8AC3E}">
        <p14:creationId xmlns:p14="http://schemas.microsoft.com/office/powerpoint/2010/main" val="3362814055"/>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369B02-8956-6A9E-9599-68DCF6E17857}"/>
              </a:ext>
            </a:extLst>
          </p:cNvPr>
          <p:cNvSpPr>
            <a:spLocks noGrp="1"/>
          </p:cNvSpPr>
          <p:nvPr>
            <p:ph type="title"/>
          </p:nvPr>
        </p:nvSpPr>
        <p:spPr>
          <a:xfrm>
            <a:off x="1115568" y="548640"/>
            <a:ext cx="10168128" cy="1179576"/>
          </a:xfrm>
        </p:spPr>
        <p:txBody>
          <a:bodyPr>
            <a:normAutofit/>
          </a:bodyPr>
          <a:lstStyle/>
          <a:p>
            <a:r>
              <a:rPr lang="en-US" sz="4000" dirty="0">
                <a:latin typeface="Arial" panose="020B0604020202020204" pitchFamily="34" charset="0"/>
                <a:cs typeface="Arial" panose="020B0604020202020204" pitchFamily="34" charset="0"/>
              </a:rPr>
              <a:t>Why?</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Content Placeholder 2">
            <a:extLst>
              <a:ext uri="{FF2B5EF4-FFF2-40B4-BE49-F238E27FC236}">
                <a16:creationId xmlns:a16="http://schemas.microsoft.com/office/drawing/2014/main" id="{99FD1429-2234-EF1E-2331-3493D3BC6BA3}"/>
              </a:ext>
            </a:extLst>
          </p:cNvPr>
          <p:cNvSpPr>
            <a:spLocks noGrp="1"/>
          </p:cNvSpPr>
          <p:nvPr>
            <p:ph idx="1"/>
          </p:nvPr>
        </p:nvSpPr>
        <p:spPr>
          <a:xfrm>
            <a:off x="1115568" y="2481943"/>
            <a:ext cx="10168128" cy="3695020"/>
          </a:xfrm>
        </p:spPr>
        <p:txBody>
          <a:bodyPr>
            <a:normAutofit/>
          </a:bodyPr>
          <a:lstStyle/>
          <a:p>
            <a:r>
              <a:rPr lang="en-US" sz="3000" dirty="0">
                <a:latin typeface="Arial" panose="020B0604020202020204" pitchFamily="34" charset="0"/>
                <a:cs typeface="Arial" panose="020B0604020202020204" pitchFamily="34" charset="0"/>
              </a:rPr>
              <a:t>February 2022</a:t>
            </a:r>
          </a:p>
          <a:p>
            <a:r>
              <a:rPr lang="en-US" sz="3000" dirty="0">
                <a:latin typeface="Arial" panose="020B0604020202020204" pitchFamily="34" charset="0"/>
                <a:cs typeface="Arial" panose="020B0604020202020204" pitchFamily="34" charset="0"/>
              </a:rPr>
              <a:t>Letter and FAQ from the Bureau of Insurance</a:t>
            </a:r>
          </a:p>
          <a:p>
            <a:endParaRPr lang="en-US" sz="3000" dirty="0">
              <a:latin typeface="Arial" panose="020B0604020202020204" pitchFamily="34" charset="0"/>
              <a:cs typeface="Arial" panose="020B0604020202020204" pitchFamily="34" charset="0"/>
            </a:endParaRPr>
          </a:p>
          <a:p>
            <a:r>
              <a:rPr lang="en-US" sz="3000" dirty="0">
                <a:latin typeface="Arial" panose="020B0604020202020204" pitchFamily="34" charset="0"/>
                <a:cs typeface="Arial" panose="020B0604020202020204" pitchFamily="34" charset="0"/>
              </a:rPr>
              <a:t>https://virginiarealtors.org/april-2022-contract-update/</a:t>
            </a:r>
          </a:p>
          <a:p>
            <a:endParaRPr lang="en-US" sz="30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3527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369B02-8956-6A9E-9599-68DCF6E17857}"/>
              </a:ext>
            </a:extLst>
          </p:cNvPr>
          <p:cNvSpPr>
            <a:spLocks noGrp="1"/>
          </p:cNvSpPr>
          <p:nvPr>
            <p:ph type="title"/>
          </p:nvPr>
        </p:nvSpPr>
        <p:spPr>
          <a:xfrm>
            <a:off x="1115568" y="548640"/>
            <a:ext cx="10168128" cy="1179576"/>
          </a:xfrm>
        </p:spPr>
        <p:txBody>
          <a:bodyPr>
            <a:normAutofit/>
          </a:bodyPr>
          <a:lstStyle/>
          <a:p>
            <a:r>
              <a:rPr lang="en-US" sz="4000" dirty="0">
                <a:latin typeface="Arial" panose="020B0604020202020204" pitchFamily="34" charset="0"/>
                <a:cs typeface="Arial" panose="020B0604020202020204" pitchFamily="34" charset="0"/>
              </a:rPr>
              <a:t>Real Estate Settlement Agents</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Content Placeholder 2">
            <a:extLst>
              <a:ext uri="{FF2B5EF4-FFF2-40B4-BE49-F238E27FC236}">
                <a16:creationId xmlns:a16="http://schemas.microsoft.com/office/drawing/2014/main" id="{99FD1429-2234-EF1E-2331-3493D3BC6BA3}"/>
              </a:ext>
            </a:extLst>
          </p:cNvPr>
          <p:cNvSpPr>
            <a:spLocks noGrp="1"/>
          </p:cNvSpPr>
          <p:nvPr>
            <p:ph idx="1"/>
          </p:nvPr>
        </p:nvSpPr>
        <p:spPr>
          <a:xfrm>
            <a:off x="1115568" y="2481943"/>
            <a:ext cx="10168128" cy="3695020"/>
          </a:xfrm>
        </p:spPr>
        <p:txBody>
          <a:bodyPr>
            <a:normAutofit/>
          </a:bodyPr>
          <a:lstStyle/>
          <a:p>
            <a:r>
              <a:rPr lang="en-US" sz="3000" dirty="0">
                <a:latin typeface="Arial" panose="020B0604020202020204" pitchFamily="34" charset="0"/>
                <a:cs typeface="Arial" panose="020B0604020202020204" pitchFamily="34" charset="0"/>
              </a:rPr>
              <a:t>Chapter 10. Real Estate Settlement Agents</a:t>
            </a:r>
          </a:p>
          <a:p>
            <a:r>
              <a:rPr lang="en-US" sz="3000" dirty="0">
                <a:latin typeface="Arial" panose="020B0604020202020204" pitchFamily="34" charset="0"/>
                <a:cs typeface="Arial" panose="020B0604020202020204" pitchFamily="34" charset="0"/>
                <a:hlinkClick r:id="rId3"/>
              </a:rPr>
              <a:t>https://law.lis.virginia.gov/vacode/title55.1/chapter10/</a:t>
            </a:r>
            <a:endParaRPr lang="en-US" sz="3000" dirty="0">
              <a:latin typeface="Arial" panose="020B0604020202020204" pitchFamily="34" charset="0"/>
              <a:cs typeface="Arial" panose="020B0604020202020204" pitchFamily="34" charset="0"/>
            </a:endParaRPr>
          </a:p>
          <a:p>
            <a:endParaRPr lang="en-US" sz="3000" dirty="0">
              <a:latin typeface="Arial" panose="020B0604020202020204" pitchFamily="34" charset="0"/>
              <a:cs typeface="Arial" panose="020B0604020202020204" pitchFamily="34" charset="0"/>
            </a:endParaRPr>
          </a:p>
          <a:p>
            <a:endParaRPr lang="en-US" sz="2200" dirty="0"/>
          </a:p>
        </p:txBody>
      </p:sp>
    </p:spTree>
    <p:extLst>
      <p:ext uri="{BB962C8B-B14F-4D97-AF65-F5344CB8AC3E}">
        <p14:creationId xmlns:p14="http://schemas.microsoft.com/office/powerpoint/2010/main" val="780170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369B02-8956-6A9E-9599-68DCF6E17857}"/>
              </a:ext>
            </a:extLst>
          </p:cNvPr>
          <p:cNvSpPr>
            <a:spLocks noGrp="1"/>
          </p:cNvSpPr>
          <p:nvPr>
            <p:ph type="title"/>
          </p:nvPr>
        </p:nvSpPr>
        <p:spPr>
          <a:xfrm>
            <a:off x="1115568" y="548640"/>
            <a:ext cx="10168128" cy="1179576"/>
          </a:xfrm>
        </p:spPr>
        <p:txBody>
          <a:bodyPr>
            <a:normAutofit/>
          </a:bodyPr>
          <a:lstStyle/>
          <a:p>
            <a:r>
              <a:rPr lang="en-US" sz="4000" dirty="0">
                <a:latin typeface="Arial" panose="020B0604020202020204" pitchFamily="34" charset="0"/>
                <a:cs typeface="Arial" panose="020B0604020202020204" pitchFamily="34" charset="0"/>
              </a:rPr>
              <a:t>The 16 services</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Content Placeholder 2">
            <a:extLst>
              <a:ext uri="{FF2B5EF4-FFF2-40B4-BE49-F238E27FC236}">
                <a16:creationId xmlns:a16="http://schemas.microsoft.com/office/drawing/2014/main" id="{99FD1429-2234-EF1E-2331-3493D3BC6BA3}"/>
              </a:ext>
            </a:extLst>
          </p:cNvPr>
          <p:cNvSpPr>
            <a:spLocks noGrp="1"/>
          </p:cNvSpPr>
          <p:nvPr>
            <p:ph idx="1"/>
          </p:nvPr>
        </p:nvSpPr>
        <p:spPr>
          <a:xfrm>
            <a:off x="1115568" y="2481943"/>
            <a:ext cx="10168128" cy="3695020"/>
          </a:xfrm>
        </p:spPr>
        <p:txBody>
          <a:bodyPr>
            <a:normAutofit/>
          </a:bodyPr>
          <a:lstStyle/>
          <a:p>
            <a:r>
              <a:rPr lang="en-US" sz="3000" dirty="0">
                <a:latin typeface="Arial" panose="020B0604020202020204" pitchFamily="34" charset="0"/>
                <a:cs typeface="Arial" panose="020B0604020202020204" pitchFamily="34" charset="0"/>
              </a:rPr>
              <a:t>55.1-1000</a:t>
            </a:r>
          </a:p>
          <a:p>
            <a:r>
              <a:rPr lang="en-US" sz="3000" dirty="0">
                <a:latin typeface="Arial" panose="020B0604020202020204" pitchFamily="34" charset="0"/>
                <a:cs typeface="Arial" panose="020B0604020202020204" pitchFamily="34" charset="0"/>
                <a:hlinkClick r:id="rId3"/>
              </a:rPr>
              <a:t>https://law.lis.virginia.gov/vacode/title55.1/chapter10/section55.1-1000/</a:t>
            </a:r>
            <a:endParaRPr lang="en-US" sz="3000" dirty="0">
              <a:latin typeface="Arial" panose="020B0604020202020204" pitchFamily="34" charset="0"/>
              <a:cs typeface="Arial" panose="020B0604020202020204" pitchFamily="34" charset="0"/>
            </a:endParaRPr>
          </a:p>
          <a:p>
            <a:endParaRPr lang="en-US" sz="3000" dirty="0">
              <a:latin typeface="Arial" panose="020B0604020202020204" pitchFamily="34" charset="0"/>
              <a:cs typeface="Arial" panose="020B0604020202020204" pitchFamily="34" charset="0"/>
            </a:endParaRPr>
          </a:p>
          <a:p>
            <a:endParaRPr lang="en-US" sz="2200" dirty="0"/>
          </a:p>
        </p:txBody>
      </p:sp>
    </p:spTree>
    <p:extLst>
      <p:ext uri="{BB962C8B-B14F-4D97-AF65-F5344CB8AC3E}">
        <p14:creationId xmlns:p14="http://schemas.microsoft.com/office/powerpoint/2010/main" val="1853772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369B02-8956-6A9E-9599-68DCF6E17857}"/>
              </a:ext>
            </a:extLst>
          </p:cNvPr>
          <p:cNvSpPr>
            <a:spLocks noGrp="1"/>
          </p:cNvSpPr>
          <p:nvPr>
            <p:ph type="title"/>
          </p:nvPr>
        </p:nvSpPr>
        <p:spPr>
          <a:xfrm>
            <a:off x="1115568" y="548640"/>
            <a:ext cx="10168128" cy="1179576"/>
          </a:xfrm>
        </p:spPr>
        <p:txBody>
          <a:bodyPr>
            <a:normAutofit/>
          </a:bodyPr>
          <a:lstStyle/>
          <a:p>
            <a:r>
              <a:rPr lang="en-US" sz="4000" dirty="0">
                <a:latin typeface="Arial" panose="020B0604020202020204" pitchFamily="34" charset="0"/>
                <a:cs typeface="Arial" panose="020B0604020202020204" pitchFamily="34" charset="0"/>
              </a:rPr>
              <a:t>What’s NOT there?</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Content Placeholder 2">
            <a:extLst>
              <a:ext uri="{FF2B5EF4-FFF2-40B4-BE49-F238E27FC236}">
                <a16:creationId xmlns:a16="http://schemas.microsoft.com/office/drawing/2014/main" id="{99FD1429-2234-EF1E-2331-3493D3BC6BA3}"/>
              </a:ext>
            </a:extLst>
          </p:cNvPr>
          <p:cNvSpPr>
            <a:spLocks noGrp="1"/>
          </p:cNvSpPr>
          <p:nvPr>
            <p:ph idx="1"/>
          </p:nvPr>
        </p:nvSpPr>
        <p:spPr>
          <a:xfrm>
            <a:off x="1115568" y="2481943"/>
            <a:ext cx="10168128" cy="3695020"/>
          </a:xfrm>
        </p:spPr>
        <p:txBody>
          <a:bodyPr>
            <a:normAutofit/>
          </a:bodyPr>
          <a:lstStyle/>
          <a:p>
            <a:r>
              <a:rPr lang="en-US" sz="3000" dirty="0">
                <a:latin typeface="Arial" panose="020B0604020202020204" pitchFamily="34" charset="0"/>
                <a:cs typeface="Arial" panose="020B0604020202020204" pitchFamily="34" charset="0"/>
              </a:rPr>
              <a:t>Deed preparation</a:t>
            </a:r>
          </a:p>
          <a:p>
            <a:r>
              <a:rPr lang="en-US" sz="3000" dirty="0">
                <a:latin typeface="Arial" panose="020B0604020202020204" pitchFamily="34" charset="0"/>
                <a:cs typeface="Arial" panose="020B0604020202020204" pitchFamily="34" charset="0"/>
              </a:rPr>
              <a:t>Recordation Taxes</a:t>
            </a:r>
          </a:p>
          <a:p>
            <a:endParaRPr lang="en-US" sz="2200" dirty="0"/>
          </a:p>
        </p:txBody>
      </p:sp>
    </p:spTree>
    <p:extLst>
      <p:ext uri="{BB962C8B-B14F-4D97-AF65-F5344CB8AC3E}">
        <p14:creationId xmlns:p14="http://schemas.microsoft.com/office/powerpoint/2010/main" val="3046129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369B02-8956-6A9E-9599-68DCF6E17857}"/>
              </a:ext>
            </a:extLst>
          </p:cNvPr>
          <p:cNvSpPr>
            <a:spLocks noGrp="1"/>
          </p:cNvSpPr>
          <p:nvPr>
            <p:ph type="title"/>
          </p:nvPr>
        </p:nvSpPr>
        <p:spPr>
          <a:xfrm>
            <a:off x="1115568" y="548640"/>
            <a:ext cx="10168128" cy="1179576"/>
          </a:xfrm>
        </p:spPr>
        <p:txBody>
          <a:bodyPr>
            <a:normAutofit/>
          </a:bodyPr>
          <a:lstStyle/>
          <a:p>
            <a:r>
              <a:rPr lang="en-US" sz="4000" dirty="0">
                <a:latin typeface="Arial" panose="020B0604020202020204" pitchFamily="34" charset="0"/>
                <a:cs typeface="Arial" panose="020B0604020202020204" pitchFamily="34" charset="0"/>
              </a:rPr>
              <a:t>Who selects the settlement agent?</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Content Placeholder 2">
            <a:extLst>
              <a:ext uri="{FF2B5EF4-FFF2-40B4-BE49-F238E27FC236}">
                <a16:creationId xmlns:a16="http://schemas.microsoft.com/office/drawing/2014/main" id="{99FD1429-2234-EF1E-2331-3493D3BC6BA3}"/>
              </a:ext>
            </a:extLst>
          </p:cNvPr>
          <p:cNvSpPr>
            <a:spLocks noGrp="1"/>
          </p:cNvSpPr>
          <p:nvPr>
            <p:ph idx="1"/>
          </p:nvPr>
        </p:nvSpPr>
        <p:spPr>
          <a:xfrm>
            <a:off x="1115568" y="2481943"/>
            <a:ext cx="10168128" cy="3695020"/>
          </a:xfrm>
        </p:spPr>
        <p:txBody>
          <a:bodyPr>
            <a:normAutofit/>
          </a:bodyPr>
          <a:lstStyle/>
          <a:p>
            <a:r>
              <a:rPr lang="en-US" sz="3000" dirty="0">
                <a:latin typeface="Arial" panose="020B0604020202020204" pitchFamily="34" charset="0"/>
                <a:cs typeface="Arial" panose="020B0604020202020204" pitchFamily="34" charset="0"/>
              </a:rPr>
              <a:t>Buyer and Buyer only</a:t>
            </a:r>
          </a:p>
          <a:p>
            <a:endParaRPr lang="en-US" sz="3000" dirty="0">
              <a:latin typeface="Arial" panose="020B0604020202020204" pitchFamily="34" charset="0"/>
              <a:cs typeface="Arial" panose="020B0604020202020204" pitchFamily="34" charset="0"/>
            </a:endParaRPr>
          </a:p>
          <a:p>
            <a:r>
              <a:rPr lang="en-US" sz="3000" dirty="0">
                <a:latin typeface="Arial" panose="020B0604020202020204" pitchFamily="34" charset="0"/>
                <a:cs typeface="Arial" panose="020B0604020202020204" pitchFamily="34" charset="0"/>
                <a:hlinkClick r:id="rId3"/>
              </a:rPr>
              <a:t>https://law.lis.virginia.gov/vacode/title55.1/chapter10/section55.1-1006/</a:t>
            </a:r>
            <a:endParaRPr lang="en-US" sz="3000" dirty="0">
              <a:latin typeface="Arial" panose="020B0604020202020204" pitchFamily="34" charset="0"/>
              <a:cs typeface="Arial" panose="020B0604020202020204" pitchFamily="34" charset="0"/>
            </a:endParaRPr>
          </a:p>
          <a:p>
            <a:endParaRPr lang="en-US" sz="3000" dirty="0">
              <a:latin typeface="Arial" panose="020B0604020202020204" pitchFamily="34" charset="0"/>
              <a:cs typeface="Arial" panose="020B0604020202020204" pitchFamily="34" charset="0"/>
            </a:endParaRPr>
          </a:p>
          <a:p>
            <a:endParaRPr lang="en-US" sz="2200" dirty="0"/>
          </a:p>
        </p:txBody>
      </p:sp>
    </p:spTree>
    <p:extLst>
      <p:ext uri="{BB962C8B-B14F-4D97-AF65-F5344CB8AC3E}">
        <p14:creationId xmlns:p14="http://schemas.microsoft.com/office/powerpoint/2010/main" val="2570274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D100248-0F8C-6BF6-680F-271DB3A536A5}"/>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AAC87CC-9D4E-B032-539F-D182CCE890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FCF285DD-4726-2915-F90A-93144BD81C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11">
            <a:extLst>
              <a:ext uri="{FF2B5EF4-FFF2-40B4-BE49-F238E27FC236}">
                <a16:creationId xmlns:a16="http://schemas.microsoft.com/office/drawing/2014/main" id="{413A43D8-F3F4-F420-049F-E81C630869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5598A77-56D5-2842-ECD1-A69771AAD4DF}"/>
              </a:ext>
            </a:extLst>
          </p:cNvPr>
          <p:cNvSpPr>
            <a:spLocks noGrp="1"/>
          </p:cNvSpPr>
          <p:nvPr>
            <p:ph type="title"/>
          </p:nvPr>
        </p:nvSpPr>
        <p:spPr>
          <a:xfrm>
            <a:off x="1115568" y="548640"/>
            <a:ext cx="10168128" cy="1179576"/>
          </a:xfrm>
        </p:spPr>
        <p:txBody>
          <a:bodyPr>
            <a:normAutofit/>
          </a:bodyPr>
          <a:lstStyle/>
          <a:p>
            <a:r>
              <a:rPr lang="en-US" sz="4000" dirty="0">
                <a:latin typeface="Arial" panose="020B0604020202020204" pitchFamily="34" charset="0"/>
                <a:cs typeface="Arial" panose="020B0604020202020204" pitchFamily="34" charset="0"/>
              </a:rPr>
              <a:t>Language in 9b</a:t>
            </a:r>
          </a:p>
        </p:txBody>
      </p:sp>
      <p:sp>
        <p:nvSpPr>
          <p:cNvPr id="14" name="Rectangle 13">
            <a:extLst>
              <a:ext uri="{FF2B5EF4-FFF2-40B4-BE49-F238E27FC236}">
                <a16:creationId xmlns:a16="http://schemas.microsoft.com/office/drawing/2014/main" id="{88C5FF9A-E755-44C9-28EC-6D544A417E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pic>
        <p:nvPicPr>
          <p:cNvPr id="6" name="Picture 5">
            <a:extLst>
              <a:ext uri="{FF2B5EF4-FFF2-40B4-BE49-F238E27FC236}">
                <a16:creationId xmlns:a16="http://schemas.microsoft.com/office/drawing/2014/main" id="{9464FEEE-0B8E-4D67-EFA1-E2B6D2CCD196}"/>
              </a:ext>
            </a:extLst>
          </p:cNvPr>
          <p:cNvPicPr>
            <a:picLocks noChangeAspect="1"/>
          </p:cNvPicPr>
          <p:nvPr/>
        </p:nvPicPr>
        <p:blipFill>
          <a:blip r:embed="rId3"/>
          <a:stretch>
            <a:fillRect/>
          </a:stretch>
        </p:blipFill>
        <p:spPr>
          <a:xfrm>
            <a:off x="566928" y="3013956"/>
            <a:ext cx="10973869" cy="954249"/>
          </a:xfrm>
          <a:prstGeom prst="rect">
            <a:avLst/>
          </a:prstGeom>
        </p:spPr>
      </p:pic>
    </p:spTree>
    <p:extLst>
      <p:ext uri="{BB962C8B-B14F-4D97-AF65-F5344CB8AC3E}">
        <p14:creationId xmlns:p14="http://schemas.microsoft.com/office/powerpoint/2010/main" val="266999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7681D3B-03F6-97EB-F001-461007DFD30A}"/>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C56CA5-49E2-FC12-DC56-5734D061D1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661D5355-665B-FF31-4EC5-250FBD3A8F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11">
            <a:extLst>
              <a:ext uri="{FF2B5EF4-FFF2-40B4-BE49-F238E27FC236}">
                <a16:creationId xmlns:a16="http://schemas.microsoft.com/office/drawing/2014/main" id="{6630F3D0-5065-07E0-6336-34D16E863A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8CF0633-30A5-62C7-CF74-CBADB813AC45}"/>
              </a:ext>
            </a:extLst>
          </p:cNvPr>
          <p:cNvSpPr>
            <a:spLocks noGrp="1"/>
          </p:cNvSpPr>
          <p:nvPr>
            <p:ph type="title"/>
          </p:nvPr>
        </p:nvSpPr>
        <p:spPr>
          <a:xfrm>
            <a:off x="1115568" y="548640"/>
            <a:ext cx="10168128" cy="1179576"/>
          </a:xfrm>
        </p:spPr>
        <p:txBody>
          <a:bodyPr>
            <a:normAutofit/>
          </a:bodyPr>
          <a:lstStyle/>
          <a:p>
            <a:r>
              <a:rPr lang="en-US" sz="4000" dirty="0">
                <a:latin typeface="Arial" panose="020B0604020202020204" pitchFamily="34" charset="0"/>
                <a:cs typeface="Arial" panose="020B0604020202020204" pitchFamily="34" charset="0"/>
              </a:rPr>
              <a:t>What does this mean?</a:t>
            </a:r>
          </a:p>
        </p:txBody>
      </p:sp>
      <p:sp>
        <p:nvSpPr>
          <p:cNvPr id="14" name="Rectangle 13">
            <a:extLst>
              <a:ext uri="{FF2B5EF4-FFF2-40B4-BE49-F238E27FC236}">
                <a16:creationId xmlns:a16="http://schemas.microsoft.com/office/drawing/2014/main" id="{E8EAD28B-0585-D7AF-1187-853364D5E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Content Placeholder 2">
            <a:extLst>
              <a:ext uri="{FF2B5EF4-FFF2-40B4-BE49-F238E27FC236}">
                <a16:creationId xmlns:a16="http://schemas.microsoft.com/office/drawing/2014/main" id="{244E510D-D50C-F58A-ACC9-CA5002683AEB}"/>
              </a:ext>
            </a:extLst>
          </p:cNvPr>
          <p:cNvSpPr>
            <a:spLocks noGrp="1"/>
          </p:cNvSpPr>
          <p:nvPr>
            <p:ph idx="1"/>
          </p:nvPr>
        </p:nvSpPr>
        <p:spPr>
          <a:xfrm>
            <a:off x="1115568" y="2481943"/>
            <a:ext cx="10168128" cy="3695020"/>
          </a:xfrm>
        </p:spPr>
        <p:txBody>
          <a:bodyPr>
            <a:normAutofit/>
          </a:bodyPr>
          <a:lstStyle/>
          <a:p>
            <a:r>
              <a:rPr lang="en-US" sz="3000" dirty="0">
                <a:latin typeface="Arial" panose="020B0604020202020204" pitchFamily="34" charset="0"/>
                <a:cs typeface="Arial" panose="020B0604020202020204" pitchFamily="34" charset="0"/>
              </a:rPr>
              <a:t>Seller shall pay X amount for the 16 things.</a:t>
            </a:r>
          </a:p>
          <a:p>
            <a:r>
              <a:rPr lang="en-US" sz="3000" dirty="0">
                <a:latin typeface="Arial" panose="020B0604020202020204" pitchFamily="34" charset="0"/>
                <a:cs typeface="Arial" panose="020B0604020202020204" pitchFamily="34" charset="0"/>
              </a:rPr>
              <a:t>ONLY for 16 services 55.1-1000</a:t>
            </a:r>
          </a:p>
          <a:p>
            <a:r>
              <a:rPr lang="en-US" sz="3000" dirty="0">
                <a:latin typeface="Arial" panose="020B0604020202020204" pitchFamily="34" charset="0"/>
                <a:cs typeface="Arial" panose="020B0604020202020204" pitchFamily="34" charset="0"/>
              </a:rPr>
              <a:t>NOT a seller concession</a:t>
            </a:r>
          </a:p>
          <a:p>
            <a:endParaRPr lang="en-US" sz="3000" dirty="0">
              <a:latin typeface="Arial" panose="020B0604020202020204" pitchFamily="34" charset="0"/>
              <a:cs typeface="Arial" panose="020B0604020202020204" pitchFamily="34" charset="0"/>
            </a:endParaRPr>
          </a:p>
          <a:p>
            <a:endParaRPr lang="en-US" sz="2200" dirty="0"/>
          </a:p>
        </p:txBody>
      </p:sp>
    </p:spTree>
    <p:extLst>
      <p:ext uri="{BB962C8B-B14F-4D97-AF65-F5344CB8AC3E}">
        <p14:creationId xmlns:p14="http://schemas.microsoft.com/office/powerpoint/2010/main" val="1348903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369B02-8956-6A9E-9599-68DCF6E17857}"/>
              </a:ext>
            </a:extLst>
          </p:cNvPr>
          <p:cNvSpPr>
            <a:spLocks noGrp="1"/>
          </p:cNvSpPr>
          <p:nvPr>
            <p:ph type="title"/>
          </p:nvPr>
        </p:nvSpPr>
        <p:spPr>
          <a:xfrm>
            <a:off x="1115568" y="548640"/>
            <a:ext cx="10168128" cy="1179576"/>
          </a:xfrm>
        </p:spPr>
        <p:txBody>
          <a:bodyPr>
            <a:normAutofit/>
          </a:bodyPr>
          <a:lstStyle/>
          <a:p>
            <a:r>
              <a:rPr lang="en-US" sz="4000" dirty="0">
                <a:latin typeface="Arial" panose="020B0604020202020204" pitchFamily="34" charset="0"/>
                <a:cs typeface="Arial" panose="020B0604020202020204" pitchFamily="34" charset="0"/>
              </a:rPr>
              <a:t>Questions</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Content Placeholder 2">
            <a:extLst>
              <a:ext uri="{FF2B5EF4-FFF2-40B4-BE49-F238E27FC236}">
                <a16:creationId xmlns:a16="http://schemas.microsoft.com/office/drawing/2014/main" id="{99FD1429-2234-EF1E-2331-3493D3BC6BA3}"/>
              </a:ext>
            </a:extLst>
          </p:cNvPr>
          <p:cNvSpPr>
            <a:spLocks noGrp="1"/>
          </p:cNvSpPr>
          <p:nvPr>
            <p:ph idx="1"/>
          </p:nvPr>
        </p:nvSpPr>
        <p:spPr>
          <a:xfrm>
            <a:off x="1115568" y="2481943"/>
            <a:ext cx="10168128" cy="3695020"/>
          </a:xfrm>
        </p:spPr>
        <p:txBody>
          <a:bodyPr>
            <a:normAutofit/>
          </a:bodyPr>
          <a:lstStyle/>
          <a:p>
            <a:r>
              <a:rPr lang="en-US" sz="3000" dirty="0">
                <a:latin typeface="Arial" panose="020B0604020202020204" pitchFamily="34" charset="0"/>
                <a:cs typeface="Arial" panose="020B0604020202020204" pitchFamily="34" charset="0"/>
                <a:hlinkClick r:id="rId3"/>
              </a:rPr>
              <a:t>https://virginiarealtors.org/law-ethics/legal-hotline/</a:t>
            </a:r>
            <a:endParaRPr lang="en-US" sz="3000" dirty="0">
              <a:latin typeface="Arial" panose="020B0604020202020204" pitchFamily="34" charset="0"/>
              <a:cs typeface="Arial" panose="020B0604020202020204" pitchFamily="34" charset="0"/>
            </a:endParaRPr>
          </a:p>
          <a:p>
            <a:endParaRPr lang="en-US" sz="2200" dirty="0"/>
          </a:p>
        </p:txBody>
      </p:sp>
    </p:spTree>
    <p:extLst>
      <p:ext uri="{BB962C8B-B14F-4D97-AF65-F5344CB8AC3E}">
        <p14:creationId xmlns:p14="http://schemas.microsoft.com/office/powerpoint/2010/main" val="20476438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ba630d7b-8c89-47ad-91ac-97942cba60d1">
      <Terms xmlns="http://schemas.microsoft.com/office/infopath/2007/PartnerControls"/>
    </lcf76f155ced4ddcb4097134ff3c332f>
    <TaxCatchAll xmlns="0207266a-8549-4d12-87c7-6d3d79637e4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FE7025548F6494E8C1ABF7D2740F2F5" ma:contentTypeVersion="17" ma:contentTypeDescription="Create a new document." ma:contentTypeScope="" ma:versionID="4c1403f75766b9142f526e9e038634c6">
  <xsd:schema xmlns:xsd="http://www.w3.org/2001/XMLSchema" xmlns:xs="http://www.w3.org/2001/XMLSchema" xmlns:p="http://schemas.microsoft.com/office/2006/metadata/properties" xmlns:ns2="ba630d7b-8c89-47ad-91ac-97942cba60d1" xmlns:ns3="0207266a-8549-4d12-87c7-6d3d79637e47" targetNamespace="http://schemas.microsoft.com/office/2006/metadata/properties" ma:root="true" ma:fieldsID="69041064619fec56d016895da18e73d5" ns2:_="" ns3:_="">
    <xsd:import namespace="ba630d7b-8c89-47ad-91ac-97942cba60d1"/>
    <xsd:import namespace="0207266a-8549-4d12-87c7-6d3d79637e4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LengthInSecond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630d7b-8c89-47ad-91ac-97942cba60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ddee32d4-85ac-40c2-9e8e-56c60904338d" ma:termSetId="09814cd3-568e-fe90-9814-8d621ff8fb84" ma:anchorId="fba54fb3-c3e1-fe81-a776-ca4b69148c4d" ma:open="true" ma:isKeyword="false">
      <xsd:complexType>
        <xsd:sequence>
          <xsd:element ref="pc:Terms" minOccurs="0" maxOccurs="1"/>
        </xsd:sequence>
      </xsd:complexType>
    </xsd:element>
    <xsd:element name="MediaLengthInSeconds" ma:index="20"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207266a-8549-4d12-87c7-6d3d79637e4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055bc54e-6852-432d-a8bf-2ccd59860851}" ma:internalName="TaxCatchAll" ma:showField="CatchAllData" ma:web="0207266a-8549-4d12-87c7-6d3d79637e47">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9EE8879-355B-4DD6-B1A5-404A694D489A}">
  <ds:schemaRefs>
    <ds:schemaRef ds:uri="http://purl.org/dc/dcmitype/"/>
    <ds:schemaRef ds:uri="http://schemas.microsoft.com/office/2006/documentManagement/types"/>
    <ds:schemaRef ds:uri="http://schemas.microsoft.com/office/2006/metadata/properties"/>
    <ds:schemaRef ds:uri="http://purl.org/dc/terms/"/>
    <ds:schemaRef ds:uri="http://purl.org/dc/elements/1.1/"/>
    <ds:schemaRef ds:uri="ba630d7b-8c89-47ad-91ac-97942cba60d1"/>
    <ds:schemaRef ds:uri="0207266a-8549-4d12-87c7-6d3d79637e47"/>
    <ds:schemaRef ds:uri="http://www.w3.org/XML/1998/namespace"/>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5E7E0E0A-7EA6-4E1E-8AD5-B1DD1417BB3F}"/>
</file>

<file path=customXml/itemProps3.xml><?xml version="1.0" encoding="utf-8"?>
<ds:datastoreItem xmlns:ds="http://schemas.openxmlformats.org/officeDocument/2006/customXml" ds:itemID="{072CEED6-FF56-4B9F-A9CC-DCAD168669E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5873</TotalTime>
  <Words>714</Words>
  <Application>Microsoft Office PowerPoint</Application>
  <PresentationFormat>Widescreen</PresentationFormat>
  <Paragraphs>66</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PT Serif</vt:lpstr>
      <vt:lpstr>Office Theme</vt:lpstr>
      <vt:lpstr>Settlement Paragraph 9b</vt:lpstr>
      <vt:lpstr>Why?</vt:lpstr>
      <vt:lpstr>Real Estate Settlement Agents</vt:lpstr>
      <vt:lpstr>The 16 services</vt:lpstr>
      <vt:lpstr>What’s NOT there?</vt:lpstr>
      <vt:lpstr>Who selects the settlement agent?</vt:lpstr>
      <vt:lpstr>Language in 9b</vt:lpstr>
      <vt:lpstr>What does this mean?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 Estate Scams  &amp; Other Risks</dc:title>
  <dc:creator>Laura Farley</dc:creator>
  <cp:lastModifiedBy>Santiago Montalvo</cp:lastModifiedBy>
  <cp:revision>11</cp:revision>
  <dcterms:created xsi:type="dcterms:W3CDTF">2023-01-30T15:17:38Z</dcterms:created>
  <dcterms:modified xsi:type="dcterms:W3CDTF">2025-01-02T20:18:34Z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0x010100DFE7025548F6494E8C1ABF7D2740F2F5</vt:lpwstr>
  </property>
</Properties>
</file>