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9.xml" ContentType="application/vnd.openxmlformats-officedocument.presentationml.notesSlide+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1"/>
  </p:sldMasterIdLst>
  <p:notesMasterIdLst>
    <p:notesMasterId r:id="rId11"/>
  </p:notesMasterIdLst>
  <p:sldIdLst>
    <p:sldId id="256" r:id="rId2"/>
    <p:sldId id="258" r:id="rId3"/>
    <p:sldId id="257" r:id="rId4"/>
    <p:sldId id="264" r:id="rId5"/>
    <p:sldId id="262" r:id="rId6"/>
    <p:sldId id="259" r:id="rId7"/>
    <p:sldId id="260" r:id="rId8"/>
    <p:sldId id="261"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601"/>
    <p:restoredTop sz="70379"/>
  </p:normalViewPr>
  <p:slideViewPr>
    <p:cSldViewPr snapToGrid="0" snapToObjects="1">
      <p:cViewPr varScale="1">
        <p:scale>
          <a:sx n="75" d="100"/>
          <a:sy n="75" d="100"/>
        </p:scale>
        <p:origin x="368" y="1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8EEC1C-EC2B-A94B-BB2C-63EA3BFE31DD}" type="datetimeFigureOut">
              <a:rPr lang="en-US" smtClean="0"/>
              <a:t>10/28/24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85C908-3A5A-004B-AC36-D7BA7A04995A}" type="slidenum">
              <a:rPr lang="en-US" smtClean="0"/>
              <a:t>‹#›</a:t>
            </a:fld>
            <a:endParaRPr lang="en-US"/>
          </a:p>
        </p:txBody>
      </p:sp>
    </p:spTree>
    <p:extLst>
      <p:ext uri="{BB962C8B-B14F-4D97-AF65-F5344CB8AC3E}">
        <p14:creationId xmlns:p14="http://schemas.microsoft.com/office/powerpoint/2010/main" val="25992023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kern="1200" dirty="0">
                <a:effectLst/>
                <a:latin typeface="Calibri" panose="020F0502020204030204" pitchFamily="34" charset="0"/>
                <a:ea typeface="Calibri" panose="020F0502020204030204" pitchFamily="34" charset="0"/>
                <a:cs typeface="Times New Roman" panose="02020603050405020304" pitchFamily="18" charset="0"/>
              </a:rPr>
              <a:t>Information in this presentation is a summary of the rights afforded to residential tenants who are also servicemembers as defined by the SCRA.</a:t>
            </a:r>
            <a:endParaRPr lang="en-US" sz="1800" dirty="0">
              <a:effectLst/>
              <a:latin typeface="Open Sans" panose="020B0606030504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kern="12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Open Sans" panose="020B060603050402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8485C908-3A5A-004B-AC36-D7BA7A04995A}" type="slidenum">
              <a:rPr lang="en-US" smtClean="0"/>
              <a:t>1</a:t>
            </a:fld>
            <a:endParaRPr lang="en-US"/>
          </a:p>
        </p:txBody>
      </p:sp>
    </p:spTree>
    <p:extLst>
      <p:ext uri="{BB962C8B-B14F-4D97-AF65-F5344CB8AC3E}">
        <p14:creationId xmlns:p14="http://schemas.microsoft.com/office/powerpoint/2010/main" val="697242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SCRA provides a number of protections to servicemembers.  In the context of residential real estate, it allows servicemembers who are tenants to terminate their lease early without penalty if they receive orders to relocate or deploy.</a:t>
            </a:r>
          </a:p>
          <a:p>
            <a:endParaRPr lang="en-US" dirty="0"/>
          </a:p>
          <a:p>
            <a:r>
              <a:rPr lang="en-US" dirty="0"/>
              <a:t>This protection overrides any provision in the lease agreement to the contrary.</a:t>
            </a:r>
          </a:p>
        </p:txBody>
      </p:sp>
      <p:sp>
        <p:nvSpPr>
          <p:cNvPr id="4" name="Slide Number Placeholder 3"/>
          <p:cNvSpPr>
            <a:spLocks noGrp="1"/>
          </p:cNvSpPr>
          <p:nvPr>
            <p:ph type="sldNum" sz="quarter" idx="5"/>
          </p:nvPr>
        </p:nvSpPr>
        <p:spPr/>
        <p:txBody>
          <a:bodyPr/>
          <a:lstStyle/>
          <a:p>
            <a:fld id="{8485C908-3A5A-004B-AC36-D7BA7A04995A}" type="slidenum">
              <a:rPr lang="en-US" smtClean="0"/>
              <a:t>2</a:t>
            </a:fld>
            <a:endParaRPr lang="en-US"/>
          </a:p>
        </p:txBody>
      </p:sp>
    </p:spTree>
    <p:extLst>
      <p:ext uri="{BB962C8B-B14F-4D97-AF65-F5344CB8AC3E}">
        <p14:creationId xmlns:p14="http://schemas.microsoft.com/office/powerpoint/2010/main" val="9110665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effectLst/>
                <a:latin typeface="Calibri" panose="020F0502020204030204" pitchFamily="34" charset="0"/>
                <a:ea typeface="Calibri" panose="020F0502020204030204" pitchFamily="34" charset="0"/>
                <a:cs typeface="Times New Roman" panose="02020603050405020304" pitchFamily="18" charset="0"/>
              </a:rPr>
              <a:t>So who does the SCRA apply to?  As the title suggests, it applies to servicemembers.  The term “servicemember” is defined as a member of the armed forces, including the Army, Navy, Air Force, Marine Corps, Space Force, or Coast Guard. </a:t>
            </a:r>
            <a:endParaRPr lang="en-US" dirty="0"/>
          </a:p>
        </p:txBody>
      </p:sp>
      <p:sp>
        <p:nvSpPr>
          <p:cNvPr id="4" name="Slide Number Placeholder 3"/>
          <p:cNvSpPr>
            <a:spLocks noGrp="1"/>
          </p:cNvSpPr>
          <p:nvPr>
            <p:ph type="sldNum" sz="quarter" idx="5"/>
          </p:nvPr>
        </p:nvSpPr>
        <p:spPr/>
        <p:txBody>
          <a:bodyPr/>
          <a:lstStyle/>
          <a:p>
            <a:fld id="{8485C908-3A5A-004B-AC36-D7BA7A04995A}" type="slidenum">
              <a:rPr lang="en-US" smtClean="0"/>
              <a:t>3</a:t>
            </a:fld>
            <a:endParaRPr lang="en-US"/>
          </a:p>
        </p:txBody>
      </p:sp>
    </p:spTree>
    <p:extLst>
      <p:ext uri="{BB962C8B-B14F-4D97-AF65-F5344CB8AC3E}">
        <p14:creationId xmlns:p14="http://schemas.microsoft.com/office/powerpoint/2010/main" val="6074855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effectLst/>
                <a:latin typeface="Calibri" panose="020F0502020204030204" pitchFamily="34" charset="0"/>
                <a:ea typeface="Calibri" panose="020F0502020204030204" pitchFamily="34" charset="0"/>
                <a:cs typeface="Times New Roman" panose="02020603050405020304" pitchFamily="18" charset="0"/>
              </a:rPr>
              <a:t>As the term is used in the law, “servicemember” also includes those who serve in the Foreign Service for the State Department, the National Oceanic and Atmospheric Administration, and the Public Health Service.</a:t>
            </a:r>
            <a:endParaRPr lang="en-US" dirty="0"/>
          </a:p>
        </p:txBody>
      </p:sp>
      <p:sp>
        <p:nvSpPr>
          <p:cNvPr id="4" name="Slide Number Placeholder 3"/>
          <p:cNvSpPr>
            <a:spLocks noGrp="1"/>
          </p:cNvSpPr>
          <p:nvPr>
            <p:ph type="sldNum" sz="quarter" idx="5"/>
          </p:nvPr>
        </p:nvSpPr>
        <p:spPr/>
        <p:txBody>
          <a:bodyPr/>
          <a:lstStyle/>
          <a:p>
            <a:fld id="{8485C908-3A5A-004B-AC36-D7BA7A04995A}" type="slidenum">
              <a:rPr lang="en-US" smtClean="0"/>
              <a:t>4</a:t>
            </a:fld>
            <a:endParaRPr lang="en-US"/>
          </a:p>
        </p:txBody>
      </p:sp>
    </p:spTree>
    <p:extLst>
      <p:ext uri="{BB962C8B-B14F-4D97-AF65-F5344CB8AC3E}">
        <p14:creationId xmlns:p14="http://schemas.microsoft.com/office/powerpoint/2010/main" val="7667485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People who fit into one of these categories do not qualify for the protections given by the SCRA.  While family members of servicemembers do not qualify in their own right for the protections of the SCRA, they may indirectly receive the same benefits.  For example, if the servicemember tenant needs to break their lease pursuant to orders to relocate, a co-tenant spouse would be released as well.</a:t>
            </a:r>
          </a:p>
          <a:p>
            <a:endParaRPr lang="en-US" dirty="0"/>
          </a:p>
          <a:p>
            <a:r>
              <a:rPr lang="en-US" dirty="0"/>
              <a:t>If, however, a servicemember’s spouse entered into a lease on their own, the spouse, as a lone tenant, would not get the protections of the SCRA even if their spouse receives orders to relocate.</a:t>
            </a:r>
          </a:p>
        </p:txBody>
      </p:sp>
      <p:sp>
        <p:nvSpPr>
          <p:cNvPr id="4" name="Slide Number Placeholder 3"/>
          <p:cNvSpPr>
            <a:spLocks noGrp="1"/>
          </p:cNvSpPr>
          <p:nvPr>
            <p:ph type="sldNum" sz="quarter" idx="5"/>
          </p:nvPr>
        </p:nvSpPr>
        <p:spPr/>
        <p:txBody>
          <a:bodyPr/>
          <a:lstStyle/>
          <a:p>
            <a:fld id="{8485C908-3A5A-004B-AC36-D7BA7A04995A}" type="slidenum">
              <a:rPr lang="en-US" smtClean="0"/>
              <a:t>5</a:t>
            </a:fld>
            <a:endParaRPr lang="en-US"/>
          </a:p>
        </p:txBody>
      </p:sp>
    </p:spTree>
    <p:extLst>
      <p:ext uri="{BB962C8B-B14F-4D97-AF65-F5344CB8AC3E}">
        <p14:creationId xmlns:p14="http://schemas.microsoft.com/office/powerpoint/2010/main" val="18388422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rights of the SCRA apply when a servicemember receives official orders to permanently relocate or deploy.  “Permanent” = for a period of 90 days or more.</a:t>
            </a:r>
          </a:p>
          <a:p>
            <a:endParaRPr lang="en-US" dirty="0"/>
          </a:p>
          <a:p>
            <a:r>
              <a:rPr lang="en-US" dirty="0"/>
              <a:t>Official orders to report to a military or governmental location for a temporary period of less than 90 days does not give the servicemember the right to terminate a residential lease without penalty.</a:t>
            </a:r>
          </a:p>
        </p:txBody>
      </p:sp>
      <p:sp>
        <p:nvSpPr>
          <p:cNvPr id="4" name="Slide Number Placeholder 3"/>
          <p:cNvSpPr>
            <a:spLocks noGrp="1"/>
          </p:cNvSpPr>
          <p:nvPr>
            <p:ph type="sldNum" sz="quarter" idx="5"/>
          </p:nvPr>
        </p:nvSpPr>
        <p:spPr/>
        <p:txBody>
          <a:bodyPr/>
          <a:lstStyle/>
          <a:p>
            <a:fld id="{8485C908-3A5A-004B-AC36-D7BA7A04995A}" type="slidenum">
              <a:rPr lang="en-US" smtClean="0"/>
              <a:t>6</a:t>
            </a:fld>
            <a:endParaRPr lang="en-US"/>
          </a:p>
        </p:txBody>
      </p:sp>
    </p:spTree>
    <p:extLst>
      <p:ext uri="{BB962C8B-B14F-4D97-AF65-F5344CB8AC3E}">
        <p14:creationId xmlns:p14="http://schemas.microsoft.com/office/powerpoint/2010/main" val="10598176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old requirement in the VRLTA that orders to relocate be for a location that is at least 35 miles or farther from the rental unit has been removed.  The orders to relocate can be for any location, no matter how close the relocation is to the rental property.  This supersedes any language in the lease regarding a 35-mile radius or any other minimum-distance requirement.</a:t>
            </a:r>
          </a:p>
        </p:txBody>
      </p:sp>
      <p:sp>
        <p:nvSpPr>
          <p:cNvPr id="4" name="Slide Number Placeholder 3"/>
          <p:cNvSpPr>
            <a:spLocks noGrp="1"/>
          </p:cNvSpPr>
          <p:nvPr>
            <p:ph type="sldNum" sz="quarter" idx="5"/>
          </p:nvPr>
        </p:nvSpPr>
        <p:spPr/>
        <p:txBody>
          <a:bodyPr/>
          <a:lstStyle/>
          <a:p>
            <a:fld id="{8485C908-3A5A-004B-AC36-D7BA7A04995A}" type="slidenum">
              <a:rPr lang="en-US" smtClean="0"/>
              <a:t>7</a:t>
            </a:fld>
            <a:endParaRPr lang="en-US"/>
          </a:p>
        </p:txBody>
      </p:sp>
    </p:spTree>
    <p:extLst>
      <p:ext uri="{BB962C8B-B14F-4D97-AF65-F5344CB8AC3E}">
        <p14:creationId xmlns:p14="http://schemas.microsoft.com/office/powerpoint/2010/main" val="20152238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444444"/>
                </a:solidFill>
                <a:effectLst/>
                <a:latin typeface="PT Serif" panose="020A0603040505020204" pitchFamily="18" charset="77"/>
              </a:rPr>
              <a:t>Tenants who qualify to terminate a rental agreement shall do so by serving on the landlord a written notice of termination to be effective on a date stated in such written notice.</a:t>
            </a:r>
          </a:p>
          <a:p>
            <a:endParaRPr lang="en-US" b="0" i="0" dirty="0">
              <a:solidFill>
                <a:srgbClr val="444444"/>
              </a:solidFill>
              <a:effectLst/>
              <a:latin typeface="PT Serif" panose="020A0603040505020204" pitchFamily="18" charset="77"/>
            </a:endParaRPr>
          </a:p>
          <a:p>
            <a:r>
              <a:rPr lang="en-US" b="0" i="0" dirty="0">
                <a:solidFill>
                  <a:srgbClr val="444444"/>
                </a:solidFill>
                <a:effectLst/>
                <a:latin typeface="PT Serif" panose="020A0603040505020204" pitchFamily="18" charset="77"/>
              </a:rPr>
              <a:t>Such date to be not less than 30 days after the first date on which the next rental payment is due and payable after the date on which the written notice is given. The termination date shall be no more than 60 days prior to the date of departure necessary to comply with the official orders or any supplemental instructions for interim training or duty prior to the transfer. </a:t>
            </a:r>
          </a:p>
          <a:p>
            <a:endParaRPr lang="en-US" b="0" i="0" dirty="0">
              <a:solidFill>
                <a:srgbClr val="444444"/>
              </a:solidFill>
              <a:effectLst/>
              <a:latin typeface="PT Serif" panose="020A0603040505020204" pitchFamily="18" charset="77"/>
            </a:endParaRPr>
          </a:p>
          <a:p>
            <a:r>
              <a:rPr lang="en-US" b="0" i="0" dirty="0">
                <a:solidFill>
                  <a:srgbClr val="444444"/>
                </a:solidFill>
                <a:effectLst/>
                <a:latin typeface="PT Serif" panose="020A0603040505020204" pitchFamily="18" charset="77"/>
              </a:rPr>
              <a:t>Prior to the termination date, the tenant shall furnish the landlord with a copy of the official notification of the orders or a signed letter, confirming the orders, from the tenant's commanding officer.</a:t>
            </a:r>
            <a:endParaRPr lang="en-US" dirty="0"/>
          </a:p>
        </p:txBody>
      </p:sp>
      <p:sp>
        <p:nvSpPr>
          <p:cNvPr id="4" name="Slide Number Placeholder 3"/>
          <p:cNvSpPr>
            <a:spLocks noGrp="1"/>
          </p:cNvSpPr>
          <p:nvPr>
            <p:ph type="sldNum" sz="quarter" idx="5"/>
          </p:nvPr>
        </p:nvSpPr>
        <p:spPr/>
        <p:txBody>
          <a:bodyPr/>
          <a:lstStyle/>
          <a:p>
            <a:fld id="{8485C908-3A5A-004B-AC36-D7BA7A04995A}" type="slidenum">
              <a:rPr lang="en-US" smtClean="0"/>
              <a:t>8</a:t>
            </a:fld>
            <a:endParaRPr lang="en-US"/>
          </a:p>
        </p:txBody>
      </p:sp>
    </p:spTree>
    <p:extLst>
      <p:ext uri="{BB962C8B-B14F-4D97-AF65-F5344CB8AC3E}">
        <p14:creationId xmlns:p14="http://schemas.microsoft.com/office/powerpoint/2010/main" val="39450074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Any questions?</a:t>
            </a:r>
          </a:p>
        </p:txBody>
      </p:sp>
      <p:sp>
        <p:nvSpPr>
          <p:cNvPr id="4" name="Slide Number Placeholder 3"/>
          <p:cNvSpPr>
            <a:spLocks noGrp="1"/>
          </p:cNvSpPr>
          <p:nvPr>
            <p:ph type="sldNum" sz="quarter" idx="5"/>
          </p:nvPr>
        </p:nvSpPr>
        <p:spPr/>
        <p:txBody>
          <a:bodyPr/>
          <a:lstStyle/>
          <a:p>
            <a:fld id="{8485C908-3A5A-004B-AC36-D7BA7A04995A}" type="slidenum">
              <a:rPr lang="en-US" smtClean="0"/>
              <a:t>9</a:t>
            </a:fld>
            <a:endParaRPr lang="en-US"/>
          </a:p>
        </p:txBody>
      </p:sp>
    </p:spTree>
    <p:extLst>
      <p:ext uri="{BB962C8B-B14F-4D97-AF65-F5344CB8AC3E}">
        <p14:creationId xmlns:p14="http://schemas.microsoft.com/office/powerpoint/2010/main" val="2367209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10/28/24</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54273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10/28/24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413111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10/28/24</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15558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10/28/24</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25310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10/28/24</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26128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10/28/24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78498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10/28/24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29344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10/28/24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43515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10/28/24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98144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10/28/24</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871204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10/28/24</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87497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10/28/24</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90347034"/>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8" r:id="rId6"/>
    <p:sldLayoutId id="2147483693" r:id="rId7"/>
    <p:sldLayoutId id="2147483694" r:id="rId8"/>
    <p:sldLayoutId id="2147483695" r:id="rId9"/>
    <p:sldLayoutId id="2147483697" r:id="rId10"/>
    <p:sldLayoutId id="2147483696" r:id="rId11"/>
  </p:sldLayoutIdLs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00000"/>
        </a:lnSpc>
        <a:spcBef>
          <a:spcPct val="20000"/>
        </a:spcBef>
        <a:spcAft>
          <a:spcPts val="600"/>
        </a:spcAft>
        <a:buClr>
          <a:schemeClr val="accent1"/>
        </a:buClr>
        <a:buSzPct val="92000"/>
        <a:buFont typeface="Wingdings 2" panose="05020102010507070707" pitchFamily="18" charset="2"/>
        <a:buChar char=""/>
        <a:defRPr sz="1800" kern="1200">
          <a:solidFill>
            <a:schemeClr val="tx1">
              <a:lumMod val="75000"/>
              <a:lumOff val="25000"/>
            </a:schemeClr>
          </a:solidFill>
          <a:latin typeface="+mn-lt"/>
          <a:ea typeface="+mn-ea"/>
          <a:cs typeface="+mn-cs"/>
        </a:defRPr>
      </a:lvl1pPr>
      <a:lvl2pPr marL="630000" indent="-306000" algn="l" defTabSz="457200" rtl="0" eaLnBrk="1" latinLnBrk="0" hangingPunct="1">
        <a:lnSpc>
          <a:spcPct val="100000"/>
        </a:lnSpc>
        <a:spcBef>
          <a:spcPct val="20000"/>
        </a:spcBef>
        <a:spcAft>
          <a:spcPts val="600"/>
        </a:spcAft>
        <a:buClr>
          <a:schemeClr val="accent1"/>
        </a:buClr>
        <a:buSzPct val="92000"/>
        <a:buFont typeface="Wingdings 2" panose="05020102010507070707" pitchFamily="18" charset="2"/>
        <a:buChar char=""/>
        <a:defRPr sz="1600" kern="1200">
          <a:solidFill>
            <a:schemeClr val="tx1">
              <a:lumMod val="75000"/>
              <a:lumOff val="25000"/>
            </a:schemeClr>
          </a:solidFill>
          <a:latin typeface="+mn-lt"/>
          <a:ea typeface="+mn-ea"/>
          <a:cs typeface="+mn-cs"/>
        </a:defRPr>
      </a:lvl2pPr>
      <a:lvl3pPr marL="900000" indent="-270000" algn="l" defTabSz="457200" rtl="0" eaLnBrk="1" latinLnBrk="0" hangingPunct="1">
        <a:lnSpc>
          <a:spcPct val="100000"/>
        </a:lnSpc>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3pPr>
      <a:lvl4pPr marL="1242000" indent="-234000" algn="l" defTabSz="457200" rtl="0" eaLnBrk="1" latinLnBrk="0" hangingPunct="1">
        <a:lnSpc>
          <a:spcPct val="100000"/>
        </a:lnSpc>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4pPr>
      <a:lvl5pPr marL="1602000" indent="-234000" algn="l" defTabSz="457200" rtl="0" eaLnBrk="1" latinLnBrk="0" hangingPunct="1">
        <a:lnSpc>
          <a:spcPct val="100000"/>
        </a:lnSpc>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08D4B6A-8113-4DFB-B82E-B60CAC8E0A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11" name="Rectangle 10">
            <a:extLst>
              <a:ext uri="{FF2B5EF4-FFF2-40B4-BE49-F238E27FC236}">
                <a16:creationId xmlns:a16="http://schemas.microsoft.com/office/drawing/2014/main" id="{9822E561-F97C-4CBB-A9A6-A6BF6317B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1A801AED-E68A-A84A-86F3-58C687D65132}"/>
              </a:ext>
            </a:extLst>
          </p:cNvPr>
          <p:cNvSpPr>
            <a:spLocks noGrp="1"/>
          </p:cNvSpPr>
          <p:nvPr>
            <p:ph type="ctrTitle"/>
          </p:nvPr>
        </p:nvSpPr>
        <p:spPr>
          <a:xfrm>
            <a:off x="638620" y="863695"/>
            <a:ext cx="3511233" cy="3779995"/>
          </a:xfrm>
        </p:spPr>
        <p:txBody>
          <a:bodyPr anchor="ctr">
            <a:normAutofit/>
          </a:bodyPr>
          <a:lstStyle/>
          <a:p>
            <a:r>
              <a:rPr lang="en-US" sz="3300" dirty="0">
                <a:solidFill>
                  <a:schemeClr val="tx1"/>
                </a:solidFill>
              </a:rPr>
              <a:t>Servicemembers Civil Relief Act</a:t>
            </a:r>
          </a:p>
        </p:txBody>
      </p:sp>
      <p:sp>
        <p:nvSpPr>
          <p:cNvPr id="3" name="Subtitle 2">
            <a:extLst>
              <a:ext uri="{FF2B5EF4-FFF2-40B4-BE49-F238E27FC236}">
                <a16:creationId xmlns:a16="http://schemas.microsoft.com/office/drawing/2014/main" id="{23E4A7A4-A3F1-6547-875A-121C01C19761}"/>
              </a:ext>
            </a:extLst>
          </p:cNvPr>
          <p:cNvSpPr>
            <a:spLocks noGrp="1"/>
          </p:cNvSpPr>
          <p:nvPr>
            <p:ph type="subTitle" idx="1"/>
          </p:nvPr>
        </p:nvSpPr>
        <p:spPr>
          <a:xfrm>
            <a:off x="638621" y="4739780"/>
            <a:ext cx="3511233" cy="1147054"/>
          </a:xfrm>
        </p:spPr>
        <p:txBody>
          <a:bodyPr anchor="t">
            <a:normAutofit/>
          </a:bodyPr>
          <a:lstStyle/>
          <a:p>
            <a:endParaRPr lang="en-US" sz="2200"/>
          </a:p>
        </p:txBody>
      </p:sp>
      <p:sp>
        <p:nvSpPr>
          <p:cNvPr id="13" name="Rectangle 12">
            <a:extLst>
              <a:ext uri="{FF2B5EF4-FFF2-40B4-BE49-F238E27FC236}">
                <a16:creationId xmlns:a16="http://schemas.microsoft.com/office/drawing/2014/main" id="{B01B0E58-A5C8-4CDA-A2E0-35DF94E59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4" name="Picture 3">
            <a:extLst>
              <a:ext uri="{FF2B5EF4-FFF2-40B4-BE49-F238E27FC236}">
                <a16:creationId xmlns:a16="http://schemas.microsoft.com/office/drawing/2014/main" id="{FF5577A2-CD6E-3EC6-2639-A55F24B7CDAB}"/>
              </a:ext>
            </a:extLst>
          </p:cNvPr>
          <p:cNvPicPr>
            <a:picLocks noChangeAspect="1"/>
          </p:cNvPicPr>
          <p:nvPr/>
        </p:nvPicPr>
        <p:blipFill>
          <a:blip r:embed="rId3"/>
          <a:srcRect r="26633" b="-1"/>
          <a:stretch/>
        </p:blipFill>
        <p:spPr>
          <a:xfrm>
            <a:off x="4654295" y="10"/>
            <a:ext cx="7537705" cy="6857990"/>
          </a:xfrm>
          <a:prstGeom prst="rect">
            <a:avLst/>
          </a:prstGeom>
        </p:spPr>
      </p:pic>
    </p:spTree>
    <p:extLst>
      <p:ext uri="{BB962C8B-B14F-4D97-AF65-F5344CB8AC3E}">
        <p14:creationId xmlns:p14="http://schemas.microsoft.com/office/powerpoint/2010/main" val="942153726"/>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06A70-BC2C-CD4E-9FEB-9107B0C6CDB7}"/>
              </a:ext>
            </a:extLst>
          </p:cNvPr>
          <p:cNvSpPr>
            <a:spLocks noGrp="1"/>
          </p:cNvSpPr>
          <p:nvPr>
            <p:ph type="title"/>
          </p:nvPr>
        </p:nvSpPr>
        <p:spPr/>
        <p:txBody>
          <a:bodyPr/>
          <a:lstStyle/>
          <a:p>
            <a:r>
              <a:rPr lang="en-US" dirty="0"/>
              <a:t>What rights does the </a:t>
            </a:r>
            <a:r>
              <a:rPr lang="en-US" dirty="0" err="1"/>
              <a:t>scra</a:t>
            </a:r>
            <a:r>
              <a:rPr lang="en-US" dirty="0"/>
              <a:t> give?</a:t>
            </a:r>
          </a:p>
        </p:txBody>
      </p:sp>
      <p:sp>
        <p:nvSpPr>
          <p:cNvPr id="3" name="Content Placeholder 2">
            <a:extLst>
              <a:ext uri="{FF2B5EF4-FFF2-40B4-BE49-F238E27FC236}">
                <a16:creationId xmlns:a16="http://schemas.microsoft.com/office/drawing/2014/main" id="{5F60ABC1-4C6C-CE42-A340-3C4456B92FCA}"/>
              </a:ext>
            </a:extLst>
          </p:cNvPr>
          <p:cNvSpPr>
            <a:spLocks noGrp="1"/>
          </p:cNvSpPr>
          <p:nvPr>
            <p:ph idx="1"/>
          </p:nvPr>
        </p:nvSpPr>
        <p:spPr>
          <a:xfrm>
            <a:off x="581192" y="2141375"/>
            <a:ext cx="11029615" cy="2825750"/>
          </a:xfrm>
        </p:spPr>
        <p:txBody>
          <a:bodyPr>
            <a:normAutofit/>
          </a:bodyPr>
          <a:lstStyle/>
          <a:p>
            <a:r>
              <a:rPr lang="en-US" sz="2800" dirty="0"/>
              <a:t>Many, but in real estate context:</a:t>
            </a:r>
          </a:p>
          <a:p>
            <a:pPr lvl="1"/>
            <a:r>
              <a:rPr lang="en-US" sz="2600" dirty="0"/>
              <a:t>Early termination of residential leases without penalty</a:t>
            </a:r>
          </a:p>
        </p:txBody>
      </p:sp>
    </p:spTree>
    <p:extLst>
      <p:ext uri="{BB962C8B-B14F-4D97-AF65-F5344CB8AC3E}">
        <p14:creationId xmlns:p14="http://schemas.microsoft.com/office/powerpoint/2010/main" val="2686304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E6201-9B6D-4E48-A10C-7115E5B34463}"/>
              </a:ext>
            </a:extLst>
          </p:cNvPr>
          <p:cNvSpPr>
            <a:spLocks noGrp="1"/>
          </p:cNvSpPr>
          <p:nvPr>
            <p:ph type="title"/>
          </p:nvPr>
        </p:nvSpPr>
        <p:spPr/>
        <p:txBody>
          <a:bodyPr/>
          <a:lstStyle/>
          <a:p>
            <a:r>
              <a:rPr lang="en-US" dirty="0"/>
              <a:t>The Act applies to servicemembers…</a:t>
            </a:r>
          </a:p>
        </p:txBody>
      </p:sp>
      <p:sp>
        <p:nvSpPr>
          <p:cNvPr id="3" name="Content Placeholder 2">
            <a:extLst>
              <a:ext uri="{FF2B5EF4-FFF2-40B4-BE49-F238E27FC236}">
                <a16:creationId xmlns:a16="http://schemas.microsoft.com/office/drawing/2014/main" id="{3E7F50DA-EB6D-2246-85F4-F02931447796}"/>
              </a:ext>
            </a:extLst>
          </p:cNvPr>
          <p:cNvSpPr>
            <a:spLocks noGrp="1"/>
          </p:cNvSpPr>
          <p:nvPr>
            <p:ph idx="1"/>
          </p:nvPr>
        </p:nvSpPr>
        <p:spPr/>
        <p:txBody>
          <a:bodyPr>
            <a:noAutofit/>
          </a:bodyPr>
          <a:lstStyle/>
          <a:p>
            <a:r>
              <a:rPr lang="en-US" sz="2400" dirty="0"/>
              <a:t>“Servicemembers” are active-duty members of the:</a:t>
            </a:r>
          </a:p>
          <a:p>
            <a:pPr lvl="1"/>
            <a:r>
              <a:rPr lang="en-US" sz="2400" dirty="0"/>
              <a:t>Army</a:t>
            </a:r>
          </a:p>
          <a:p>
            <a:pPr lvl="1"/>
            <a:r>
              <a:rPr lang="en-US" sz="2400" dirty="0"/>
              <a:t>Navy</a:t>
            </a:r>
          </a:p>
          <a:p>
            <a:pPr lvl="1"/>
            <a:r>
              <a:rPr lang="en-US" sz="2400" dirty="0"/>
              <a:t>Air Force</a:t>
            </a:r>
          </a:p>
          <a:p>
            <a:pPr lvl="1"/>
            <a:r>
              <a:rPr lang="en-US" sz="2400" dirty="0"/>
              <a:t>Maine Corps</a:t>
            </a:r>
          </a:p>
          <a:p>
            <a:pPr lvl="1"/>
            <a:r>
              <a:rPr lang="en-US" sz="2400" dirty="0"/>
              <a:t>Space Force</a:t>
            </a:r>
          </a:p>
          <a:p>
            <a:pPr lvl="1"/>
            <a:r>
              <a:rPr lang="en-US" sz="2400" dirty="0"/>
              <a:t>Coast Guard</a:t>
            </a:r>
          </a:p>
        </p:txBody>
      </p:sp>
    </p:spTree>
    <p:extLst>
      <p:ext uri="{BB962C8B-B14F-4D97-AF65-F5344CB8AC3E}">
        <p14:creationId xmlns:p14="http://schemas.microsoft.com/office/powerpoint/2010/main" val="2283876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6EDBC-8452-7D42-82DC-41DFA97590EC}"/>
              </a:ext>
            </a:extLst>
          </p:cNvPr>
          <p:cNvSpPr>
            <a:spLocks noGrp="1"/>
          </p:cNvSpPr>
          <p:nvPr>
            <p:ph type="title"/>
          </p:nvPr>
        </p:nvSpPr>
        <p:spPr/>
        <p:txBody>
          <a:bodyPr/>
          <a:lstStyle/>
          <a:p>
            <a:r>
              <a:rPr lang="en-US" dirty="0"/>
              <a:t>The SCRA also applies to select others…</a:t>
            </a:r>
          </a:p>
        </p:txBody>
      </p:sp>
      <p:sp>
        <p:nvSpPr>
          <p:cNvPr id="3" name="Content Placeholder 2">
            <a:extLst>
              <a:ext uri="{FF2B5EF4-FFF2-40B4-BE49-F238E27FC236}">
                <a16:creationId xmlns:a16="http://schemas.microsoft.com/office/drawing/2014/main" id="{999475DA-58E1-694E-930E-AB3C2A5B1EE6}"/>
              </a:ext>
            </a:extLst>
          </p:cNvPr>
          <p:cNvSpPr>
            <a:spLocks noGrp="1"/>
          </p:cNvSpPr>
          <p:nvPr>
            <p:ph idx="1"/>
          </p:nvPr>
        </p:nvSpPr>
        <p:spPr/>
        <p:txBody>
          <a:bodyPr/>
          <a:lstStyle/>
          <a:p>
            <a:r>
              <a:rPr lang="en-US" sz="2800" dirty="0"/>
              <a:t>Those who serve in:</a:t>
            </a:r>
          </a:p>
          <a:p>
            <a:pPr lvl="1"/>
            <a:r>
              <a:rPr lang="en-US" sz="2800" dirty="0"/>
              <a:t>The Foreign Service</a:t>
            </a:r>
          </a:p>
          <a:p>
            <a:pPr lvl="1"/>
            <a:r>
              <a:rPr lang="en-US" sz="2800" dirty="0"/>
              <a:t>The National Oceanic and Atmospheric Administration</a:t>
            </a:r>
          </a:p>
          <a:p>
            <a:pPr lvl="1"/>
            <a:r>
              <a:rPr lang="en-US" sz="2800" dirty="0"/>
              <a:t>The Public Health Service</a:t>
            </a:r>
          </a:p>
          <a:p>
            <a:pPr lvl="1"/>
            <a:endParaRPr lang="en-US" dirty="0"/>
          </a:p>
          <a:p>
            <a:endParaRPr lang="en-US" dirty="0"/>
          </a:p>
        </p:txBody>
      </p:sp>
    </p:spTree>
    <p:extLst>
      <p:ext uri="{BB962C8B-B14F-4D97-AF65-F5344CB8AC3E}">
        <p14:creationId xmlns:p14="http://schemas.microsoft.com/office/powerpoint/2010/main" val="1296352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1AE2D-54DC-4847-9BA3-B3F3C35588D1}"/>
              </a:ext>
            </a:extLst>
          </p:cNvPr>
          <p:cNvSpPr>
            <a:spLocks noGrp="1"/>
          </p:cNvSpPr>
          <p:nvPr>
            <p:ph type="title"/>
          </p:nvPr>
        </p:nvSpPr>
        <p:spPr/>
        <p:txBody>
          <a:bodyPr/>
          <a:lstStyle/>
          <a:p>
            <a:r>
              <a:rPr lang="en-US" dirty="0"/>
              <a:t>But the </a:t>
            </a:r>
            <a:r>
              <a:rPr lang="en-US" dirty="0" err="1"/>
              <a:t>scra</a:t>
            </a:r>
            <a:r>
              <a:rPr lang="en-US" dirty="0"/>
              <a:t> does not apply to:</a:t>
            </a:r>
          </a:p>
        </p:txBody>
      </p:sp>
      <p:sp>
        <p:nvSpPr>
          <p:cNvPr id="3" name="Content Placeholder 2">
            <a:extLst>
              <a:ext uri="{FF2B5EF4-FFF2-40B4-BE49-F238E27FC236}">
                <a16:creationId xmlns:a16="http://schemas.microsoft.com/office/drawing/2014/main" id="{77E9A1FA-0C21-0544-A84B-2850B7068CF6}"/>
              </a:ext>
            </a:extLst>
          </p:cNvPr>
          <p:cNvSpPr>
            <a:spLocks noGrp="1"/>
          </p:cNvSpPr>
          <p:nvPr>
            <p:ph idx="1"/>
          </p:nvPr>
        </p:nvSpPr>
        <p:spPr>
          <a:xfrm>
            <a:off x="716658" y="1890876"/>
            <a:ext cx="11029615" cy="3634486"/>
          </a:xfrm>
        </p:spPr>
        <p:txBody>
          <a:bodyPr>
            <a:normAutofit/>
          </a:bodyPr>
          <a:lstStyle/>
          <a:p>
            <a:r>
              <a:rPr lang="en-US" sz="2800" dirty="0"/>
              <a:t>Veterans</a:t>
            </a:r>
          </a:p>
          <a:p>
            <a:r>
              <a:rPr lang="en-US" sz="2800" dirty="0"/>
              <a:t>Government/Military Contractors</a:t>
            </a:r>
          </a:p>
          <a:p>
            <a:r>
              <a:rPr lang="en-US" sz="2800" dirty="0"/>
              <a:t>Other Government Employees</a:t>
            </a:r>
          </a:p>
          <a:p>
            <a:r>
              <a:rPr lang="en-US" sz="2800" dirty="0"/>
              <a:t>Family members of Servicemembers*</a:t>
            </a:r>
          </a:p>
        </p:txBody>
      </p:sp>
    </p:spTree>
    <p:extLst>
      <p:ext uri="{BB962C8B-B14F-4D97-AF65-F5344CB8AC3E}">
        <p14:creationId xmlns:p14="http://schemas.microsoft.com/office/powerpoint/2010/main" val="2085607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05F15-E636-6344-8986-75685CA10906}"/>
              </a:ext>
            </a:extLst>
          </p:cNvPr>
          <p:cNvSpPr>
            <a:spLocks noGrp="1"/>
          </p:cNvSpPr>
          <p:nvPr>
            <p:ph type="title"/>
          </p:nvPr>
        </p:nvSpPr>
        <p:spPr/>
        <p:txBody>
          <a:bodyPr>
            <a:normAutofit/>
          </a:bodyPr>
          <a:lstStyle/>
          <a:p>
            <a:r>
              <a:rPr lang="en-US" sz="3200" dirty="0"/>
              <a:t>When does the </a:t>
            </a:r>
            <a:r>
              <a:rPr lang="en-US" sz="3200" dirty="0" err="1"/>
              <a:t>scra</a:t>
            </a:r>
            <a:r>
              <a:rPr lang="en-US" sz="3200" dirty="0"/>
              <a:t> apply? </a:t>
            </a:r>
          </a:p>
        </p:txBody>
      </p:sp>
      <p:sp>
        <p:nvSpPr>
          <p:cNvPr id="3" name="Content Placeholder 2">
            <a:extLst>
              <a:ext uri="{FF2B5EF4-FFF2-40B4-BE49-F238E27FC236}">
                <a16:creationId xmlns:a16="http://schemas.microsoft.com/office/drawing/2014/main" id="{0759EADC-5B9F-4A46-98E2-3DC297E8E1E3}"/>
              </a:ext>
            </a:extLst>
          </p:cNvPr>
          <p:cNvSpPr>
            <a:spLocks noGrp="1"/>
          </p:cNvSpPr>
          <p:nvPr>
            <p:ph idx="1"/>
          </p:nvPr>
        </p:nvSpPr>
        <p:spPr>
          <a:xfrm>
            <a:off x="581191" y="2184398"/>
            <a:ext cx="11029615" cy="3215217"/>
          </a:xfrm>
        </p:spPr>
        <p:txBody>
          <a:bodyPr>
            <a:normAutofit/>
          </a:bodyPr>
          <a:lstStyle/>
          <a:p>
            <a:r>
              <a:rPr lang="en-US" sz="2800" dirty="0"/>
              <a:t>Official orders to permanently relocate or deploy</a:t>
            </a:r>
          </a:p>
        </p:txBody>
      </p:sp>
    </p:spTree>
    <p:extLst>
      <p:ext uri="{BB962C8B-B14F-4D97-AF65-F5344CB8AC3E}">
        <p14:creationId xmlns:p14="http://schemas.microsoft.com/office/powerpoint/2010/main" val="3825980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CAF94-66EB-C944-9CA3-E10FF0DB56F4}"/>
              </a:ext>
            </a:extLst>
          </p:cNvPr>
          <p:cNvSpPr>
            <a:spLocks noGrp="1"/>
          </p:cNvSpPr>
          <p:nvPr>
            <p:ph type="title"/>
          </p:nvPr>
        </p:nvSpPr>
        <p:spPr/>
        <p:txBody>
          <a:bodyPr/>
          <a:lstStyle/>
          <a:p>
            <a:r>
              <a:rPr lang="en-US" dirty="0"/>
              <a:t>Relocation/deployment</a:t>
            </a:r>
          </a:p>
        </p:txBody>
      </p:sp>
      <p:sp>
        <p:nvSpPr>
          <p:cNvPr id="3" name="Content Placeholder 2">
            <a:extLst>
              <a:ext uri="{FF2B5EF4-FFF2-40B4-BE49-F238E27FC236}">
                <a16:creationId xmlns:a16="http://schemas.microsoft.com/office/drawing/2014/main" id="{0AE17633-A9DB-FF44-B789-2EC4543C7B78}"/>
              </a:ext>
            </a:extLst>
          </p:cNvPr>
          <p:cNvSpPr>
            <a:spLocks noGrp="1"/>
          </p:cNvSpPr>
          <p:nvPr>
            <p:ph idx="1"/>
          </p:nvPr>
        </p:nvSpPr>
        <p:spPr>
          <a:xfrm>
            <a:off x="581192" y="1890876"/>
            <a:ext cx="11029615" cy="3232150"/>
          </a:xfrm>
        </p:spPr>
        <p:txBody>
          <a:bodyPr>
            <a:normAutofit/>
          </a:bodyPr>
          <a:lstStyle/>
          <a:p>
            <a:r>
              <a:rPr lang="en-US" sz="2800" dirty="0"/>
              <a:t>Relocation/deployment orders can be for ANY location</a:t>
            </a:r>
          </a:p>
          <a:p>
            <a:r>
              <a:rPr lang="en-US" sz="2800" dirty="0"/>
              <a:t>No 35-mile requirement</a:t>
            </a:r>
          </a:p>
        </p:txBody>
      </p:sp>
    </p:spTree>
    <p:extLst>
      <p:ext uri="{BB962C8B-B14F-4D97-AF65-F5344CB8AC3E}">
        <p14:creationId xmlns:p14="http://schemas.microsoft.com/office/powerpoint/2010/main" val="2895040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04319-9E57-5244-8E64-AEBC7BCFBACA}"/>
              </a:ext>
            </a:extLst>
          </p:cNvPr>
          <p:cNvSpPr>
            <a:spLocks noGrp="1"/>
          </p:cNvSpPr>
          <p:nvPr>
            <p:ph type="title"/>
          </p:nvPr>
        </p:nvSpPr>
        <p:spPr/>
        <p:txBody>
          <a:bodyPr/>
          <a:lstStyle/>
          <a:p>
            <a:r>
              <a:rPr lang="en-US" dirty="0"/>
              <a:t>How a servicemember may terminate</a:t>
            </a:r>
          </a:p>
        </p:txBody>
      </p:sp>
      <p:sp>
        <p:nvSpPr>
          <p:cNvPr id="3" name="Content Placeholder 2">
            <a:extLst>
              <a:ext uri="{FF2B5EF4-FFF2-40B4-BE49-F238E27FC236}">
                <a16:creationId xmlns:a16="http://schemas.microsoft.com/office/drawing/2014/main" id="{76E13850-C539-A84B-AA40-C097AAB98B8E}"/>
              </a:ext>
            </a:extLst>
          </p:cNvPr>
          <p:cNvSpPr>
            <a:spLocks noGrp="1"/>
          </p:cNvSpPr>
          <p:nvPr>
            <p:ph idx="1"/>
          </p:nvPr>
        </p:nvSpPr>
        <p:spPr/>
        <p:txBody>
          <a:bodyPr/>
          <a:lstStyle/>
          <a:p>
            <a:r>
              <a:rPr lang="en-US" sz="2800" dirty="0"/>
              <a:t>Written notice to landlord</a:t>
            </a:r>
          </a:p>
          <a:p>
            <a:r>
              <a:rPr lang="en-US" sz="2800" dirty="0"/>
              <a:t>Copy of official orders to landlord</a:t>
            </a:r>
          </a:p>
          <a:p>
            <a:r>
              <a:rPr lang="en-US" sz="2800" dirty="0"/>
              <a:t>Lease may terminate no less than 30 days after next rent due date</a:t>
            </a:r>
          </a:p>
          <a:p>
            <a:r>
              <a:rPr lang="en-US" sz="2800" dirty="0"/>
              <a:t>Lease may terminate no more than 60 prior to date of departure in official orders</a:t>
            </a:r>
          </a:p>
          <a:p>
            <a:endParaRPr lang="en-US" dirty="0"/>
          </a:p>
        </p:txBody>
      </p:sp>
    </p:spTree>
    <p:extLst>
      <p:ext uri="{BB962C8B-B14F-4D97-AF65-F5344CB8AC3E}">
        <p14:creationId xmlns:p14="http://schemas.microsoft.com/office/powerpoint/2010/main" val="3362153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AD82F-CABC-C24F-A911-83D50A4683D4}"/>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3F08E735-8D35-324E-845D-28F4F53DE86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98719490"/>
      </p:ext>
    </p:extLst>
  </p:cSld>
  <p:clrMapOvr>
    <a:masterClrMapping/>
  </p:clrMapOvr>
</p:sld>
</file>

<file path=ppt/theme/theme1.xml><?xml version="1.0" encoding="utf-8"?>
<a:theme xmlns:a="http://schemas.openxmlformats.org/drawingml/2006/main" name="DividendVTI">
  <a:themeElements>
    <a:clrScheme name="AnalogousFromLightSeedRightStep">
      <a:dk1>
        <a:srgbClr val="000000"/>
      </a:dk1>
      <a:lt1>
        <a:srgbClr val="FFFFFF"/>
      </a:lt1>
      <a:dk2>
        <a:srgbClr val="36371F"/>
      </a:dk2>
      <a:lt2>
        <a:srgbClr val="E2E8E8"/>
      </a:lt2>
      <a:accent1>
        <a:srgbClr val="EE736E"/>
      </a:accent1>
      <a:accent2>
        <a:srgbClr val="E98D3F"/>
      </a:accent2>
      <a:accent3>
        <a:srgbClr val="B2A446"/>
      </a:accent3>
      <a:accent4>
        <a:srgbClr val="8EB03A"/>
      </a:accent4>
      <a:accent5>
        <a:srgbClr val="5DB837"/>
      </a:accent5>
      <a:accent6>
        <a:srgbClr val="2EBA3F"/>
      </a:accent6>
      <a:hlink>
        <a:srgbClr val="578D8F"/>
      </a:hlink>
      <a:folHlink>
        <a:srgbClr val="7F7F7F"/>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FE7025548F6494E8C1ABF7D2740F2F5" ma:contentTypeVersion="17" ma:contentTypeDescription="Create a new document." ma:contentTypeScope="" ma:versionID="4c1403f75766b9142f526e9e038634c6">
  <xsd:schema xmlns:xsd="http://www.w3.org/2001/XMLSchema" xmlns:xs="http://www.w3.org/2001/XMLSchema" xmlns:p="http://schemas.microsoft.com/office/2006/metadata/properties" xmlns:ns2="ba630d7b-8c89-47ad-91ac-97942cba60d1" xmlns:ns3="0207266a-8549-4d12-87c7-6d3d79637e47" targetNamespace="http://schemas.microsoft.com/office/2006/metadata/properties" ma:root="true" ma:fieldsID="69041064619fec56d016895da18e73d5" ns2:_="" ns3:_="">
    <xsd:import namespace="ba630d7b-8c89-47ad-91ac-97942cba60d1"/>
    <xsd:import namespace="0207266a-8549-4d12-87c7-6d3d79637e4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2:MediaLengthInSeconds"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630d7b-8c89-47ad-91ac-97942cba60d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ddee32d4-85ac-40c2-9e8e-56c60904338d" ma:termSetId="09814cd3-568e-fe90-9814-8d621ff8fb84" ma:anchorId="fba54fb3-c3e1-fe81-a776-ca4b69148c4d" ma:open="true" ma:isKeyword="false">
      <xsd:complexType>
        <xsd:sequence>
          <xsd:element ref="pc:Terms" minOccurs="0" maxOccurs="1"/>
        </xsd:sequence>
      </xsd:complexType>
    </xsd:element>
    <xsd:element name="MediaLengthInSeconds" ma:index="20"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207266a-8549-4d12-87c7-6d3d79637e47"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055bc54e-6852-432d-a8bf-2ccd59860851}" ma:internalName="TaxCatchAll" ma:showField="CatchAllData" ma:web="0207266a-8549-4d12-87c7-6d3d79637e47">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a630d7b-8c89-47ad-91ac-97942cba60d1">
      <Terms xmlns="http://schemas.microsoft.com/office/infopath/2007/PartnerControls"/>
    </lcf76f155ced4ddcb4097134ff3c332f>
    <TaxCatchAll xmlns="0207266a-8549-4d12-87c7-6d3d79637e47" xsi:nil="true"/>
  </documentManagement>
</p:properties>
</file>

<file path=customXml/itemProps1.xml><?xml version="1.0" encoding="utf-8"?>
<ds:datastoreItem xmlns:ds="http://schemas.openxmlformats.org/officeDocument/2006/customXml" ds:itemID="{56FEACA7-80D8-4A2A-AEE7-1FDB565DDAD4}"/>
</file>

<file path=customXml/itemProps2.xml><?xml version="1.0" encoding="utf-8"?>
<ds:datastoreItem xmlns:ds="http://schemas.openxmlformats.org/officeDocument/2006/customXml" ds:itemID="{61063989-8E61-4049-B68A-3946FEDEE604}"/>
</file>

<file path=customXml/itemProps3.xml><?xml version="1.0" encoding="utf-8"?>
<ds:datastoreItem xmlns:ds="http://schemas.openxmlformats.org/officeDocument/2006/customXml" ds:itemID="{DD03413E-19CA-4C8F-8FF6-13640CA2F1AF}"/>
</file>

<file path=docProps/app.xml><?xml version="1.0" encoding="utf-8"?>
<Properties xmlns="http://schemas.openxmlformats.org/officeDocument/2006/extended-properties" xmlns:vt="http://schemas.openxmlformats.org/officeDocument/2006/docPropsVTypes">
  <TotalTime>227</TotalTime>
  <Words>740</Words>
  <Application>Microsoft Macintosh PowerPoint</Application>
  <PresentationFormat>Widescreen</PresentationFormat>
  <Paragraphs>62</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Calibri</vt:lpstr>
      <vt:lpstr>Gill Sans MT</vt:lpstr>
      <vt:lpstr>Open Sans</vt:lpstr>
      <vt:lpstr>PT Serif</vt:lpstr>
      <vt:lpstr>Wingdings 2</vt:lpstr>
      <vt:lpstr>DividendVTI</vt:lpstr>
      <vt:lpstr>Servicemembers Civil Relief Act</vt:lpstr>
      <vt:lpstr>What rights does the scra give?</vt:lpstr>
      <vt:lpstr>The Act applies to servicemembers…</vt:lpstr>
      <vt:lpstr>The SCRA also applies to select others…</vt:lpstr>
      <vt:lpstr>But the scra does not apply to:</vt:lpstr>
      <vt:lpstr>When does the scra apply? </vt:lpstr>
      <vt:lpstr>Relocation/deployment</vt:lpstr>
      <vt:lpstr>How a servicemember may terminate</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Servicemembers Civil Relief Act</dc:title>
  <dc:creator>Leonard, Ryan</dc:creator>
  <cp:lastModifiedBy>Leonard, Ryan</cp:lastModifiedBy>
  <cp:revision>20</cp:revision>
  <dcterms:created xsi:type="dcterms:W3CDTF">2024-10-28T16:12:37Z</dcterms:created>
  <dcterms:modified xsi:type="dcterms:W3CDTF">2024-10-28T19:59:52Z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0x010100DFE7025548F6494E8C1ABF7D2740F2F5</vt:lpwstr>
  </property>
</Properties>
</file>