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61" r:id="rId7"/>
    <p:sldId id="263" r:id="rId8"/>
    <p:sldId id="264" r:id="rId9"/>
    <p:sldId id="265" r:id="rId10"/>
    <p:sldId id="266"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93"/>
    <a:srgbClr val="00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DFFF8-8034-4DED-A562-F40AE6C8C430}" v="1" dt="2024-08-29T17:08:14.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p:restoredTop sz="79177" autoAdjust="0"/>
  </p:normalViewPr>
  <p:slideViewPr>
    <p:cSldViewPr snapToGrid="0">
      <p:cViewPr varScale="1">
        <p:scale>
          <a:sx n="87" d="100"/>
          <a:sy n="87" d="100"/>
        </p:scale>
        <p:origin x="14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aley" userId="004d1e78-7ca1-4dad-8619-881c6a198f3b" providerId="ADAL" clId="{33ADFFF8-8034-4DED-A562-F40AE6C8C430}"/>
    <pc:docChg chg="custSel addSld delSld modSld">
      <pc:chgData name="Jon Haley" userId="004d1e78-7ca1-4dad-8619-881c6a198f3b" providerId="ADAL" clId="{33ADFFF8-8034-4DED-A562-F40AE6C8C430}" dt="2024-08-30T14:53:19.498" v="6204" actId="20577"/>
      <pc:docMkLst>
        <pc:docMk/>
      </pc:docMkLst>
      <pc:sldChg chg="modSp mod">
        <pc:chgData name="Jon Haley" userId="004d1e78-7ca1-4dad-8619-881c6a198f3b" providerId="ADAL" clId="{33ADFFF8-8034-4DED-A562-F40AE6C8C430}" dt="2024-08-29T16:54:38.768" v="23" actId="20577"/>
        <pc:sldMkLst>
          <pc:docMk/>
          <pc:sldMk cId="2240896180" sldId="256"/>
        </pc:sldMkLst>
        <pc:spChg chg="mod">
          <ac:chgData name="Jon Haley" userId="004d1e78-7ca1-4dad-8619-881c6a198f3b" providerId="ADAL" clId="{33ADFFF8-8034-4DED-A562-F40AE6C8C430}" dt="2024-08-29T16:54:38.768" v="23" actId="20577"/>
          <ac:spMkLst>
            <pc:docMk/>
            <pc:sldMk cId="2240896180" sldId="256"/>
            <ac:spMk id="8" creationId="{EE7064C4-8E66-D7AF-5757-7F053AA69DA2}"/>
          </ac:spMkLst>
        </pc:spChg>
        <pc:spChg chg="mod">
          <ac:chgData name="Jon Haley" userId="004d1e78-7ca1-4dad-8619-881c6a198f3b" providerId="ADAL" clId="{33ADFFF8-8034-4DED-A562-F40AE6C8C430}" dt="2024-08-29T16:54:32.961" v="8" actId="20577"/>
          <ac:spMkLst>
            <pc:docMk/>
            <pc:sldMk cId="2240896180" sldId="256"/>
            <ac:spMk id="9" creationId="{13027B82-265F-B2B5-FDEA-3E0595B41C1B}"/>
          </ac:spMkLst>
        </pc:spChg>
      </pc:sldChg>
      <pc:sldChg chg="modSp mod modNotesTx">
        <pc:chgData name="Jon Haley" userId="004d1e78-7ca1-4dad-8619-881c6a198f3b" providerId="ADAL" clId="{33ADFFF8-8034-4DED-A562-F40AE6C8C430}" dt="2024-08-29T17:10:23.186" v="806" actId="20577"/>
        <pc:sldMkLst>
          <pc:docMk/>
          <pc:sldMk cId="1967623555" sldId="257"/>
        </pc:sldMkLst>
        <pc:spChg chg="mod">
          <ac:chgData name="Jon Haley" userId="004d1e78-7ca1-4dad-8619-881c6a198f3b" providerId="ADAL" clId="{33ADFFF8-8034-4DED-A562-F40AE6C8C430}" dt="2024-08-29T16:55:56.015" v="38" actId="20577"/>
          <ac:spMkLst>
            <pc:docMk/>
            <pc:sldMk cId="1967623555" sldId="257"/>
            <ac:spMk id="16" creationId="{5B629D15-B993-370D-5632-1EEF498AF61F}"/>
          </ac:spMkLst>
        </pc:spChg>
        <pc:spChg chg="mod">
          <ac:chgData name="Jon Haley" userId="004d1e78-7ca1-4dad-8619-881c6a198f3b" providerId="ADAL" clId="{33ADFFF8-8034-4DED-A562-F40AE6C8C430}" dt="2024-08-29T16:56:24.045" v="87" actId="20577"/>
          <ac:spMkLst>
            <pc:docMk/>
            <pc:sldMk cId="1967623555" sldId="257"/>
            <ac:spMk id="19" creationId="{34446184-9B7E-910A-86F6-013EADACA8D2}"/>
          </ac:spMkLst>
        </pc:spChg>
      </pc:sldChg>
      <pc:sldChg chg="modSp mod modNotesTx">
        <pc:chgData name="Jon Haley" userId="004d1e78-7ca1-4dad-8619-881c6a198f3b" providerId="ADAL" clId="{33ADFFF8-8034-4DED-A562-F40AE6C8C430}" dt="2024-08-29T17:21:08.378" v="1809" actId="20577"/>
        <pc:sldMkLst>
          <pc:docMk/>
          <pc:sldMk cId="1155413473" sldId="261"/>
        </pc:sldMkLst>
        <pc:spChg chg="mod">
          <ac:chgData name="Jon Haley" userId="004d1e78-7ca1-4dad-8619-881c6a198f3b" providerId="ADAL" clId="{33ADFFF8-8034-4DED-A562-F40AE6C8C430}" dt="2024-08-29T17:10:36.117" v="844" actId="20577"/>
          <ac:spMkLst>
            <pc:docMk/>
            <pc:sldMk cId="1155413473" sldId="261"/>
            <ac:spMk id="16" creationId="{E82722AA-0AAA-F297-D6EF-C04382819E3B}"/>
          </ac:spMkLst>
        </pc:spChg>
        <pc:spChg chg="mod">
          <ac:chgData name="Jon Haley" userId="004d1e78-7ca1-4dad-8619-881c6a198f3b" providerId="ADAL" clId="{33ADFFF8-8034-4DED-A562-F40AE6C8C430}" dt="2024-08-29T17:20:21.324" v="1683" actId="20577"/>
          <ac:spMkLst>
            <pc:docMk/>
            <pc:sldMk cId="1155413473" sldId="261"/>
            <ac:spMk id="19" creationId="{F512AE92-FA62-4825-CBA2-ED7CCED49E70}"/>
          </ac:spMkLst>
        </pc:spChg>
      </pc:sldChg>
      <pc:sldChg chg="addSp delSp modSp del mod modClrScheme chgLayout modNotesTx">
        <pc:chgData name="Jon Haley" userId="004d1e78-7ca1-4dad-8619-881c6a198f3b" providerId="ADAL" clId="{33ADFFF8-8034-4DED-A562-F40AE6C8C430}" dt="2024-08-30T14:24:38.808" v="2230" actId="47"/>
        <pc:sldMkLst>
          <pc:docMk/>
          <pc:sldMk cId="2357456563" sldId="262"/>
        </pc:sldMkLst>
        <pc:spChg chg="add mod ord">
          <ac:chgData name="Jon Haley" userId="004d1e78-7ca1-4dad-8619-881c6a198f3b" providerId="ADAL" clId="{33ADFFF8-8034-4DED-A562-F40AE6C8C430}" dt="2024-08-29T17:22:40.991" v="1843" actId="108"/>
          <ac:spMkLst>
            <pc:docMk/>
            <pc:sldMk cId="2357456563" sldId="262"/>
            <ac:spMk id="2" creationId="{F49991BE-A6A8-AE2F-1472-62C1C641FAA3}"/>
          </ac:spMkLst>
        </pc:spChg>
        <pc:spChg chg="add mod ord">
          <ac:chgData name="Jon Haley" userId="004d1e78-7ca1-4dad-8619-881c6a198f3b" providerId="ADAL" clId="{33ADFFF8-8034-4DED-A562-F40AE6C8C430}" dt="2024-08-29T17:26:01.182" v="2106" actId="115"/>
          <ac:spMkLst>
            <pc:docMk/>
            <pc:sldMk cId="2357456563" sldId="262"/>
            <ac:spMk id="3" creationId="{D3831AEB-183D-9B0D-22F4-B34A529E7CBD}"/>
          </ac:spMkLst>
        </pc:spChg>
        <pc:spChg chg="add mod ord">
          <ac:chgData name="Jon Haley" userId="004d1e78-7ca1-4dad-8619-881c6a198f3b" providerId="ADAL" clId="{33ADFFF8-8034-4DED-A562-F40AE6C8C430}" dt="2024-08-29T17:27:25.619" v="2191" actId="20577"/>
          <ac:spMkLst>
            <pc:docMk/>
            <pc:sldMk cId="2357456563" sldId="262"/>
            <ac:spMk id="4" creationId="{E06FD56B-92D5-449F-43D3-7197175D9755}"/>
          </ac:spMkLst>
        </pc:spChg>
        <pc:spChg chg="del mod">
          <ac:chgData name="Jon Haley" userId="004d1e78-7ca1-4dad-8619-881c6a198f3b" providerId="ADAL" clId="{33ADFFF8-8034-4DED-A562-F40AE6C8C430}" dt="2024-08-30T14:24:32.825" v="2229"/>
          <ac:spMkLst>
            <pc:docMk/>
            <pc:sldMk cId="2357456563" sldId="262"/>
            <ac:spMk id="5" creationId="{D7FD594A-6CE4-E3D6-6D12-321B81602629}"/>
          </ac:spMkLst>
        </pc:spChg>
        <pc:spChg chg="add mod ord">
          <ac:chgData name="Jon Haley" userId="004d1e78-7ca1-4dad-8619-881c6a198f3b" providerId="ADAL" clId="{33ADFFF8-8034-4DED-A562-F40AE6C8C430}" dt="2024-08-29T17:26:15.664" v="2119" actId="115"/>
          <ac:spMkLst>
            <pc:docMk/>
            <pc:sldMk cId="2357456563" sldId="262"/>
            <ac:spMk id="6" creationId="{812A4C58-F040-1502-6AA2-565774E00527}"/>
          </ac:spMkLst>
        </pc:spChg>
        <pc:spChg chg="add mod ord">
          <ac:chgData name="Jon Haley" userId="004d1e78-7ca1-4dad-8619-881c6a198f3b" providerId="ADAL" clId="{33ADFFF8-8034-4DED-A562-F40AE6C8C430}" dt="2024-08-29T17:27:30.002" v="2192" actId="20577"/>
          <ac:spMkLst>
            <pc:docMk/>
            <pc:sldMk cId="2357456563" sldId="262"/>
            <ac:spMk id="8" creationId="{015AC515-5EED-E215-B171-8189241687D5}"/>
          </ac:spMkLst>
        </pc:spChg>
        <pc:spChg chg="mod">
          <ac:chgData name="Jon Haley" userId="004d1e78-7ca1-4dad-8619-881c6a198f3b" providerId="ADAL" clId="{33ADFFF8-8034-4DED-A562-F40AE6C8C430}" dt="2024-08-29T17:22:59.965" v="1847" actId="6549"/>
          <ac:spMkLst>
            <pc:docMk/>
            <pc:sldMk cId="2357456563" sldId="262"/>
            <ac:spMk id="16" creationId="{FECF7786-D2FE-23FB-8836-78F8B8390FC0}"/>
          </ac:spMkLst>
        </pc:spChg>
      </pc:sldChg>
      <pc:sldChg chg="modSp mod modNotesTx">
        <pc:chgData name="Jon Haley" userId="004d1e78-7ca1-4dad-8619-881c6a198f3b" providerId="ADAL" clId="{33ADFFF8-8034-4DED-A562-F40AE6C8C430}" dt="2024-08-30T14:32:31.755" v="3285" actId="20577"/>
        <pc:sldMkLst>
          <pc:docMk/>
          <pc:sldMk cId="4070217445" sldId="263"/>
        </pc:sldMkLst>
        <pc:spChg chg="mod">
          <ac:chgData name="Jon Haley" userId="004d1e78-7ca1-4dad-8619-881c6a198f3b" providerId="ADAL" clId="{33ADFFF8-8034-4DED-A562-F40AE6C8C430}" dt="2024-08-30T14:24:51.319" v="2245" actId="20577"/>
          <ac:spMkLst>
            <pc:docMk/>
            <pc:sldMk cId="4070217445" sldId="263"/>
            <ac:spMk id="16" creationId="{6B6C4E08-75C2-F72C-49FE-984FE0B35539}"/>
          </ac:spMkLst>
        </pc:spChg>
        <pc:spChg chg="mod">
          <ac:chgData name="Jon Haley" userId="004d1e78-7ca1-4dad-8619-881c6a198f3b" providerId="ADAL" clId="{33ADFFF8-8034-4DED-A562-F40AE6C8C430}" dt="2024-08-30T14:25:39.500" v="2425" actId="20577"/>
          <ac:spMkLst>
            <pc:docMk/>
            <pc:sldMk cId="4070217445" sldId="263"/>
            <ac:spMk id="19" creationId="{B84AC1E3-D7F1-D240-366E-A638A3A418DC}"/>
          </ac:spMkLst>
        </pc:spChg>
      </pc:sldChg>
      <pc:sldChg chg="modSp mod modNotesTx">
        <pc:chgData name="Jon Haley" userId="004d1e78-7ca1-4dad-8619-881c6a198f3b" providerId="ADAL" clId="{33ADFFF8-8034-4DED-A562-F40AE6C8C430}" dt="2024-08-30T14:35:12.686" v="3800" actId="20577"/>
        <pc:sldMkLst>
          <pc:docMk/>
          <pc:sldMk cId="1913898514" sldId="264"/>
        </pc:sldMkLst>
        <pc:spChg chg="mod">
          <ac:chgData name="Jon Haley" userId="004d1e78-7ca1-4dad-8619-881c6a198f3b" providerId="ADAL" clId="{33ADFFF8-8034-4DED-A562-F40AE6C8C430}" dt="2024-08-30T14:32:51.605" v="3304" actId="20577"/>
          <ac:spMkLst>
            <pc:docMk/>
            <pc:sldMk cId="1913898514" sldId="264"/>
            <ac:spMk id="16" creationId="{9672EDE4-D6B6-8C28-7A69-24A6C3C20C50}"/>
          </ac:spMkLst>
        </pc:spChg>
        <pc:spChg chg="mod">
          <ac:chgData name="Jon Haley" userId="004d1e78-7ca1-4dad-8619-881c6a198f3b" providerId="ADAL" clId="{33ADFFF8-8034-4DED-A562-F40AE6C8C430}" dt="2024-08-30T14:33:27.078" v="3402" actId="20577"/>
          <ac:spMkLst>
            <pc:docMk/>
            <pc:sldMk cId="1913898514" sldId="264"/>
            <ac:spMk id="19" creationId="{27A6A6DA-8337-0A5C-1C94-5962C91CAA28}"/>
          </ac:spMkLst>
        </pc:spChg>
      </pc:sldChg>
      <pc:sldChg chg="modSp mod modNotesTx">
        <pc:chgData name="Jon Haley" userId="004d1e78-7ca1-4dad-8619-881c6a198f3b" providerId="ADAL" clId="{33ADFFF8-8034-4DED-A562-F40AE6C8C430}" dt="2024-08-30T14:45:29.756" v="4628" actId="20577"/>
        <pc:sldMkLst>
          <pc:docMk/>
          <pc:sldMk cId="2404084404" sldId="265"/>
        </pc:sldMkLst>
        <pc:spChg chg="mod">
          <ac:chgData name="Jon Haley" userId="004d1e78-7ca1-4dad-8619-881c6a198f3b" providerId="ADAL" clId="{33ADFFF8-8034-4DED-A562-F40AE6C8C430}" dt="2024-08-30T14:42:10.343" v="3810" actId="20577"/>
          <ac:spMkLst>
            <pc:docMk/>
            <pc:sldMk cId="2404084404" sldId="265"/>
            <ac:spMk id="16" creationId="{A80C7498-A334-FDDE-49A5-26A729D5D20E}"/>
          </ac:spMkLst>
        </pc:spChg>
        <pc:spChg chg="mod">
          <ac:chgData name="Jon Haley" userId="004d1e78-7ca1-4dad-8619-881c6a198f3b" providerId="ADAL" clId="{33ADFFF8-8034-4DED-A562-F40AE6C8C430}" dt="2024-08-30T14:42:36.016" v="3922" actId="20577"/>
          <ac:spMkLst>
            <pc:docMk/>
            <pc:sldMk cId="2404084404" sldId="265"/>
            <ac:spMk id="19" creationId="{DA9F4F1F-2515-0022-C010-343B2BD04E1A}"/>
          </ac:spMkLst>
        </pc:spChg>
      </pc:sldChg>
      <pc:sldChg chg="modSp mod modNotesTx">
        <pc:chgData name="Jon Haley" userId="004d1e78-7ca1-4dad-8619-881c6a198f3b" providerId="ADAL" clId="{33ADFFF8-8034-4DED-A562-F40AE6C8C430}" dt="2024-08-30T14:48:44.669" v="5261" actId="20577"/>
        <pc:sldMkLst>
          <pc:docMk/>
          <pc:sldMk cId="1960403416" sldId="266"/>
        </pc:sldMkLst>
        <pc:spChg chg="mod">
          <ac:chgData name="Jon Haley" userId="004d1e78-7ca1-4dad-8619-881c6a198f3b" providerId="ADAL" clId="{33ADFFF8-8034-4DED-A562-F40AE6C8C430}" dt="2024-08-30T14:45:37.396" v="4638" actId="20577"/>
          <ac:spMkLst>
            <pc:docMk/>
            <pc:sldMk cId="1960403416" sldId="266"/>
            <ac:spMk id="16" creationId="{D230AD9F-B997-93A4-C976-86C0095F455A}"/>
          </ac:spMkLst>
        </pc:spChg>
        <pc:spChg chg="mod">
          <ac:chgData name="Jon Haley" userId="004d1e78-7ca1-4dad-8619-881c6a198f3b" providerId="ADAL" clId="{33ADFFF8-8034-4DED-A562-F40AE6C8C430}" dt="2024-08-30T14:48:13.049" v="5088" actId="20577"/>
          <ac:spMkLst>
            <pc:docMk/>
            <pc:sldMk cId="1960403416" sldId="266"/>
            <ac:spMk id="19" creationId="{78C49822-4973-9B24-5D30-C319CE5D27E9}"/>
          </ac:spMkLst>
        </pc:spChg>
      </pc:sldChg>
      <pc:sldChg chg="modSp add mod modNotesTx">
        <pc:chgData name="Jon Haley" userId="004d1e78-7ca1-4dad-8619-881c6a198f3b" providerId="ADAL" clId="{33ADFFF8-8034-4DED-A562-F40AE6C8C430}" dt="2024-08-30T14:53:19.498" v="6204" actId="20577"/>
        <pc:sldMkLst>
          <pc:docMk/>
          <pc:sldMk cId="3650275400" sldId="268"/>
        </pc:sldMkLst>
        <pc:spChg chg="mod">
          <ac:chgData name="Jon Haley" userId="004d1e78-7ca1-4dad-8619-881c6a198f3b" providerId="ADAL" clId="{33ADFFF8-8034-4DED-A562-F40AE6C8C430}" dt="2024-08-30T14:50:04.805" v="5269" actId="20577"/>
          <ac:spMkLst>
            <pc:docMk/>
            <pc:sldMk cId="3650275400" sldId="268"/>
            <ac:spMk id="16" creationId="{D230AD9F-B997-93A4-C976-86C0095F455A}"/>
          </ac:spMkLst>
        </pc:spChg>
        <pc:spChg chg="mod">
          <ac:chgData name="Jon Haley" userId="004d1e78-7ca1-4dad-8619-881c6a198f3b" providerId="ADAL" clId="{33ADFFF8-8034-4DED-A562-F40AE6C8C430}" dt="2024-08-30T14:51:01.206" v="5516" actId="20577"/>
          <ac:spMkLst>
            <pc:docMk/>
            <pc:sldMk cId="3650275400" sldId="268"/>
            <ac:spMk id="19" creationId="{78C49822-4973-9B24-5D30-C319CE5D27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7FF3B-6E01-489F-9B3E-04D1B43E0EF8}"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FC192-0ED4-487F-B87E-E46053FC8A5E}" type="slidenum">
              <a:rPr lang="en-US" smtClean="0"/>
              <a:t>‹#›</a:t>
            </a:fld>
            <a:endParaRPr lang="en-US"/>
          </a:p>
        </p:txBody>
      </p:sp>
    </p:spTree>
    <p:extLst>
      <p:ext uri="{BB962C8B-B14F-4D97-AF65-F5344CB8AC3E}">
        <p14:creationId xmlns:p14="http://schemas.microsoft.com/office/powerpoint/2010/main" val="333911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In 2020, the General Assembly passed a bill adding source of funds to the list of protected classes under Virginia’s Fair Housing Law (Virginia Code Ann. § 36-96.3). The language prohibits refusing to rent or sell based on someone’s source of funds. The purpose behind the bill, according to the patron, was to protective prospective renters and buyers from discrimination if they intend to pay for housing using a Housing Choice Voucher. Later, DPOR provided guidance on what is and is not included in this language. Today we’ll go over that, along with an important exemption to the law.</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2</a:t>
            </a:fld>
            <a:endParaRPr lang="en-US"/>
          </a:p>
        </p:txBody>
      </p:sp>
    </p:spTree>
    <p:extLst>
      <p:ext uri="{BB962C8B-B14F-4D97-AF65-F5344CB8AC3E}">
        <p14:creationId xmlns:p14="http://schemas.microsoft.com/office/powerpoint/2010/main" val="256691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sz="1800" b="0" i="0" dirty="0">
                <a:solidFill>
                  <a:srgbClr val="FF0000"/>
                </a:solidFill>
                <a:effectLst/>
                <a:latin typeface="Calibri" panose="020F0502020204030204" pitchFamily="34" charset="0"/>
              </a:rPr>
              <a:t>The law prohibits housing providers from declining to rent properties to a prospective tenant because of the source of the money the tenant plans to use to pay their rent. For example, in most instances a provider cannot flat-out refuse to rent to a tenant who is using Section 8 vouchers to pay all or a portion of the rent. This is true whether the assistance is continuous (such as Section 8 vouchers) or one-time (like a one-time grant). Housing providers can still ask about income qualifications, but they must make sure they are basing their decisions on the tenant’s portion of rent, not total rent. </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3</a:t>
            </a:fld>
            <a:endParaRPr lang="en-US"/>
          </a:p>
        </p:txBody>
      </p:sp>
    </p:spTree>
    <p:extLst>
      <p:ext uri="{BB962C8B-B14F-4D97-AF65-F5344CB8AC3E}">
        <p14:creationId xmlns:p14="http://schemas.microsoft.com/office/powerpoint/2010/main" val="7077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DPOR’s guidance is clear that a housing provider can still check an applicant’s income and establish a certain threshold for eligibility. However, if the person receives a voucher or other support, the provider’s formula must take into account only the amount of rent the tenant is responsible for, not the total amount. For example, if monthly rent is $1,000 and the landlord’s income criteria is at least three times the monthly rent, the calculation must be done for the amount that the tenant him or herself is responsible for. So in that situation, if the tenant is receiving $750 a month through a voucher, they are only responsible for $250 a month in rent. That means the landlord’s income criteria is met if the tenant earns at least $750 a month ($250 in rent times 3).</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4</a:t>
            </a:fld>
            <a:endParaRPr lang="en-US"/>
          </a:p>
        </p:txBody>
      </p:sp>
    </p:spTree>
    <p:extLst>
      <p:ext uri="{BB962C8B-B14F-4D97-AF65-F5344CB8AC3E}">
        <p14:creationId xmlns:p14="http://schemas.microsoft.com/office/powerpoint/2010/main" val="171371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DPOR guidance is very clear that the Source of Funds protection is not meant to prevent sellers from considering specific financial terms and conditions from prospective buyers. This includes the loan amount, loan program, or type of loan. A seller is still within her rights to pick an all-cash offer when there are other offers using USDA or VA loans, for instance.</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5</a:t>
            </a:fld>
            <a:endParaRPr lang="en-US"/>
          </a:p>
        </p:txBody>
      </p:sp>
    </p:spTree>
    <p:extLst>
      <p:ext uri="{BB962C8B-B14F-4D97-AF65-F5344CB8AC3E}">
        <p14:creationId xmlns:p14="http://schemas.microsoft.com/office/powerpoint/2010/main" val="157465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i="0" dirty="0">
                <a:solidFill>
                  <a:srgbClr val="000000"/>
                </a:solidFill>
                <a:effectLst/>
                <a:latin typeface="Calibri" panose="020F0502020204030204" pitchFamily="34" charset="0"/>
              </a:rPr>
              <a:t>In the property management context, there are a couple of important exemptions in the law. First, as with several other housing restrictions, the source of funds protection does not apply if the landlord “does not own more than four rental dwelling unites in the Commonwealth.” This means either sole ownership or at least a 10% ownership interest. Because the language specifies that the exemption is based on the landlord’s ownership, the exemption applies to these small landlords even if they have a licensed property manager overseeing the property.</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6</a:t>
            </a:fld>
            <a:endParaRPr lang="en-US"/>
          </a:p>
        </p:txBody>
      </p:sp>
    </p:spTree>
    <p:extLst>
      <p:ext uri="{BB962C8B-B14F-4D97-AF65-F5344CB8AC3E}">
        <p14:creationId xmlns:p14="http://schemas.microsoft.com/office/powerpoint/2010/main" val="259676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The second exemption occurs if the source of funds is not approved within 15 days of the person’s submission for tenancy approval. This date is calculated from the date on which a complete package is delivered to the housing voucher administrator, and “approval” happens when the unit passes inspection as indicated on the inspection report. To qualify, the housing provider must participate in the inspection process in good faith (provide access to inspectors, deliver documentation in a timely manner, etc.).</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7</a:t>
            </a:fld>
            <a:endParaRPr lang="en-US"/>
          </a:p>
        </p:txBody>
      </p:sp>
    </p:spTree>
    <p:extLst>
      <p:ext uri="{BB962C8B-B14F-4D97-AF65-F5344CB8AC3E}">
        <p14:creationId xmlns:p14="http://schemas.microsoft.com/office/powerpoint/2010/main" val="296023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In summary, the source of funds protection exists to ensure that all Virginians have equal access to housing, regardless of how they will be paying for that housing. Landlords must not discriminate against a tenant because they are using a housing voucher or other form of rent assistance. However, the protection is not meant to restrict sellers from choosing the offer (including loan type) that is best for them. Finally, there are a few exemptions to this protection for landlords, most notably that a landlord who owns four or fewer rental properties in Virginia may discriminate based </a:t>
            </a:r>
            <a:r>
              <a:rPr lang="en-US" b="0"/>
              <a:t>on source of funds.</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8</a:t>
            </a:fld>
            <a:endParaRPr lang="en-US"/>
          </a:p>
        </p:txBody>
      </p:sp>
    </p:spTree>
    <p:extLst>
      <p:ext uri="{BB962C8B-B14F-4D97-AF65-F5344CB8AC3E}">
        <p14:creationId xmlns:p14="http://schemas.microsoft.com/office/powerpoint/2010/main" val="374607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FB83-4B6F-FA88-8B62-B5FC1C48B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2A6E0-9477-70B1-E775-2B0A9FCDA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6237C-3F1A-8D13-A81B-12208A34FE66}"/>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5" name="Footer Placeholder 4">
            <a:extLst>
              <a:ext uri="{FF2B5EF4-FFF2-40B4-BE49-F238E27FC236}">
                <a16:creationId xmlns:a16="http://schemas.microsoft.com/office/drawing/2014/main" id="{844976D8-A214-0F18-F8BB-C36E716BD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26235-A3D0-C8EA-407D-6ACC6301FCDD}"/>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144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4EF6-AC4B-FD0B-801B-E2231C180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0E303-895B-682B-037A-E8CCAAC4A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CF0CF-7B22-11B2-3510-A154AF0DCD45}"/>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5" name="Footer Placeholder 4">
            <a:extLst>
              <a:ext uri="{FF2B5EF4-FFF2-40B4-BE49-F238E27FC236}">
                <a16:creationId xmlns:a16="http://schemas.microsoft.com/office/drawing/2014/main" id="{88F3E47E-3957-5C1F-3DFE-B5980D962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4EFE-E1F9-28B7-9139-D9587D102C5F}"/>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5142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3FF05-21A3-03DE-569A-120D42A7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13D16-B767-92CD-DF72-263F9D86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D9C55-F443-F9A6-6C11-BA5500E33410}"/>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5" name="Footer Placeholder 4">
            <a:extLst>
              <a:ext uri="{FF2B5EF4-FFF2-40B4-BE49-F238E27FC236}">
                <a16:creationId xmlns:a16="http://schemas.microsoft.com/office/drawing/2014/main" id="{E5CFEC31-5914-9F2F-3437-EA3EBE9DC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D8553-7F1C-F61A-B519-2A79894F64F0}"/>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28608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0D85-870D-A4B1-14F5-8ABF7C332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E1ED7-F827-9F9A-565A-40032C3E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83B00-28DC-8EFC-2F6B-5ADCED93B13A}"/>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5" name="Footer Placeholder 4">
            <a:extLst>
              <a:ext uri="{FF2B5EF4-FFF2-40B4-BE49-F238E27FC236}">
                <a16:creationId xmlns:a16="http://schemas.microsoft.com/office/drawing/2014/main" id="{B8846DB6-EA99-0B09-8C9E-ED101F217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D7694-6B66-5673-EB18-0D143C39A6A8}"/>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4799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A430-501B-2403-71BA-5B3673B67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F274-727E-E853-D19D-386E21E07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1563-C482-9AD2-A1AB-AECA573F250B}"/>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5" name="Footer Placeholder 4">
            <a:extLst>
              <a:ext uri="{FF2B5EF4-FFF2-40B4-BE49-F238E27FC236}">
                <a16:creationId xmlns:a16="http://schemas.microsoft.com/office/drawing/2014/main" id="{898EAF19-8E5C-06B3-723D-01E226D7A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C44D-047A-82E6-F862-83F42AEE4BC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541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AB6D-4E2E-440A-9CF6-AC5D7FAF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D2197-9FE0-2ECB-D8A7-C75C7A53A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C9AC4-00D0-752C-5813-9B3BCEAE3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39E5A-7B3A-C462-70E6-AF0101E9D87B}"/>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6" name="Footer Placeholder 5">
            <a:extLst>
              <a:ext uri="{FF2B5EF4-FFF2-40B4-BE49-F238E27FC236}">
                <a16:creationId xmlns:a16="http://schemas.microsoft.com/office/drawing/2014/main" id="{FD28355D-86A3-ABD4-2B1C-E34CF8886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5BED7-6335-FD52-3E0A-69DDCD6BA914}"/>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65350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7E4-8871-3E2A-B2E8-30B04640CE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37C6F-579B-C077-3EA0-225C64609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FDE0C-90F0-7FA9-9D13-82AA5F436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E28B2-E107-BF22-C737-6493C31B7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DA52E-0DD1-504C-EE8E-40CAE4DAF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B5093-EBF7-E073-27AF-B4DC08570D4D}"/>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8" name="Footer Placeholder 7">
            <a:extLst>
              <a:ext uri="{FF2B5EF4-FFF2-40B4-BE49-F238E27FC236}">
                <a16:creationId xmlns:a16="http://schemas.microsoft.com/office/drawing/2014/main" id="{CE95F3CB-4954-72EE-5954-39E114CA81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526D5-4C7D-7429-CA8D-908A863E946A}"/>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3618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2B59-EC99-714D-4A5C-81754C225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64D8-B258-210B-0F87-EF6E0D106EBE}"/>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4" name="Footer Placeholder 3">
            <a:extLst>
              <a:ext uri="{FF2B5EF4-FFF2-40B4-BE49-F238E27FC236}">
                <a16:creationId xmlns:a16="http://schemas.microsoft.com/office/drawing/2014/main" id="{9E0EBBE2-706F-E1F8-5A41-1F0CC282C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CEE92-43B3-99C7-4AF9-F6F9599855A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4281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E64A-F745-3BAA-542A-3444EF0C9EC2}"/>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3" name="Footer Placeholder 2">
            <a:extLst>
              <a:ext uri="{FF2B5EF4-FFF2-40B4-BE49-F238E27FC236}">
                <a16:creationId xmlns:a16="http://schemas.microsoft.com/office/drawing/2014/main" id="{E1D724F6-6E39-BC9B-DA8C-BE7D3F460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CCA576-36CF-BF19-4B89-AB09AF0981C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9266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0CD2-552E-561C-1E0E-13D5A5AC9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21866-4F9A-1F72-883B-BC1D104F8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4B107-B6D7-2E0D-C182-DD862DDB0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88D04-64EB-C3FF-0379-E444C50EA4A3}"/>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6" name="Footer Placeholder 5">
            <a:extLst>
              <a:ext uri="{FF2B5EF4-FFF2-40B4-BE49-F238E27FC236}">
                <a16:creationId xmlns:a16="http://schemas.microsoft.com/office/drawing/2014/main" id="{11130D46-9597-A684-D181-415B23101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54BD0-1206-3C5F-EDDA-C981ED2F5F6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11580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14D-D1E6-95E8-AD51-686FAED6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EFA8ED-F3B1-A4A6-D4D4-5356E3BCB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BD558-E926-5289-7E3F-6991BBD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468AB-301A-1B7A-92BF-91577D44AB67}"/>
              </a:ext>
            </a:extLst>
          </p:cNvPr>
          <p:cNvSpPr>
            <a:spLocks noGrp="1"/>
          </p:cNvSpPr>
          <p:nvPr>
            <p:ph type="dt" sz="half" idx="10"/>
          </p:nvPr>
        </p:nvSpPr>
        <p:spPr/>
        <p:txBody>
          <a:bodyPr/>
          <a:lstStyle/>
          <a:p>
            <a:fld id="{F4162070-2BB9-6242-BF29-82BA689FAE6C}" type="datetimeFigureOut">
              <a:rPr lang="en-US" smtClean="0"/>
              <a:t>8/29/2024</a:t>
            </a:fld>
            <a:endParaRPr lang="en-US"/>
          </a:p>
        </p:txBody>
      </p:sp>
      <p:sp>
        <p:nvSpPr>
          <p:cNvPr id="6" name="Footer Placeholder 5">
            <a:extLst>
              <a:ext uri="{FF2B5EF4-FFF2-40B4-BE49-F238E27FC236}">
                <a16:creationId xmlns:a16="http://schemas.microsoft.com/office/drawing/2014/main" id="{2F2C890B-A914-7F35-4705-D580ADBB5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85EC4-B36F-F05A-C411-867296B12011}"/>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92997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BF3F0-3D2F-2BB7-C4DD-007BB8FFF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F90D8-A7FC-2895-C276-9D8DAD7BA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9C1BE-8895-A141-847D-83A058531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62070-2BB9-6242-BF29-82BA689FAE6C}" type="datetimeFigureOut">
              <a:rPr lang="en-US" smtClean="0"/>
              <a:t>8/29/2024</a:t>
            </a:fld>
            <a:endParaRPr lang="en-US"/>
          </a:p>
        </p:txBody>
      </p:sp>
      <p:sp>
        <p:nvSpPr>
          <p:cNvPr id="5" name="Footer Placeholder 4">
            <a:extLst>
              <a:ext uri="{FF2B5EF4-FFF2-40B4-BE49-F238E27FC236}">
                <a16:creationId xmlns:a16="http://schemas.microsoft.com/office/drawing/2014/main" id="{7547503C-CE32-1158-EF73-D428D0157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935C2-FFF3-3B9B-7E8E-58B2DB4C6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49BB-02A7-374E-8AC1-D82FC708DBA3}" type="slidenum">
              <a:rPr lang="en-US" smtClean="0"/>
              <a:t>‹#›</a:t>
            </a:fld>
            <a:endParaRPr lang="en-US"/>
          </a:p>
        </p:txBody>
      </p:sp>
    </p:spTree>
    <p:extLst>
      <p:ext uri="{BB962C8B-B14F-4D97-AF65-F5344CB8AC3E}">
        <p14:creationId xmlns:p14="http://schemas.microsoft.com/office/powerpoint/2010/main" val="147251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EE7064C4-8E66-D7AF-5757-7F053AA69DA2}"/>
              </a:ext>
            </a:extLst>
          </p:cNvPr>
          <p:cNvSpPr txBox="1">
            <a:spLocks/>
          </p:cNvSpPr>
          <p:nvPr/>
        </p:nvSpPr>
        <p:spPr>
          <a:xfrm>
            <a:off x="2790193" y="2336150"/>
            <a:ext cx="8363654" cy="18850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r>
              <a:rPr lang="en-US" sz="6000" b="1" spc="-100" dirty="0">
                <a:solidFill>
                  <a:schemeClr val="bg1"/>
                </a:solidFill>
                <a:latin typeface="Rockwell" panose="02060603020205020403" pitchFamily="18" charset="77"/>
                <a:cs typeface="Lucida Sans Unicode" panose="020B0602030504020204" pitchFamily="34" charset="0"/>
              </a:rPr>
              <a:t>Source of Funds</a:t>
            </a:r>
            <a:endParaRPr lang="en-US" sz="6000" b="1" spc="-100" dirty="0">
              <a:solidFill>
                <a:schemeClr val="bg1"/>
              </a:solidFill>
              <a:latin typeface="Lucida Sans Unicode" panose="020B0602030504020204" pitchFamily="34" charset="0"/>
              <a:cs typeface="Lucida Sans Unicode" panose="020B0602030504020204" pitchFamily="34" charset="0"/>
            </a:endParaRPr>
          </a:p>
        </p:txBody>
      </p:sp>
      <p:sp>
        <p:nvSpPr>
          <p:cNvPr id="9" name="Title 1">
            <a:extLst>
              <a:ext uri="{FF2B5EF4-FFF2-40B4-BE49-F238E27FC236}">
                <a16:creationId xmlns:a16="http://schemas.microsoft.com/office/drawing/2014/main" id="{13027B82-265F-B2B5-FDEA-3E0595B41C1B}"/>
              </a:ext>
            </a:extLst>
          </p:cNvPr>
          <p:cNvSpPr txBox="1">
            <a:spLocks/>
          </p:cNvSpPr>
          <p:nvPr/>
        </p:nvSpPr>
        <p:spPr>
          <a:xfrm>
            <a:off x="2790193" y="1801576"/>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300" dirty="0">
                <a:solidFill>
                  <a:schemeClr val="bg1"/>
                </a:solidFill>
                <a:latin typeface="Lucida Sans Unicode" panose="020B0602030504020204" pitchFamily="34" charset="0"/>
                <a:cs typeface="Lucida Sans Unicode" panose="020B0602030504020204" pitchFamily="34" charset="0"/>
              </a:rPr>
              <a:t>September 2024</a:t>
            </a:r>
          </a:p>
        </p:txBody>
      </p:sp>
      <p:sp>
        <p:nvSpPr>
          <p:cNvPr id="10" name="Title 1">
            <a:extLst>
              <a:ext uri="{FF2B5EF4-FFF2-40B4-BE49-F238E27FC236}">
                <a16:creationId xmlns:a16="http://schemas.microsoft.com/office/drawing/2014/main" id="{2A369F93-CEFF-C561-C746-9B18FADBF9B5}"/>
              </a:ext>
            </a:extLst>
          </p:cNvPr>
          <p:cNvSpPr txBox="1">
            <a:spLocks/>
          </p:cNvSpPr>
          <p:nvPr/>
        </p:nvSpPr>
        <p:spPr>
          <a:xfrm>
            <a:off x="2790193" y="4221220"/>
            <a:ext cx="7516862" cy="80185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1400" spc="300" dirty="0">
                <a:solidFill>
                  <a:schemeClr val="bg1"/>
                </a:solidFill>
                <a:latin typeface="Lucida Sans Unicode" panose="020B0602030504020204" pitchFamily="34" charset="0"/>
                <a:cs typeface="Lucida Sans Unicode" panose="020B0602030504020204" pitchFamily="34" charset="0"/>
              </a:rPr>
              <a:t>Sales Meeting Kit</a:t>
            </a:r>
          </a:p>
          <a:p>
            <a:pPr algn="l">
              <a:lnSpc>
                <a:spcPct val="150000"/>
              </a:lnSpc>
            </a:pPr>
            <a:r>
              <a:rPr lang="en-US" sz="1400" spc="300" dirty="0">
                <a:solidFill>
                  <a:schemeClr val="bg1"/>
                </a:solidFill>
                <a:latin typeface="Lucida Sans Unicode" panose="020B0602030504020204" pitchFamily="34" charset="0"/>
                <a:cs typeface="Lucida Sans Unicode" panose="020B0602030504020204" pitchFamily="34" charset="0"/>
              </a:rPr>
              <a:t>Virginia REALTORS® Legal Team</a:t>
            </a:r>
          </a:p>
        </p:txBody>
      </p:sp>
    </p:spTree>
    <p:extLst>
      <p:ext uri="{BB962C8B-B14F-4D97-AF65-F5344CB8AC3E}">
        <p14:creationId xmlns:p14="http://schemas.microsoft.com/office/powerpoint/2010/main" val="224089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870BE82E-CCB1-3138-0357-4DFFAA41BE5C}"/>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5B629D15-B993-370D-5632-1EEF498AF61F}"/>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Source of Funds</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8" name="Title 1">
            <a:extLst>
              <a:ext uri="{FF2B5EF4-FFF2-40B4-BE49-F238E27FC236}">
                <a16:creationId xmlns:a16="http://schemas.microsoft.com/office/drawing/2014/main" id="{D4B5A7F3-174A-CDEA-A16E-FB350A5B7ED8}"/>
              </a:ext>
            </a:extLst>
          </p:cNvPr>
          <p:cNvSpPr txBox="1">
            <a:spLocks/>
          </p:cNvSpPr>
          <p:nvPr/>
        </p:nvSpPr>
        <p:spPr>
          <a:xfrm>
            <a:off x="2506420" y="1406114"/>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175" indent="-3175" algn="l"/>
            <a:endParaRPr lang="en-US" sz="1200" spc="3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34446184-9B7E-910A-86F6-013EADACA8D2}"/>
              </a:ext>
            </a:extLst>
          </p:cNvPr>
          <p:cNvSpPr/>
          <p:nvPr/>
        </p:nvSpPr>
        <p:spPr>
          <a:xfrm>
            <a:off x="1222248" y="3592554"/>
            <a:ext cx="9747503" cy="1354217"/>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What is covered</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What is not covered</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Exemptions</a:t>
            </a:r>
          </a:p>
        </p:txBody>
      </p:sp>
    </p:spTree>
    <p:extLst>
      <p:ext uri="{BB962C8B-B14F-4D97-AF65-F5344CB8AC3E}">
        <p14:creationId xmlns:p14="http://schemas.microsoft.com/office/powerpoint/2010/main" val="196762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6FA54-1168-B67F-37FB-7E0A120943E4}"/>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809252FB-F33D-CABA-D9EB-FB5C38146D6F}"/>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E82722AA-0AAA-F297-D6EF-C04382819E3B}"/>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Source of Funds: What Is Covered</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F512AE92-FA62-4825-CBA2-ED7CCED49E70}"/>
              </a:ext>
            </a:extLst>
          </p:cNvPr>
          <p:cNvSpPr/>
          <p:nvPr/>
        </p:nvSpPr>
        <p:spPr>
          <a:xfrm>
            <a:off x="1222248" y="3592554"/>
            <a:ext cx="9747503" cy="1354217"/>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Rentals using Section 8 vouchers or other assistance</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One time or continuous funds are both protected</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Income criteria must be applied equally</a:t>
            </a:r>
          </a:p>
        </p:txBody>
      </p:sp>
    </p:spTree>
    <p:extLst>
      <p:ext uri="{BB962C8B-B14F-4D97-AF65-F5344CB8AC3E}">
        <p14:creationId xmlns:p14="http://schemas.microsoft.com/office/powerpoint/2010/main" val="115541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90EC-8FBC-1AAC-7763-D9E0D997851A}"/>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FCC9F24E-ECED-1F86-47A8-4F9847FE6C74}"/>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6B6C4E08-75C2-F72C-49FE-984FE0B35539}"/>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Income Criteria</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B84AC1E3-D7F1-D240-366E-A638A3A418DC}"/>
              </a:ext>
            </a:extLst>
          </p:cNvPr>
          <p:cNvSpPr/>
          <p:nvPr/>
        </p:nvSpPr>
        <p:spPr>
          <a:xfrm>
            <a:off x="1222248" y="3592554"/>
            <a:ext cx="9747503" cy="1723549"/>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Housing providers can still require a certain amount of income</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Must be based on the amount the tenant is responsible for</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Has to be consistent across all applicants</a:t>
            </a:r>
          </a:p>
        </p:txBody>
      </p:sp>
    </p:spTree>
    <p:extLst>
      <p:ext uri="{BB962C8B-B14F-4D97-AF65-F5344CB8AC3E}">
        <p14:creationId xmlns:p14="http://schemas.microsoft.com/office/powerpoint/2010/main" val="407021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3D9AD-2E7B-B8EA-DB0C-578CFE6ADE2E}"/>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3F9985DE-2499-0223-3F9D-D5816402C3AE}"/>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9672EDE4-D6B6-8C28-7A69-24A6C3C20C50}"/>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What is NOT Covered</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27A6A6DA-8337-0A5C-1C94-5962C91CAA28}"/>
              </a:ext>
            </a:extLst>
          </p:cNvPr>
          <p:cNvSpPr/>
          <p:nvPr/>
        </p:nvSpPr>
        <p:spPr>
          <a:xfrm>
            <a:off x="1222248" y="3592554"/>
            <a:ext cx="9747503" cy="907941"/>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Seller’s consideration of financial terms and conditions</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Loan type</a:t>
            </a:r>
          </a:p>
        </p:txBody>
      </p:sp>
    </p:spTree>
    <p:extLst>
      <p:ext uri="{BB962C8B-B14F-4D97-AF65-F5344CB8AC3E}">
        <p14:creationId xmlns:p14="http://schemas.microsoft.com/office/powerpoint/2010/main" val="191389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9E55-58DD-74D9-ED60-BCC7E910B115}"/>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BE2E314-041D-DEAA-DCBF-6C2C6FC03C46}"/>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A80C7498-A334-FDDE-49A5-26A729D5D20E}"/>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Exemptions</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DA9F4F1F-2515-0022-C010-343B2BD04E1A}"/>
              </a:ext>
            </a:extLst>
          </p:cNvPr>
          <p:cNvSpPr/>
          <p:nvPr/>
        </p:nvSpPr>
        <p:spPr>
          <a:xfrm>
            <a:off x="1222248" y="3592554"/>
            <a:ext cx="9747503" cy="1277273"/>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Landlord owns four or fewer properties in Virginia</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Doesn’t matter whether properties are professionally managed</a:t>
            </a:r>
          </a:p>
        </p:txBody>
      </p:sp>
    </p:spTree>
    <p:extLst>
      <p:ext uri="{BB962C8B-B14F-4D97-AF65-F5344CB8AC3E}">
        <p14:creationId xmlns:p14="http://schemas.microsoft.com/office/powerpoint/2010/main" val="240408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E1950-1EF0-42A6-5ECC-75A0D83DCE0F}"/>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6D9AC0-8059-1CB2-53A1-0A7AFFE787DD}"/>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D230AD9F-B997-93A4-C976-86C0095F455A}"/>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Exemptions</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78C49822-4973-9B24-5D30-C319CE5D27E9}"/>
              </a:ext>
            </a:extLst>
          </p:cNvPr>
          <p:cNvSpPr/>
          <p:nvPr/>
        </p:nvSpPr>
        <p:spPr>
          <a:xfrm>
            <a:off x="1222248" y="3592554"/>
            <a:ext cx="9747503" cy="1354217"/>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15-day rule</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Housing provider must participate in good faith</a:t>
            </a:r>
          </a:p>
          <a:p>
            <a:pPr marL="285750" indent="-285750">
              <a:spcBef>
                <a:spcPts val="600"/>
              </a:spcBef>
              <a:buFont typeface="Arial" panose="020B0604020202020204" pitchFamily="34" charset="0"/>
              <a:buChar char="•"/>
            </a:pPr>
            <a:endParaRPr lang="en-US" sz="2400"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96040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E1950-1EF0-42A6-5ECC-75A0D83DCE0F}"/>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6D9AC0-8059-1CB2-53A1-0A7AFFE787DD}"/>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D230AD9F-B997-93A4-C976-86C0095F455A}"/>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Summary</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78C49822-4973-9B24-5D30-C319CE5D27E9}"/>
              </a:ext>
            </a:extLst>
          </p:cNvPr>
          <p:cNvSpPr/>
          <p:nvPr/>
        </p:nvSpPr>
        <p:spPr>
          <a:xfrm>
            <a:off x="1222248" y="3592554"/>
            <a:ext cx="9747503" cy="2539157"/>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Property managers and landlords must treat all tenants equally regardless of how they will pay rent</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Source of funds protection does not mean a seller cannot choose the best offer</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Certain limited exemptions apply</a:t>
            </a:r>
          </a:p>
          <a:p>
            <a:pPr marL="285750" indent="-285750">
              <a:spcBef>
                <a:spcPts val="600"/>
              </a:spcBef>
              <a:buFont typeface="Arial" panose="020B0604020202020204" pitchFamily="34" charset="0"/>
              <a:buChar char="•"/>
            </a:pPr>
            <a:endParaRPr lang="en-US" sz="2400"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65027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74017-7869-BF49-95C5-A8F5DB23A0C7}"/>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B772C6-1116-784D-2728-EDFCE5BF6D43}"/>
              </a:ext>
            </a:extLst>
          </p:cNvPr>
          <p:cNvPicPr>
            <a:picLocks noChangeAspect="1"/>
          </p:cNvPicPr>
          <p:nvPr/>
        </p:nvPicPr>
        <p:blipFill>
          <a:blip r:embed="rId2"/>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973B97CF-5051-B21D-C926-E3897C0A0BDA}"/>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Questions?</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8" name="Title 1">
            <a:extLst>
              <a:ext uri="{FF2B5EF4-FFF2-40B4-BE49-F238E27FC236}">
                <a16:creationId xmlns:a16="http://schemas.microsoft.com/office/drawing/2014/main" id="{A3960350-8F77-1217-349C-8B0FAC446B2D}"/>
              </a:ext>
            </a:extLst>
          </p:cNvPr>
          <p:cNvSpPr txBox="1">
            <a:spLocks/>
          </p:cNvSpPr>
          <p:nvPr/>
        </p:nvSpPr>
        <p:spPr>
          <a:xfrm>
            <a:off x="2506420" y="1406114"/>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175" indent="-3175" algn="l"/>
            <a:r>
              <a:rPr lang="en-US" sz="1200" spc="300" dirty="0">
                <a:solidFill>
                  <a:schemeClr val="bg1"/>
                </a:solidFill>
                <a:latin typeface="Lucida Sans Unicode" panose="020B0602030504020204" pitchFamily="34" charset="0"/>
                <a:cs typeface="Lucida Sans Unicode" panose="020B0602030504020204" pitchFamily="34" charset="0"/>
              </a:rPr>
              <a:t>VAR Legal Webinar</a:t>
            </a:r>
          </a:p>
        </p:txBody>
      </p:sp>
      <p:sp>
        <p:nvSpPr>
          <p:cNvPr id="19" name="Rectangle 18">
            <a:extLst>
              <a:ext uri="{FF2B5EF4-FFF2-40B4-BE49-F238E27FC236}">
                <a16:creationId xmlns:a16="http://schemas.microsoft.com/office/drawing/2014/main" id="{0110F2CA-B822-4194-99A9-82454D47526A}"/>
              </a:ext>
            </a:extLst>
          </p:cNvPr>
          <p:cNvSpPr/>
          <p:nvPr/>
        </p:nvSpPr>
        <p:spPr>
          <a:xfrm>
            <a:off x="1222248" y="3592554"/>
            <a:ext cx="9747503" cy="1646605"/>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VAR Legal Hotline: https://www.virginiarealtors.org/law-ethics/legal-hotline</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Other VAR Resources: https://www.virginiarealtors.org/law-ethics/legal-resource-library</a:t>
            </a:r>
          </a:p>
        </p:txBody>
      </p:sp>
    </p:spTree>
    <p:extLst>
      <p:ext uri="{BB962C8B-B14F-4D97-AF65-F5344CB8AC3E}">
        <p14:creationId xmlns:p14="http://schemas.microsoft.com/office/powerpoint/2010/main" val="1213769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7" ma:contentTypeDescription="Create a new document." ma:contentTypeScope="" ma:versionID="4c1403f75766b9142f526e9e038634c6">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9041064619fec56d016895da18e73d5"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8520BBA4-0241-4283-91E6-A09F3EC31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0d7b-8c89-47ad-91ac-97942cba60d1"/>
    <ds:schemaRef ds:uri="0207266a-8549-4d12-87c7-6d3d79637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E06460-2AB9-4B81-A47D-9766DC677F34}">
  <ds:schemaRefs>
    <ds:schemaRef ds:uri="http://schemas.microsoft.com/sharepoint/v3/contenttype/forms"/>
  </ds:schemaRefs>
</ds:datastoreItem>
</file>

<file path=customXml/itemProps3.xml><?xml version="1.0" encoding="utf-8"?>
<ds:datastoreItem xmlns:ds="http://schemas.openxmlformats.org/officeDocument/2006/customXml" ds:itemID="{CBDD8BA3-3AB3-4B7A-BD64-132E57F6670A}">
  <ds:schemaRef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0207266a-8549-4d12-87c7-6d3d79637e47"/>
    <ds:schemaRef ds:uri="ba630d7b-8c89-47ad-91ac-97942cba60d1"/>
  </ds:schemaRefs>
</ds:datastoreItem>
</file>

<file path=docProps/app.xml><?xml version="1.0" encoding="utf-8"?>
<Properties xmlns="http://schemas.openxmlformats.org/officeDocument/2006/extended-properties" xmlns:vt="http://schemas.openxmlformats.org/officeDocument/2006/docPropsVTypes">
  <TotalTime>2422</TotalTime>
  <Words>975</Words>
  <Application>Microsoft Office PowerPoint</Application>
  <PresentationFormat>Widescreen</PresentationFormat>
  <Paragraphs>47</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Calibri Light</vt:lpstr>
      <vt:lpstr>Lucida Sans Unicode</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Pinkham</dc:creator>
  <cp:lastModifiedBy>Jon Haley</cp:lastModifiedBy>
  <cp:revision>5</cp:revision>
  <dcterms:created xsi:type="dcterms:W3CDTF">2022-10-27T18:31:44Z</dcterms:created>
  <dcterms:modified xsi:type="dcterms:W3CDTF">2024-08-30T14:53:21Z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y fmtid="{D5CDD505-2E9C-101B-9397-08002B2CF9AE}" pid="3" name="MediaServiceImageTags">
    <vt:lpwstr/>
  </property>
</Properties>
</file>