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09" r:id="rId2"/>
    <p:sldId id="510" r:id="rId3"/>
    <p:sldId id="320" r:id="rId4"/>
    <p:sldId id="319" r:id="rId5"/>
    <p:sldId id="497" r:id="rId6"/>
    <p:sldId id="264" r:id="rId7"/>
    <p:sldId id="318" r:id="rId8"/>
    <p:sldId id="321" r:id="rId9"/>
    <p:sldId id="316" r:id="rId10"/>
    <p:sldId id="267" r:id="rId11"/>
    <p:sldId id="268" r:id="rId12"/>
    <p:sldId id="51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21"/>
    <p:restoredTop sz="78470"/>
  </p:normalViewPr>
  <p:slideViewPr>
    <p:cSldViewPr snapToGrid="0" snapToObjects="1">
      <p:cViewPr varScale="1">
        <p:scale>
          <a:sx n="84" d="100"/>
          <a:sy n="84" d="100"/>
        </p:scale>
        <p:origin x="76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5AD72F-CD8F-454F-8ED7-191E2A60C198}" type="datetimeFigureOut">
              <a:rPr lang="en-US" smtClean="0"/>
              <a:t>3/25/24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95980D-98F4-F34D-9CA5-BFEF52130E09}" type="slidenum">
              <a:rPr lang="en-US" smtClean="0"/>
              <a:t>‹#›</a:t>
            </a:fld>
            <a:endParaRPr lang="en-US"/>
          </a:p>
        </p:txBody>
      </p:sp>
    </p:spTree>
    <p:extLst>
      <p:ext uri="{BB962C8B-B14F-4D97-AF65-F5344CB8AC3E}">
        <p14:creationId xmlns:p14="http://schemas.microsoft.com/office/powerpoint/2010/main" val="1655951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effectLst/>
                <a:latin typeface="Calibri" panose="020F0502020204030204" pitchFamily="34" charset="0"/>
                <a:ea typeface="Calibri" panose="020F0502020204030204" pitchFamily="34" charset="0"/>
                <a:cs typeface="Times New Roman" panose="02020603050405020304" pitchFamily="18" charset="0"/>
              </a:rPr>
              <a:t>Instructor:  </a:t>
            </a:r>
            <a:r>
              <a:rPr lang="en-US" sz="1800" kern="1200" dirty="0">
                <a:effectLst/>
                <a:latin typeface="Calibri" panose="020F0502020204030204" pitchFamily="34" charset="0"/>
                <a:ea typeface="Calibri" panose="020F0502020204030204" pitchFamily="34" charset="0"/>
                <a:cs typeface="Times New Roman" panose="02020603050405020304" pitchFamily="18" charset="0"/>
              </a:rPr>
              <a:t>Information in this presentation is a summary of Fair Housing requirements for REALTORS®</a:t>
            </a:r>
            <a:endParaRPr lang="en-US" sz="1800" dirty="0">
              <a:effectLst/>
              <a:latin typeface="Open Sans" panose="020B060603050402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B95980D-98F4-F34D-9CA5-BFEF52130E09}" type="slidenum">
              <a:rPr lang="en-US" smtClean="0"/>
              <a:t>1</a:t>
            </a:fld>
            <a:endParaRPr lang="en-US"/>
          </a:p>
        </p:txBody>
      </p:sp>
    </p:spTree>
    <p:extLst>
      <p:ext uri="{BB962C8B-B14F-4D97-AF65-F5344CB8AC3E}">
        <p14:creationId xmlns:p14="http://schemas.microsoft.com/office/powerpoint/2010/main" val="3032220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i="1" dirty="0"/>
              <a:t>Read slide</a:t>
            </a:r>
            <a:r>
              <a:rPr lang="en-US" dirty="0"/>
              <a:t>]</a:t>
            </a:r>
          </a:p>
        </p:txBody>
      </p:sp>
      <p:sp>
        <p:nvSpPr>
          <p:cNvPr id="4" name="Slide Number Placeholder 3"/>
          <p:cNvSpPr>
            <a:spLocks noGrp="1"/>
          </p:cNvSpPr>
          <p:nvPr>
            <p:ph type="sldNum" sz="quarter" idx="5"/>
          </p:nvPr>
        </p:nvSpPr>
        <p:spPr/>
        <p:txBody>
          <a:bodyPr/>
          <a:lstStyle/>
          <a:p>
            <a:fld id="{3B95980D-98F4-F34D-9CA5-BFEF52130E09}" type="slidenum">
              <a:rPr lang="en-US" smtClean="0"/>
              <a:t>10</a:t>
            </a:fld>
            <a:endParaRPr lang="en-US"/>
          </a:p>
        </p:txBody>
      </p:sp>
    </p:spTree>
    <p:extLst>
      <p:ext uri="{BB962C8B-B14F-4D97-AF65-F5344CB8AC3E}">
        <p14:creationId xmlns:p14="http://schemas.microsoft.com/office/powerpoint/2010/main" val="3006053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There are a number of penalties that could be levied against someone found to have violated Fair Housing.  The severity of the punishment scales with whether the person has violated Fair Housing in the past.  In addition to fines, the person who was discriminated against may be awarded damages by a court with jurisdiction. [</a:t>
            </a:r>
            <a:r>
              <a:rPr lang="en-US" i="1" dirty="0"/>
              <a:t>Read slide].</a:t>
            </a:r>
          </a:p>
          <a:p>
            <a:endParaRPr lang="en-US" i="1" dirty="0"/>
          </a:p>
          <a:p>
            <a:endParaRPr lang="en-US" b="0" i="0" dirty="0"/>
          </a:p>
        </p:txBody>
      </p:sp>
      <p:sp>
        <p:nvSpPr>
          <p:cNvPr id="4" name="Slide Number Placeholder 3"/>
          <p:cNvSpPr>
            <a:spLocks noGrp="1"/>
          </p:cNvSpPr>
          <p:nvPr>
            <p:ph type="sldNum" sz="quarter" idx="5"/>
          </p:nvPr>
        </p:nvSpPr>
        <p:spPr/>
        <p:txBody>
          <a:bodyPr/>
          <a:lstStyle/>
          <a:p>
            <a:fld id="{3B95980D-98F4-F34D-9CA5-BFEF52130E09}" type="slidenum">
              <a:rPr lang="en-US" smtClean="0"/>
              <a:t>11</a:t>
            </a:fld>
            <a:endParaRPr lang="en-US"/>
          </a:p>
        </p:txBody>
      </p:sp>
    </p:spTree>
    <p:extLst>
      <p:ext uri="{BB962C8B-B14F-4D97-AF65-F5344CB8AC3E}">
        <p14:creationId xmlns:p14="http://schemas.microsoft.com/office/powerpoint/2010/main" val="1589895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Any questions?</a:t>
            </a:r>
          </a:p>
        </p:txBody>
      </p:sp>
      <p:sp>
        <p:nvSpPr>
          <p:cNvPr id="4" name="Slide Number Placeholder 3"/>
          <p:cNvSpPr>
            <a:spLocks noGrp="1"/>
          </p:cNvSpPr>
          <p:nvPr>
            <p:ph type="sldNum" sz="quarter" idx="5"/>
          </p:nvPr>
        </p:nvSpPr>
        <p:spPr/>
        <p:txBody>
          <a:bodyPr/>
          <a:lstStyle/>
          <a:p>
            <a:fld id="{3B95980D-98F4-F34D-9CA5-BFEF52130E09}" type="slidenum">
              <a:rPr lang="en-US" smtClean="0"/>
              <a:t>12</a:t>
            </a:fld>
            <a:endParaRPr lang="en-US"/>
          </a:p>
        </p:txBody>
      </p:sp>
    </p:spTree>
    <p:extLst>
      <p:ext uri="{BB962C8B-B14F-4D97-AF65-F5344CB8AC3E}">
        <p14:creationId xmlns:p14="http://schemas.microsoft.com/office/powerpoint/2010/main" val="1335205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kern="1200" dirty="0">
                <a:effectLst/>
                <a:latin typeface="Calibri" panose="020F0502020204030204" pitchFamily="34" charset="0"/>
                <a:ea typeface="Calibri" panose="020F0502020204030204" pitchFamily="34" charset="0"/>
              </a:rPr>
              <a:t>Instructor: </a:t>
            </a:r>
            <a:r>
              <a:rPr lang="en-US" sz="1800" kern="1200" dirty="0">
                <a:effectLst/>
                <a:latin typeface="Calibri" panose="020F0502020204030204" pitchFamily="34" charset="0"/>
                <a:ea typeface="Calibri" panose="020F0502020204030204" pitchFamily="34" charset="0"/>
              </a:rPr>
              <a:t>Today we’ll be talking about Fair Housing and address for important areas of concern when it comes to Fair Housing requirements. [</a:t>
            </a:r>
            <a:r>
              <a:rPr lang="en-US" sz="1800" i="1" kern="1200" dirty="0">
                <a:effectLst/>
                <a:latin typeface="Calibri" panose="020F0502020204030204" pitchFamily="34" charset="0"/>
                <a:ea typeface="Calibri" panose="020F0502020204030204" pitchFamily="34" charset="0"/>
              </a:rPr>
              <a:t>Read slide</a:t>
            </a:r>
            <a:r>
              <a:rPr lang="en-US" sz="1800" kern="1200" dirty="0">
                <a:effectLst/>
                <a:latin typeface="Calibri" panose="020F0502020204030204" pitchFamily="34" charset="0"/>
                <a:ea typeface="Calibri" panose="020F0502020204030204" pitchFamily="34" charset="0"/>
              </a:rPr>
              <a:t>].</a:t>
            </a:r>
            <a:r>
              <a:rPr lang="en-US" dirty="0">
                <a:effectLst/>
              </a:rPr>
              <a:t> </a:t>
            </a:r>
            <a:endParaRPr lang="en-US" i="1" dirty="0"/>
          </a:p>
        </p:txBody>
      </p:sp>
      <p:sp>
        <p:nvSpPr>
          <p:cNvPr id="4" name="Slide Number Placeholder 3"/>
          <p:cNvSpPr>
            <a:spLocks noGrp="1"/>
          </p:cNvSpPr>
          <p:nvPr>
            <p:ph type="sldNum" sz="quarter" idx="5"/>
          </p:nvPr>
        </p:nvSpPr>
        <p:spPr/>
        <p:txBody>
          <a:bodyPr/>
          <a:lstStyle/>
          <a:p>
            <a:fld id="{3B95980D-98F4-F34D-9CA5-BFEF52130E09}" type="slidenum">
              <a:rPr lang="en-US" smtClean="0"/>
              <a:t>2</a:t>
            </a:fld>
            <a:endParaRPr lang="en-US"/>
          </a:p>
        </p:txBody>
      </p:sp>
    </p:spTree>
    <p:extLst>
      <p:ext uri="{BB962C8B-B14F-4D97-AF65-F5344CB8AC3E}">
        <p14:creationId xmlns:p14="http://schemas.microsoft.com/office/powerpoint/2010/main" val="1996829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1883938" eaLnBrk="1" hangingPunct="1">
              <a:spcBef>
                <a:spcPct val="0"/>
              </a:spcBef>
              <a:defRPr/>
            </a:pPr>
            <a:r>
              <a:rPr lang="en-US" sz="2500" b="1" dirty="0"/>
              <a:t>Instructor:</a:t>
            </a:r>
            <a:r>
              <a:rPr lang="en-US" sz="2500" dirty="0"/>
              <a:t> </a:t>
            </a:r>
            <a:r>
              <a:rPr lang="en-US" sz="2500" i="0" dirty="0"/>
              <a:t>Both federal and state law prohibit discriminatory housing practices against members of protected classes.  Both the federal and state statutes are quite lengthy, but here are the statements of policy regarding the respective laws. [</a:t>
            </a:r>
            <a:r>
              <a:rPr lang="en-US" sz="2500" i="1" dirty="0"/>
              <a:t>Read slide.]</a:t>
            </a:r>
            <a:endParaRPr lang="en-US" altLang="en-US" i="1" dirty="0"/>
          </a:p>
        </p:txBody>
      </p:sp>
      <p:sp>
        <p:nvSpPr>
          <p:cNvPr id="860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a:solidFill>
                  <a:schemeClr val="tx1"/>
                </a:solidFill>
                <a:latin typeface="Trebuchet MS" pitchFamily="34" charset="0"/>
              </a:defRPr>
            </a:lvl1pPr>
            <a:lvl2pPr marL="1530700" indent="-588731" algn="ctr" eaLnBrk="0" hangingPunct="0">
              <a:defRPr>
                <a:solidFill>
                  <a:schemeClr val="tx1"/>
                </a:solidFill>
                <a:latin typeface="Trebuchet MS" pitchFamily="34" charset="0"/>
              </a:defRPr>
            </a:lvl2pPr>
            <a:lvl3pPr marL="2354923" indent="-470985" algn="ctr" eaLnBrk="0" hangingPunct="0">
              <a:defRPr>
                <a:solidFill>
                  <a:schemeClr val="tx1"/>
                </a:solidFill>
                <a:latin typeface="Trebuchet MS" pitchFamily="34" charset="0"/>
              </a:defRPr>
            </a:lvl3pPr>
            <a:lvl4pPr marL="3296892" indent="-470985" algn="ctr" eaLnBrk="0" hangingPunct="0">
              <a:defRPr>
                <a:solidFill>
                  <a:schemeClr val="tx1"/>
                </a:solidFill>
                <a:latin typeface="Trebuchet MS" pitchFamily="34" charset="0"/>
              </a:defRPr>
            </a:lvl4pPr>
            <a:lvl5pPr marL="4238861" indent="-470985" algn="ctr" eaLnBrk="0" hangingPunct="0">
              <a:defRPr>
                <a:solidFill>
                  <a:schemeClr val="tx1"/>
                </a:solidFill>
                <a:latin typeface="Trebuchet MS" pitchFamily="34" charset="0"/>
              </a:defRPr>
            </a:lvl5pPr>
            <a:lvl6pPr marL="5180830" indent="-470985" algn="ctr" eaLnBrk="0" fontAlgn="base" hangingPunct="0">
              <a:spcBef>
                <a:spcPct val="0"/>
              </a:spcBef>
              <a:spcAft>
                <a:spcPct val="0"/>
              </a:spcAft>
              <a:defRPr>
                <a:solidFill>
                  <a:schemeClr val="tx1"/>
                </a:solidFill>
                <a:latin typeface="Trebuchet MS" pitchFamily="34" charset="0"/>
              </a:defRPr>
            </a:lvl6pPr>
            <a:lvl7pPr marL="6122800" indent="-470985" algn="ctr" eaLnBrk="0" fontAlgn="base" hangingPunct="0">
              <a:spcBef>
                <a:spcPct val="0"/>
              </a:spcBef>
              <a:spcAft>
                <a:spcPct val="0"/>
              </a:spcAft>
              <a:defRPr>
                <a:solidFill>
                  <a:schemeClr val="tx1"/>
                </a:solidFill>
                <a:latin typeface="Trebuchet MS" pitchFamily="34" charset="0"/>
              </a:defRPr>
            </a:lvl7pPr>
            <a:lvl8pPr marL="7064769" indent="-470985" algn="ctr" eaLnBrk="0" fontAlgn="base" hangingPunct="0">
              <a:spcBef>
                <a:spcPct val="0"/>
              </a:spcBef>
              <a:spcAft>
                <a:spcPct val="0"/>
              </a:spcAft>
              <a:defRPr>
                <a:solidFill>
                  <a:schemeClr val="tx1"/>
                </a:solidFill>
                <a:latin typeface="Trebuchet MS" pitchFamily="34" charset="0"/>
              </a:defRPr>
            </a:lvl8pPr>
            <a:lvl9pPr marL="8006738" indent="-470985" algn="ctr" eaLnBrk="0" fontAlgn="base" hangingPunct="0">
              <a:spcBef>
                <a:spcPct val="0"/>
              </a:spcBef>
              <a:spcAft>
                <a:spcPct val="0"/>
              </a:spcAft>
              <a:defRPr>
                <a:solidFill>
                  <a:schemeClr val="tx1"/>
                </a:solidFill>
                <a:latin typeface="Trebuchet MS" pitchFamily="34" charset="0"/>
              </a:defRPr>
            </a:lvl9pPr>
          </a:lstStyle>
          <a:p>
            <a:pPr algn="r" eaLnBrk="1" hangingPunct="1">
              <a:defRPr/>
            </a:pPr>
            <a:fld id="{A90114E8-93A8-4FA1-869D-5CAFC8A551B7}" type="slidenum">
              <a:rPr lang="en-US" altLang="en-US" smtClean="0"/>
              <a:pPr algn="r" eaLnBrk="1" hangingPunct="1">
                <a:defRPr/>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83938">
              <a:defRPr/>
            </a:pPr>
            <a:r>
              <a:rPr lang="en-US" sz="2500" b="1" dirty="0"/>
              <a:t>Instructor: </a:t>
            </a:r>
            <a:r>
              <a:rPr lang="en-US" sz="2500" dirty="0"/>
              <a:t>In addition to federal and Virginia law regarding fair housing, REALTORS® are also bound by the fair housing requirements found in the Code of Ethics. Article 10 of the COE states. [</a:t>
            </a:r>
            <a:r>
              <a:rPr lang="en-US" sz="2500" i="1" dirty="0"/>
              <a:t>Read slide</a:t>
            </a:r>
            <a:r>
              <a:rPr lang="en-US" sz="2500" dirty="0"/>
              <a:t>]</a:t>
            </a:r>
          </a:p>
          <a:p>
            <a:pPr defTabSz="1883938">
              <a:defRPr/>
            </a:pPr>
            <a:endParaRPr lang="en-US" sz="2500" dirty="0"/>
          </a:p>
          <a:p>
            <a:endParaRPr lang="en-US" dirty="0"/>
          </a:p>
        </p:txBody>
      </p:sp>
      <p:sp>
        <p:nvSpPr>
          <p:cNvPr id="4" name="Slide Number Placeholder 3"/>
          <p:cNvSpPr>
            <a:spLocks noGrp="1"/>
          </p:cNvSpPr>
          <p:nvPr>
            <p:ph type="sldNum" sz="quarter" idx="10"/>
          </p:nvPr>
        </p:nvSpPr>
        <p:spPr/>
        <p:txBody>
          <a:bodyPr/>
          <a:lstStyle/>
          <a:p>
            <a:pPr>
              <a:defRPr/>
            </a:pPr>
            <a:fld id="{34F95CF9-68D1-4073-9C51-05266E7AC321}" type="slidenum">
              <a:rPr lang="en-US" smtClean="0"/>
              <a:pPr>
                <a:defRPr/>
              </a:pPr>
              <a:t>4</a:t>
            </a:fld>
            <a:endParaRPr lang="en-US" dirty="0"/>
          </a:p>
        </p:txBody>
      </p:sp>
    </p:spTree>
    <p:extLst>
      <p:ext uri="{BB962C8B-B14F-4D97-AF65-F5344CB8AC3E}">
        <p14:creationId xmlns:p14="http://schemas.microsoft.com/office/powerpoint/2010/main" val="1064856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83938">
              <a:defRPr/>
            </a:pPr>
            <a:r>
              <a:rPr lang="en-US" sz="2500" b="1" dirty="0"/>
              <a:t>Instructor: </a:t>
            </a:r>
            <a:r>
              <a:rPr lang="en-US" sz="2500" dirty="0"/>
              <a:t>Let’s do a quick review of the protected classes. There are 7 federally protected classes and 5 state-specific protected class, 2 of which are also protected under the Code of Ethics. There are also several localities in Virginia that have passed local ordinances adding additional protected classes, so you need to be familiar with your local laws and practices in your specific geographic area.</a:t>
            </a:r>
          </a:p>
          <a:p>
            <a:endParaRPr lang="en-US" dirty="0"/>
          </a:p>
        </p:txBody>
      </p:sp>
      <p:sp>
        <p:nvSpPr>
          <p:cNvPr id="4" name="Slide Number Placeholder 3"/>
          <p:cNvSpPr>
            <a:spLocks noGrp="1"/>
          </p:cNvSpPr>
          <p:nvPr>
            <p:ph type="sldNum" sz="quarter" idx="10"/>
          </p:nvPr>
        </p:nvSpPr>
        <p:spPr/>
        <p:txBody>
          <a:bodyPr/>
          <a:lstStyle/>
          <a:p>
            <a:fld id="{FEE1DD50-662C-4AD8-B1F0-CC5A66370D8B}" type="slidenum">
              <a:rPr lang="en-US" altLang="en-US" smtClean="0"/>
              <a:pPr/>
              <a:t>5</a:t>
            </a:fld>
            <a:endParaRPr lang="en-US" altLang="en-US" dirty="0"/>
          </a:p>
        </p:txBody>
      </p:sp>
    </p:spTree>
    <p:extLst>
      <p:ext uri="{BB962C8B-B14F-4D97-AF65-F5344CB8AC3E}">
        <p14:creationId xmlns:p14="http://schemas.microsoft.com/office/powerpoint/2010/main" val="1654480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Here are some examples of practices that would be a violation of Fair Housing law as well as the Code of Ethics. [</a:t>
            </a:r>
            <a:r>
              <a:rPr lang="en-US" i="1" dirty="0"/>
              <a:t>Read slide.]</a:t>
            </a:r>
            <a:endParaRPr lang="en-US" dirty="0"/>
          </a:p>
        </p:txBody>
      </p:sp>
      <p:sp>
        <p:nvSpPr>
          <p:cNvPr id="4" name="Slide Number Placeholder 3"/>
          <p:cNvSpPr>
            <a:spLocks noGrp="1"/>
          </p:cNvSpPr>
          <p:nvPr>
            <p:ph type="sldNum" sz="quarter" idx="5"/>
          </p:nvPr>
        </p:nvSpPr>
        <p:spPr/>
        <p:txBody>
          <a:bodyPr/>
          <a:lstStyle/>
          <a:p>
            <a:fld id="{3B95980D-98F4-F34D-9CA5-BFEF52130E09}" type="slidenum">
              <a:rPr lang="en-US" smtClean="0"/>
              <a:t>6</a:t>
            </a:fld>
            <a:endParaRPr lang="en-US"/>
          </a:p>
        </p:txBody>
      </p:sp>
    </p:spTree>
    <p:extLst>
      <p:ext uri="{BB962C8B-B14F-4D97-AF65-F5344CB8AC3E}">
        <p14:creationId xmlns:p14="http://schemas.microsoft.com/office/powerpoint/2010/main" val="3141472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83938">
              <a:defRPr/>
            </a:pPr>
            <a:r>
              <a:rPr lang="en-US" sz="2500" b="1" dirty="0"/>
              <a:t>Instructor: </a:t>
            </a:r>
            <a:r>
              <a:rPr lang="en-US" sz="2500" b="0" i="0" dirty="0"/>
              <a:t>It is important to be aware that it is possible violate fair housing law without intending to discriminate against a member of a protected class through policies that create a disparate impact on members of a protected class.  [</a:t>
            </a:r>
            <a:r>
              <a:rPr lang="en-US" sz="2500" b="0" i="1" dirty="0"/>
              <a:t>Read slide.]</a:t>
            </a:r>
            <a:endParaRPr lang="en-US" sz="2500" dirty="0"/>
          </a:p>
          <a:p>
            <a:endParaRPr lang="en-US" dirty="0"/>
          </a:p>
        </p:txBody>
      </p:sp>
      <p:sp>
        <p:nvSpPr>
          <p:cNvPr id="4" name="Slide Number Placeholder 3"/>
          <p:cNvSpPr>
            <a:spLocks noGrp="1"/>
          </p:cNvSpPr>
          <p:nvPr>
            <p:ph type="sldNum" sz="quarter" idx="10"/>
          </p:nvPr>
        </p:nvSpPr>
        <p:spPr/>
        <p:txBody>
          <a:bodyPr/>
          <a:lstStyle/>
          <a:p>
            <a:pPr>
              <a:defRPr/>
            </a:pPr>
            <a:fld id="{34F95CF9-68D1-4073-9C51-05266E7AC321}" type="slidenum">
              <a:rPr lang="en-US" smtClean="0"/>
              <a:pPr>
                <a:defRPr/>
              </a:pPr>
              <a:t>7</a:t>
            </a:fld>
            <a:endParaRPr lang="en-US" dirty="0"/>
          </a:p>
        </p:txBody>
      </p:sp>
    </p:spTree>
    <p:extLst>
      <p:ext uri="{BB962C8B-B14F-4D97-AF65-F5344CB8AC3E}">
        <p14:creationId xmlns:p14="http://schemas.microsoft.com/office/powerpoint/2010/main" val="884209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83938">
              <a:defRPr/>
            </a:pPr>
            <a:r>
              <a:rPr lang="en-US" sz="2500" b="1" dirty="0"/>
              <a:t>Instructor: </a:t>
            </a:r>
            <a:r>
              <a:rPr lang="en-US" sz="2500" dirty="0"/>
              <a:t>These are some guidelines or best practices to help avoid violating Fair Housing discussing or advertising certain properties. [</a:t>
            </a:r>
            <a:r>
              <a:rPr lang="en-US" sz="2500" i="1" dirty="0"/>
              <a:t>Read slide</a:t>
            </a:r>
            <a:r>
              <a:rPr lang="en-US" sz="2500" dirty="0"/>
              <a:t>]</a:t>
            </a:r>
          </a:p>
          <a:p>
            <a:endParaRPr lang="en-US" dirty="0"/>
          </a:p>
        </p:txBody>
      </p:sp>
      <p:sp>
        <p:nvSpPr>
          <p:cNvPr id="4" name="Slide Number Placeholder 3"/>
          <p:cNvSpPr>
            <a:spLocks noGrp="1"/>
          </p:cNvSpPr>
          <p:nvPr>
            <p:ph type="sldNum" sz="quarter" idx="10"/>
          </p:nvPr>
        </p:nvSpPr>
        <p:spPr/>
        <p:txBody>
          <a:bodyPr/>
          <a:lstStyle/>
          <a:p>
            <a:pPr>
              <a:defRPr/>
            </a:pPr>
            <a:fld id="{34F95CF9-68D1-4073-9C51-05266E7AC321}" type="slidenum">
              <a:rPr lang="en-US" smtClean="0"/>
              <a:pPr>
                <a:defRPr/>
              </a:pPr>
              <a:t>8</a:t>
            </a:fld>
            <a:endParaRPr lang="en-US" dirty="0"/>
          </a:p>
        </p:txBody>
      </p:sp>
    </p:spTree>
    <p:extLst>
      <p:ext uri="{BB962C8B-B14F-4D97-AF65-F5344CB8AC3E}">
        <p14:creationId xmlns:p14="http://schemas.microsoft.com/office/powerpoint/2010/main" val="3167455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83938">
              <a:defRPr/>
            </a:pPr>
            <a:r>
              <a:rPr lang="en-US" sz="2500" b="1" dirty="0"/>
              <a:t>Instructor: </a:t>
            </a:r>
            <a:r>
              <a:rPr lang="en-US" sz="2500" dirty="0"/>
              <a:t>[</a:t>
            </a:r>
            <a:r>
              <a:rPr lang="en-US" sz="2500" i="1" dirty="0"/>
              <a:t>Read slide</a:t>
            </a:r>
            <a:r>
              <a:rPr lang="en-US" sz="2500" dirty="0"/>
              <a:t>]. If you do decide to use it, use it consistently, everywhere. Selective use of the logo can also be seen as discriminatory.  </a:t>
            </a:r>
            <a:r>
              <a:rPr lang="en-US" sz="2500" i="1" dirty="0"/>
              <a:t>Note: The choice of logotype, statement, or slogan will depend on the type of media used (visual or auditory) and, in space advertising, on the size of the advertisement.</a:t>
            </a:r>
            <a:r>
              <a:rPr lang="en-US" sz="2500" dirty="0"/>
              <a:t>  HUD website has downloadable logos in different sizes.</a:t>
            </a:r>
          </a:p>
          <a:p>
            <a:endParaRPr lang="en-US" dirty="0"/>
          </a:p>
        </p:txBody>
      </p:sp>
      <p:sp>
        <p:nvSpPr>
          <p:cNvPr id="4" name="Slide Number Placeholder 3"/>
          <p:cNvSpPr>
            <a:spLocks noGrp="1"/>
          </p:cNvSpPr>
          <p:nvPr>
            <p:ph type="sldNum" sz="quarter" idx="10"/>
          </p:nvPr>
        </p:nvSpPr>
        <p:spPr/>
        <p:txBody>
          <a:bodyPr/>
          <a:lstStyle/>
          <a:p>
            <a:pPr>
              <a:defRPr/>
            </a:pPr>
            <a:fld id="{34F95CF9-68D1-4073-9C51-05266E7AC321}" type="slidenum">
              <a:rPr lang="en-US" smtClean="0"/>
              <a:pPr>
                <a:defRPr/>
              </a:pPr>
              <a:t>9</a:t>
            </a:fld>
            <a:endParaRPr lang="en-US" dirty="0"/>
          </a:p>
        </p:txBody>
      </p:sp>
    </p:spTree>
    <p:extLst>
      <p:ext uri="{BB962C8B-B14F-4D97-AF65-F5344CB8AC3E}">
        <p14:creationId xmlns:p14="http://schemas.microsoft.com/office/powerpoint/2010/main" val="3960479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B904B-FF5E-E549-912F-5778B1DCF5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594FDE-8603-8342-B6AD-5232DE84C7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FD53F1-F2AC-5840-87DF-ECB6023B975C}"/>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5" name="Footer Placeholder 4">
            <a:extLst>
              <a:ext uri="{FF2B5EF4-FFF2-40B4-BE49-F238E27FC236}">
                <a16:creationId xmlns:a16="http://schemas.microsoft.com/office/drawing/2014/main" id="{92D08F42-F358-9C47-AB44-0F3DE8C7A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54C129-83BB-F742-9AF6-CAF680AF7D88}"/>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594723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B0069-5810-6940-8B78-41C5FAD43B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9A309D-FB52-FF44-B709-1837D7114D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F51A2D-6A45-6A4B-8A94-A488AD81FB8A}"/>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5" name="Footer Placeholder 4">
            <a:extLst>
              <a:ext uri="{FF2B5EF4-FFF2-40B4-BE49-F238E27FC236}">
                <a16:creationId xmlns:a16="http://schemas.microsoft.com/office/drawing/2014/main" id="{80D3F4AF-971F-AA4D-A610-1A1B0A29F2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55448-A66F-1A44-832C-EB0DC057CB37}"/>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386703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0CA420-4FC1-CC4B-8C1A-8E627056CE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88C2C1-3EE7-0640-9459-FF8268C96D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73B86E-EFFA-7245-ABDF-D961ABA3BC7F}"/>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5" name="Footer Placeholder 4">
            <a:extLst>
              <a:ext uri="{FF2B5EF4-FFF2-40B4-BE49-F238E27FC236}">
                <a16:creationId xmlns:a16="http://schemas.microsoft.com/office/drawing/2014/main" id="{5D0AD7D2-E531-9246-9E01-3E754A924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221D1-8E6C-8C4B-AFD3-6A9A8D79108E}"/>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299652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8BC0-D48B-A24B-866C-B74E01F250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4DC5A2-7049-2641-8B11-A8D4E2D424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00F6A7-17F9-6246-A9C7-5B96907CFBF9}"/>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5" name="Footer Placeholder 4">
            <a:extLst>
              <a:ext uri="{FF2B5EF4-FFF2-40B4-BE49-F238E27FC236}">
                <a16:creationId xmlns:a16="http://schemas.microsoft.com/office/drawing/2014/main" id="{AED534D8-391D-3A41-98B7-3DDA092400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ADD74F-7236-A940-A3C5-E28C37E4D55F}"/>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2846582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0D41C-A1AC-2C4E-BCC9-9250662FF5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472B83-2BD6-E64F-8BAF-F969D3C0FF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4D94A3-5F88-9140-81A5-CB5D054B9E89}"/>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5" name="Footer Placeholder 4">
            <a:extLst>
              <a:ext uri="{FF2B5EF4-FFF2-40B4-BE49-F238E27FC236}">
                <a16:creationId xmlns:a16="http://schemas.microsoft.com/office/drawing/2014/main" id="{3055B76E-3024-304A-B470-9EE11D9A8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A3F2B7-CA5C-A547-B90E-F97A8AD09CB2}"/>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2158950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6A137-A313-4349-B148-88176CB437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E4ED6F-589F-9141-BD8E-DBDD7BAC41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E6CADF-1ECA-6A42-B9C2-294298389D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C8D464-2D1D-6744-AD3F-CB302488C7FC}"/>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6" name="Footer Placeholder 5">
            <a:extLst>
              <a:ext uri="{FF2B5EF4-FFF2-40B4-BE49-F238E27FC236}">
                <a16:creationId xmlns:a16="http://schemas.microsoft.com/office/drawing/2014/main" id="{2A5E628F-0052-244B-8CD1-5EF4459222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D77F61-033A-864D-A882-864030AA90B1}"/>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347737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99422-1BFA-2A46-9ED5-FA547BCDB6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86F323-A5E5-FB41-9180-DB345D6D52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6BCE76-D95D-454C-B57F-8D0A187205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F668D9-6418-3A4A-8EF0-35D153BBE1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2BD6D8-6415-5A4A-9F7B-C527EB1AAD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1C8E5F-6A6D-5641-88EC-E7EA194003A6}"/>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8" name="Footer Placeholder 7">
            <a:extLst>
              <a:ext uri="{FF2B5EF4-FFF2-40B4-BE49-F238E27FC236}">
                <a16:creationId xmlns:a16="http://schemas.microsoft.com/office/drawing/2014/main" id="{EA6E8C3E-CE18-054C-8366-B46ECB749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02F7CF-C565-D340-B376-5067A25D1608}"/>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203322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69840-FC71-C048-8919-DBC54585A0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00145F-7EB5-504B-A27F-34D03EF8F5BE}"/>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4" name="Footer Placeholder 3">
            <a:extLst>
              <a:ext uri="{FF2B5EF4-FFF2-40B4-BE49-F238E27FC236}">
                <a16:creationId xmlns:a16="http://schemas.microsoft.com/office/drawing/2014/main" id="{1DCFBA92-C652-6241-BD66-1BEE93347D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9A3027-3DB8-D04F-BB67-0DDCD0286D09}"/>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3207731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65E965-A23B-3D44-916F-D9A76D20BF17}"/>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3" name="Footer Placeholder 2">
            <a:extLst>
              <a:ext uri="{FF2B5EF4-FFF2-40B4-BE49-F238E27FC236}">
                <a16:creationId xmlns:a16="http://schemas.microsoft.com/office/drawing/2014/main" id="{AB0FF50C-41D4-E04D-ABFD-460D7B748F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D5FB71-936A-1147-8DB9-D12B3C1C50CC}"/>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3593345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52F33-B7A9-4B41-928A-A4C16AFCE3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6E624B-31DE-6841-9928-FEC1B9EA39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AF10A6-D52F-D746-A394-4B6CD12445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C570AB-5F65-C144-8467-1C56425F10F7}"/>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6" name="Footer Placeholder 5">
            <a:extLst>
              <a:ext uri="{FF2B5EF4-FFF2-40B4-BE49-F238E27FC236}">
                <a16:creationId xmlns:a16="http://schemas.microsoft.com/office/drawing/2014/main" id="{0E24FE72-A185-3143-93E3-23BC7D824F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C37D11-0A6A-544F-B4BE-D5B299651FE7}"/>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101003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F7FD6-B167-004B-B536-D3DECF8C13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DC1D3A-FDF2-E541-A1A2-9A989E6151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70D27A-FB06-B34E-87E8-D39DB915A7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6D01C4-E987-FA4A-9233-D12696C8D72D}"/>
              </a:ext>
            </a:extLst>
          </p:cNvPr>
          <p:cNvSpPr>
            <a:spLocks noGrp="1"/>
          </p:cNvSpPr>
          <p:nvPr>
            <p:ph type="dt" sz="half" idx="10"/>
          </p:nvPr>
        </p:nvSpPr>
        <p:spPr/>
        <p:txBody>
          <a:bodyPr/>
          <a:lstStyle/>
          <a:p>
            <a:fld id="{F9A33561-9849-9F43-98AE-156457064D06}" type="datetimeFigureOut">
              <a:rPr lang="en-US" smtClean="0"/>
              <a:t>3/25/24</a:t>
            </a:fld>
            <a:endParaRPr lang="en-US"/>
          </a:p>
        </p:txBody>
      </p:sp>
      <p:sp>
        <p:nvSpPr>
          <p:cNvPr id="6" name="Footer Placeholder 5">
            <a:extLst>
              <a:ext uri="{FF2B5EF4-FFF2-40B4-BE49-F238E27FC236}">
                <a16:creationId xmlns:a16="http://schemas.microsoft.com/office/drawing/2014/main" id="{EC277C7E-F202-D444-BFAB-308E63CB3B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6D38A9-DB1A-E94B-A871-6D0F46EBA75A}"/>
              </a:ext>
            </a:extLst>
          </p:cNvPr>
          <p:cNvSpPr>
            <a:spLocks noGrp="1"/>
          </p:cNvSpPr>
          <p:nvPr>
            <p:ph type="sldNum" sz="quarter" idx="12"/>
          </p:nvPr>
        </p:nvSpPr>
        <p:spPr/>
        <p:txBody>
          <a:bodyPr/>
          <a:lstStyle/>
          <a:p>
            <a:fld id="{43B37F4F-EED6-D545-AE8E-3258206C3272}" type="slidenum">
              <a:rPr lang="en-US" smtClean="0"/>
              <a:t>‹#›</a:t>
            </a:fld>
            <a:endParaRPr lang="en-US"/>
          </a:p>
        </p:txBody>
      </p:sp>
    </p:spTree>
    <p:extLst>
      <p:ext uri="{BB962C8B-B14F-4D97-AF65-F5344CB8AC3E}">
        <p14:creationId xmlns:p14="http://schemas.microsoft.com/office/powerpoint/2010/main" val="495469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E21090-1F5C-5A43-8502-E368CE70A1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FEA06B-5693-F94E-A29D-3B063213F1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B916C-E611-EF4E-9DDB-193181D583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A33561-9849-9F43-98AE-156457064D06}" type="datetimeFigureOut">
              <a:rPr lang="en-US" smtClean="0"/>
              <a:t>3/25/24</a:t>
            </a:fld>
            <a:endParaRPr lang="en-US"/>
          </a:p>
        </p:txBody>
      </p:sp>
      <p:sp>
        <p:nvSpPr>
          <p:cNvPr id="5" name="Footer Placeholder 4">
            <a:extLst>
              <a:ext uri="{FF2B5EF4-FFF2-40B4-BE49-F238E27FC236}">
                <a16:creationId xmlns:a16="http://schemas.microsoft.com/office/drawing/2014/main" id="{61C51B82-D5F4-2E43-A832-0AA43A8544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6AAADBB-4F64-DB4A-AE0A-3DDCE13087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37F4F-EED6-D545-AE8E-3258206C3272}" type="slidenum">
              <a:rPr lang="en-US" smtClean="0"/>
              <a:t>‹#›</a:t>
            </a:fld>
            <a:endParaRPr lang="en-US"/>
          </a:p>
        </p:txBody>
      </p:sp>
    </p:spTree>
    <p:extLst>
      <p:ext uri="{BB962C8B-B14F-4D97-AF65-F5344CB8AC3E}">
        <p14:creationId xmlns:p14="http://schemas.microsoft.com/office/powerpoint/2010/main" val="379270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F517E7-2AB7-8E4F-A118-B2C29D904465}"/>
              </a:ext>
            </a:extLst>
          </p:cNvPr>
          <p:cNvSpPr>
            <a:spLocks noGrp="1"/>
          </p:cNvSpPr>
          <p:nvPr>
            <p:ph type="title"/>
          </p:nvPr>
        </p:nvSpPr>
        <p:spPr>
          <a:xfrm>
            <a:off x="520506" y="838832"/>
            <a:ext cx="4805996" cy="1297115"/>
          </a:xfrm>
        </p:spPr>
        <p:txBody>
          <a:bodyPr vert="horz" lIns="91440" tIns="45720" rIns="91440" bIns="45720" rtlCol="0" anchor="t">
            <a:normAutofit/>
          </a:bodyPr>
          <a:lstStyle/>
          <a:p>
            <a:r>
              <a:rPr lang="en-US" b="1" kern="1200" dirty="0">
                <a:solidFill>
                  <a:schemeClr val="tx2"/>
                </a:solidFill>
                <a:latin typeface="+mj-lt"/>
                <a:ea typeface="+mj-ea"/>
                <a:cs typeface="+mj-cs"/>
              </a:rPr>
              <a:t>Fair Housing</a:t>
            </a:r>
            <a:br>
              <a:rPr lang="en-US" sz="4000" b="1" kern="1200" dirty="0">
                <a:solidFill>
                  <a:schemeClr val="tx2"/>
                </a:solidFill>
                <a:latin typeface="+mj-lt"/>
                <a:ea typeface="+mj-ea"/>
                <a:cs typeface="+mj-cs"/>
              </a:rPr>
            </a:br>
            <a:endParaRPr lang="en-US" sz="4000" kern="1200" dirty="0">
              <a:solidFill>
                <a:schemeClr val="tx2"/>
              </a:solidFill>
              <a:latin typeface="+mj-lt"/>
              <a:ea typeface="+mj-ea"/>
              <a:cs typeface="+mj-cs"/>
            </a:endParaRPr>
          </a:p>
        </p:txBody>
      </p:sp>
      <p:grpSp>
        <p:nvGrpSpPr>
          <p:cNvPr id="14" name="Group 13">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15" name="Freeform: Shape 14">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descr="House">
            <a:extLst>
              <a:ext uri="{FF2B5EF4-FFF2-40B4-BE49-F238E27FC236}">
                <a16:creationId xmlns:a16="http://schemas.microsoft.com/office/drawing/2014/main" id="{2A146E66-6A21-F8A1-2698-9C52046BDA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29652" y="1859078"/>
            <a:ext cx="3821102" cy="3821102"/>
          </a:xfrm>
          <a:prstGeom prst="rect">
            <a:avLst/>
          </a:prstGeom>
          <a:ln>
            <a:noFill/>
          </a:ln>
        </p:spPr>
      </p:pic>
      <p:sp>
        <p:nvSpPr>
          <p:cNvPr id="5" name="TextBox 4">
            <a:extLst>
              <a:ext uri="{FF2B5EF4-FFF2-40B4-BE49-F238E27FC236}">
                <a16:creationId xmlns:a16="http://schemas.microsoft.com/office/drawing/2014/main" id="{C9A6082C-4267-E541-96B8-59D291BC68B0}"/>
              </a:ext>
            </a:extLst>
          </p:cNvPr>
          <p:cNvSpPr txBox="1"/>
          <p:nvPr/>
        </p:nvSpPr>
        <p:spPr>
          <a:xfrm>
            <a:off x="520506" y="5027999"/>
            <a:ext cx="3474720" cy="1290803"/>
          </a:xfrm>
          <a:prstGeom prst="rect">
            <a:avLst/>
          </a:prstGeom>
          <a:noFill/>
        </p:spPr>
        <p:txBody>
          <a:bodyPr wrap="square" rtlCol="0">
            <a:spAutoFit/>
          </a:bodyPr>
          <a:lstStyle/>
          <a:p>
            <a:pPr>
              <a:lnSpc>
                <a:spcPct val="110000"/>
              </a:lnSpc>
            </a:pPr>
            <a:r>
              <a:rPr lang="en-US" sz="2400" dirty="0"/>
              <a:t>Broker Toolkit</a:t>
            </a:r>
          </a:p>
          <a:p>
            <a:pPr>
              <a:lnSpc>
                <a:spcPct val="110000"/>
              </a:lnSpc>
            </a:pPr>
            <a:r>
              <a:rPr lang="en-US" sz="2400" dirty="0"/>
              <a:t>April 2024</a:t>
            </a:r>
          </a:p>
          <a:p>
            <a:pPr>
              <a:lnSpc>
                <a:spcPct val="110000"/>
              </a:lnSpc>
            </a:pPr>
            <a:r>
              <a:rPr lang="en-US" sz="2400" dirty="0"/>
              <a:t>©Virginia REALTORS®</a:t>
            </a:r>
            <a:endParaRPr lang="en-US" sz="2400" dirty="0">
              <a:solidFill>
                <a:schemeClr val="bg1"/>
              </a:solidFill>
            </a:endParaRPr>
          </a:p>
        </p:txBody>
      </p:sp>
    </p:spTree>
    <p:extLst>
      <p:ext uri="{BB962C8B-B14F-4D97-AF65-F5344CB8AC3E}">
        <p14:creationId xmlns:p14="http://schemas.microsoft.com/office/powerpoint/2010/main" val="2739500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7774" y="334010"/>
            <a:ext cx="5486400" cy="1325563"/>
          </a:xfrm>
        </p:spPr>
        <p:txBody>
          <a:bodyPr/>
          <a:lstStyle/>
          <a:p>
            <a:r>
              <a:rPr lang="en-US" dirty="0"/>
              <a:t>Filing a Complaint</a:t>
            </a:r>
          </a:p>
        </p:txBody>
      </p:sp>
      <p:sp>
        <p:nvSpPr>
          <p:cNvPr id="3" name="Content Placeholder 2"/>
          <p:cNvSpPr>
            <a:spLocks noGrp="1"/>
          </p:cNvSpPr>
          <p:nvPr>
            <p:ph idx="1"/>
          </p:nvPr>
        </p:nvSpPr>
        <p:spPr/>
        <p:txBody>
          <a:bodyPr/>
          <a:lstStyle/>
          <a:p>
            <a:r>
              <a:rPr lang="en-US" dirty="0"/>
              <a:t>Anyone who perceives they have been discriminated against, including testers, can file a complaint</a:t>
            </a:r>
          </a:p>
          <a:p>
            <a:r>
              <a:rPr lang="en-US" dirty="0"/>
              <a:t>Can file against anyone who engages in a potentially discriminatory act (includes employers who may not have known)</a:t>
            </a:r>
          </a:p>
          <a:p>
            <a:r>
              <a:rPr lang="en-US" u="sng" dirty="0"/>
              <a:t>1 year </a:t>
            </a:r>
            <a:r>
              <a:rPr lang="en-US" dirty="0"/>
              <a:t>to file with HUD or VREB</a:t>
            </a:r>
          </a:p>
          <a:p>
            <a:r>
              <a:rPr lang="en-US" u="sng" dirty="0"/>
              <a:t>2 years </a:t>
            </a:r>
            <a:r>
              <a:rPr lang="en-US" dirty="0"/>
              <a:t>to file civil suit in federal or state court</a:t>
            </a:r>
          </a:p>
        </p:txBody>
      </p:sp>
      <p:cxnSp>
        <p:nvCxnSpPr>
          <p:cNvPr id="4" name="Straight Connector 3"/>
          <p:cNvCxnSpPr/>
          <p:nvPr/>
        </p:nvCxnSpPr>
        <p:spPr>
          <a:xfrm>
            <a:off x="1854834" y="1639698"/>
            <a:ext cx="7556500" cy="18288"/>
          </a:xfrm>
          <a:prstGeom prst="line">
            <a:avLst/>
          </a:prstGeom>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13380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56960"/>
            <a:ext cx="8275320" cy="1325563"/>
          </a:xfrm>
        </p:spPr>
        <p:txBody>
          <a:bodyPr/>
          <a:lstStyle/>
          <a:p>
            <a:r>
              <a:rPr lang="en-US" dirty="0"/>
              <a:t>Penalties</a:t>
            </a:r>
          </a:p>
        </p:txBody>
      </p:sp>
      <p:sp>
        <p:nvSpPr>
          <p:cNvPr id="3" name="Content Placeholder 2"/>
          <p:cNvSpPr>
            <a:spLocks noGrp="1"/>
          </p:cNvSpPr>
          <p:nvPr>
            <p:ph idx="1"/>
          </p:nvPr>
        </p:nvSpPr>
        <p:spPr>
          <a:xfrm>
            <a:off x="2022475" y="1432560"/>
            <a:ext cx="7721981" cy="5123688"/>
          </a:xfrm>
        </p:spPr>
        <p:txBody>
          <a:bodyPr>
            <a:normAutofit lnSpcReduction="10000"/>
          </a:bodyPr>
          <a:lstStyle/>
          <a:p>
            <a:r>
              <a:rPr lang="en-US" b="1" dirty="0"/>
              <a:t>Administrative hearing through HUD or VREB</a:t>
            </a:r>
          </a:p>
          <a:p>
            <a:pPr lvl="1"/>
            <a:r>
              <a:rPr lang="en-US" dirty="0"/>
              <a:t>$11,000 for first offense</a:t>
            </a:r>
          </a:p>
          <a:p>
            <a:pPr lvl="1"/>
            <a:r>
              <a:rPr lang="en-US" dirty="0"/>
              <a:t>$27,500 for second offense within 5 years</a:t>
            </a:r>
          </a:p>
          <a:p>
            <a:pPr lvl="1"/>
            <a:r>
              <a:rPr lang="en-US" dirty="0"/>
              <a:t>$55,000 for two or more offenses within 7 years</a:t>
            </a:r>
          </a:p>
          <a:p>
            <a:pPr lvl="1"/>
            <a:r>
              <a:rPr lang="en-US" dirty="0"/>
              <a:t>Suspension or revocation of license</a:t>
            </a:r>
          </a:p>
          <a:p>
            <a:r>
              <a:rPr lang="en-US" b="1" dirty="0"/>
              <a:t>Enforcement through Department of Justice</a:t>
            </a:r>
          </a:p>
          <a:p>
            <a:pPr lvl="1"/>
            <a:r>
              <a:rPr lang="en-US" dirty="0"/>
              <a:t>Up to $75,000 for first violation</a:t>
            </a:r>
          </a:p>
          <a:p>
            <a:pPr lvl="1"/>
            <a:r>
              <a:rPr lang="en-US" dirty="0"/>
              <a:t>Up to $150,000 for subsequent violations</a:t>
            </a:r>
          </a:p>
          <a:p>
            <a:r>
              <a:rPr lang="en-US" b="1" dirty="0"/>
              <a:t>Direct Court Action</a:t>
            </a:r>
          </a:p>
          <a:p>
            <a:pPr lvl="1"/>
            <a:r>
              <a:rPr lang="en-US" dirty="0"/>
              <a:t>Injunction to stop discriminatory behavior</a:t>
            </a:r>
          </a:p>
          <a:p>
            <a:pPr lvl="1"/>
            <a:r>
              <a:rPr lang="en-US" dirty="0"/>
              <a:t>Actual damages</a:t>
            </a:r>
          </a:p>
          <a:p>
            <a:pPr lvl="1"/>
            <a:r>
              <a:rPr lang="en-US" dirty="0"/>
              <a:t>Punitive damages</a:t>
            </a:r>
          </a:p>
          <a:p>
            <a:pPr lvl="1"/>
            <a:r>
              <a:rPr lang="en-US" dirty="0"/>
              <a:t>Attorney fees</a:t>
            </a:r>
          </a:p>
        </p:txBody>
      </p:sp>
      <p:cxnSp>
        <p:nvCxnSpPr>
          <p:cNvPr id="4" name="Straight Connector 3"/>
          <p:cNvCxnSpPr/>
          <p:nvPr/>
        </p:nvCxnSpPr>
        <p:spPr>
          <a:xfrm>
            <a:off x="2022474" y="1185672"/>
            <a:ext cx="7556500" cy="18288"/>
          </a:xfrm>
          <a:prstGeom prst="line">
            <a:avLst/>
          </a:prstGeom>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484313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D52CCD-AE97-EE41-93C3-3455AB95A074}"/>
              </a:ext>
            </a:extLst>
          </p:cNvPr>
          <p:cNvSpPr>
            <a:spLocks noGrp="1"/>
          </p:cNvSpPr>
          <p:nvPr>
            <p:ph type="title"/>
          </p:nvPr>
        </p:nvSpPr>
        <p:spPr>
          <a:xfrm>
            <a:off x="1292641" y="2131885"/>
            <a:ext cx="4805996" cy="1297115"/>
          </a:xfrm>
        </p:spPr>
        <p:txBody>
          <a:bodyPr vert="horz" lIns="91440" tIns="45720" rIns="91440" bIns="45720" rtlCol="0" anchor="t">
            <a:normAutofit/>
          </a:bodyPr>
          <a:lstStyle/>
          <a:p>
            <a:r>
              <a:rPr lang="en-US" sz="4800" kern="1200" dirty="0">
                <a:solidFill>
                  <a:schemeClr val="tx2"/>
                </a:solidFill>
                <a:latin typeface="+mj-lt"/>
                <a:ea typeface="+mj-ea"/>
                <a:cs typeface="+mj-cs"/>
              </a:rPr>
              <a:t>Questions?</a:t>
            </a:r>
          </a:p>
        </p:txBody>
      </p:sp>
      <p:grpSp>
        <p:nvGrpSpPr>
          <p:cNvPr id="14" name="Group 13">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15" name="Freeform: Shape 14">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descr="Question mark">
            <a:extLst>
              <a:ext uri="{FF2B5EF4-FFF2-40B4-BE49-F238E27FC236}">
                <a16:creationId xmlns:a16="http://schemas.microsoft.com/office/drawing/2014/main" id="{9FAE7C9E-445B-1752-C697-8E93910511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29652" y="1859078"/>
            <a:ext cx="3821102" cy="3821102"/>
          </a:xfrm>
          <a:prstGeom prst="rect">
            <a:avLst/>
          </a:prstGeom>
          <a:ln>
            <a:noFill/>
          </a:ln>
        </p:spPr>
      </p:pic>
    </p:spTree>
    <p:extLst>
      <p:ext uri="{BB962C8B-B14F-4D97-AF65-F5344CB8AC3E}">
        <p14:creationId xmlns:p14="http://schemas.microsoft.com/office/powerpoint/2010/main" val="131495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C89B7C-8FA8-1F45-941C-5F62E3160F6F}"/>
              </a:ext>
            </a:extLst>
          </p:cNvPr>
          <p:cNvSpPr>
            <a:spLocks noGrp="1"/>
          </p:cNvSpPr>
          <p:nvPr>
            <p:ph type="title"/>
          </p:nvPr>
        </p:nvSpPr>
        <p:spPr>
          <a:xfrm>
            <a:off x="572493" y="238539"/>
            <a:ext cx="11018520" cy="1434415"/>
          </a:xfrm>
        </p:spPr>
        <p:txBody>
          <a:bodyPr anchor="b">
            <a:normAutofit/>
          </a:bodyPr>
          <a:lstStyle/>
          <a:p>
            <a:r>
              <a:rPr lang="en-US" sz="5400"/>
              <a:t>Fair Housing</a:t>
            </a:r>
          </a:p>
        </p:txBody>
      </p:sp>
      <p:sp>
        <p:nvSpPr>
          <p:cNvPr id="2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BA153C65-2D43-ED96-32E2-32A8F2F4D834}"/>
              </a:ext>
            </a:extLst>
          </p:cNvPr>
          <p:cNvSpPr>
            <a:spLocks noGrp="1"/>
          </p:cNvSpPr>
          <p:nvPr>
            <p:ph idx="1"/>
          </p:nvPr>
        </p:nvSpPr>
        <p:spPr>
          <a:xfrm>
            <a:off x="572493" y="2071316"/>
            <a:ext cx="6713552" cy="4119172"/>
          </a:xfrm>
        </p:spPr>
        <p:txBody>
          <a:bodyPr anchor="t">
            <a:normAutofit/>
          </a:bodyPr>
          <a:lstStyle/>
          <a:p>
            <a:r>
              <a:rPr lang="en-US" sz="2400" dirty="0"/>
              <a:t>What governs Fair Housing?</a:t>
            </a:r>
          </a:p>
          <a:p>
            <a:r>
              <a:rPr lang="en-US" sz="2400" dirty="0"/>
              <a:t>Who is protected?</a:t>
            </a:r>
          </a:p>
          <a:p>
            <a:r>
              <a:rPr lang="en-US" sz="2400" dirty="0"/>
              <a:t>What should you do to avoid a Fair Housing violation?</a:t>
            </a:r>
          </a:p>
          <a:p>
            <a:r>
              <a:rPr lang="en-US" sz="2400" dirty="0"/>
              <a:t>What are the consequences for violating Fair Housing?</a:t>
            </a:r>
          </a:p>
          <a:p>
            <a:endParaRPr lang="en-US" sz="2200" dirty="0"/>
          </a:p>
        </p:txBody>
      </p:sp>
      <p:pic>
        <p:nvPicPr>
          <p:cNvPr id="4" name="Content Placeholder 3">
            <a:extLst>
              <a:ext uri="{FF2B5EF4-FFF2-40B4-BE49-F238E27FC236}">
                <a16:creationId xmlns:a16="http://schemas.microsoft.com/office/drawing/2014/main" id="{4C65C64F-C61F-5341-9E87-A3A5B17984B6}"/>
              </a:ext>
            </a:extLst>
          </p:cNvPr>
          <p:cNvPicPr>
            <a:picLocks noChangeAspect="1"/>
          </p:cNvPicPr>
          <p:nvPr/>
        </p:nvPicPr>
        <p:blipFill rotWithShape="1">
          <a:blip r:embed="rId3">
            <a:extLst>
              <a:ext uri="{28A0092B-C50C-407E-A947-70E740481C1C}">
                <a14:useLocalDpi xmlns:a14="http://schemas.microsoft.com/office/drawing/2010/main" val="0"/>
              </a:ext>
            </a:extLst>
          </a:blip>
          <a:srcRect l="1020" r="3097" b="2"/>
          <a:stretch/>
        </p:blipFill>
        <p:spPr>
          <a:xfrm>
            <a:off x="7675658" y="2093976"/>
            <a:ext cx="3941064" cy="4096512"/>
          </a:xfrm>
          <a:prstGeom prst="rect">
            <a:avLst/>
          </a:prstGeom>
        </p:spPr>
      </p:pic>
    </p:spTree>
    <p:extLst>
      <p:ext uri="{BB962C8B-B14F-4D97-AF65-F5344CB8AC3E}">
        <p14:creationId xmlns:p14="http://schemas.microsoft.com/office/powerpoint/2010/main" val="3156207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676400" y="258445"/>
            <a:ext cx="10515600" cy="1325563"/>
          </a:xfrm>
        </p:spPr>
        <p:txBody>
          <a:bodyPr/>
          <a:lstStyle/>
          <a:p>
            <a:pPr eaLnBrk="1" hangingPunct="1"/>
            <a:r>
              <a:rPr lang="en-US" altLang="en-US" sz="4000" dirty="0"/>
              <a:t>Governing Sources – Federal and State Law</a:t>
            </a:r>
          </a:p>
        </p:txBody>
      </p:sp>
      <p:sp>
        <p:nvSpPr>
          <p:cNvPr id="46083" name="Content Placeholder 2"/>
          <p:cNvSpPr>
            <a:spLocks noGrp="1"/>
          </p:cNvSpPr>
          <p:nvPr>
            <p:ph idx="1"/>
          </p:nvPr>
        </p:nvSpPr>
        <p:spPr>
          <a:xfrm>
            <a:off x="1600200" y="1441450"/>
            <a:ext cx="8648700" cy="4791696"/>
          </a:xfrm>
          <a:noFill/>
        </p:spPr>
        <p:txBody>
          <a:bodyPr>
            <a:normAutofit/>
          </a:bodyPr>
          <a:lstStyle/>
          <a:p>
            <a:pPr marL="628650">
              <a:spcAft>
                <a:spcPts val="600"/>
              </a:spcAft>
            </a:pPr>
            <a:r>
              <a:rPr lang="en-US" altLang="en-US" sz="2500" b="1" dirty="0"/>
              <a:t>The Fair Housing Act (federal) </a:t>
            </a:r>
          </a:p>
          <a:p>
            <a:pPr marL="1085850" lvl="1">
              <a:spcAft>
                <a:spcPts val="600"/>
              </a:spcAft>
            </a:pPr>
            <a:r>
              <a:rPr lang="en-US" b="0" i="0" dirty="0">
                <a:effectLst/>
              </a:rPr>
              <a:t>The Fair Housing Act protects people from discrimination when they are renting or buying a home, getting a mortgage, seeking housing assistance, or engaging in other housing-related activities. </a:t>
            </a:r>
            <a:endParaRPr lang="en-US" altLang="en-US" b="1" dirty="0"/>
          </a:p>
          <a:p>
            <a:pPr marL="628650">
              <a:spcAft>
                <a:spcPts val="600"/>
              </a:spcAft>
            </a:pPr>
            <a:r>
              <a:rPr lang="en-US" altLang="en-US" sz="2500" b="1" dirty="0"/>
              <a:t>Va. Fair Housing Law </a:t>
            </a:r>
            <a:endParaRPr lang="en-US" altLang="en-US" sz="2500" dirty="0"/>
          </a:p>
          <a:p>
            <a:pPr marL="914400" lvl="1">
              <a:spcAft>
                <a:spcPts val="600"/>
              </a:spcAft>
            </a:pPr>
            <a:r>
              <a:rPr lang="en-US" dirty="0"/>
              <a:t>”</a:t>
            </a:r>
            <a:r>
              <a:rPr lang="en-US" b="0" i="0" dirty="0">
                <a:effectLst/>
              </a:rPr>
              <a:t>It is the policy of the Commonwealth of Virginia to provide for fair housing throughout the Commonwealth, to all its citizens…and to that end to prohibit discriminatory practices with respect to residential housing by any person or group of persons…”</a:t>
            </a:r>
            <a:endParaRPr lang="en-US" altLang="en-US" dirty="0"/>
          </a:p>
        </p:txBody>
      </p:sp>
      <p:cxnSp>
        <p:nvCxnSpPr>
          <p:cNvPr id="4" name="Straight Connector 3">
            <a:extLst>
              <a:ext uri="{FF2B5EF4-FFF2-40B4-BE49-F238E27FC236}">
                <a16:creationId xmlns:a16="http://schemas.microsoft.com/office/drawing/2014/main" id="{A84C0300-ABC9-4018-92FC-794BE1418FA8}"/>
              </a:ext>
            </a:extLst>
          </p:cNvPr>
          <p:cNvCxnSpPr/>
          <p:nvPr/>
        </p:nvCxnSpPr>
        <p:spPr>
          <a:xfrm>
            <a:off x="1943100" y="1295400"/>
            <a:ext cx="8305800"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D52AD4-420B-4172-90E7-B319993AFE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5360" y="2689916"/>
            <a:ext cx="2191056" cy="3277057"/>
          </a:xfrm>
          <a:prstGeom prst="rect">
            <a:avLst/>
          </a:prstGeom>
        </p:spPr>
      </p:pic>
      <p:sp>
        <p:nvSpPr>
          <p:cNvPr id="49154" name="Title 1"/>
          <p:cNvSpPr>
            <a:spLocks noGrp="1"/>
          </p:cNvSpPr>
          <p:nvPr>
            <p:ph type="title"/>
          </p:nvPr>
        </p:nvSpPr>
        <p:spPr>
          <a:xfrm>
            <a:off x="1943100" y="296172"/>
            <a:ext cx="10515600" cy="1394516"/>
          </a:xfrm>
        </p:spPr>
        <p:txBody>
          <a:bodyPr/>
          <a:lstStyle/>
          <a:p>
            <a:pPr eaLnBrk="1" hangingPunct="1"/>
            <a:r>
              <a:rPr lang="en-US" altLang="en-US" sz="4000" dirty="0"/>
              <a:t>Fair Housing and the Code of Ethics</a:t>
            </a:r>
          </a:p>
        </p:txBody>
      </p:sp>
      <p:sp>
        <p:nvSpPr>
          <p:cNvPr id="3" name="Content Placeholder 2"/>
          <p:cNvSpPr>
            <a:spLocks noGrp="1"/>
          </p:cNvSpPr>
          <p:nvPr>
            <p:ph idx="1"/>
          </p:nvPr>
        </p:nvSpPr>
        <p:spPr>
          <a:xfrm>
            <a:off x="2022474" y="1524001"/>
            <a:ext cx="7273926" cy="609600"/>
          </a:xfrm>
        </p:spPr>
        <p:txBody>
          <a:bodyPr/>
          <a:lstStyle/>
          <a:p>
            <a:pPr marL="0" indent="0">
              <a:buNone/>
              <a:defRPr/>
            </a:pPr>
            <a:r>
              <a:rPr lang="en-US" b="1" dirty="0">
                <a:ea typeface="ＭＳ Ｐゴシック" charset="-128"/>
              </a:rPr>
              <a:t>Code of Ethics</a:t>
            </a:r>
          </a:p>
        </p:txBody>
      </p:sp>
      <p:cxnSp>
        <p:nvCxnSpPr>
          <p:cNvPr id="4" name="Straight Connector 3">
            <a:extLst>
              <a:ext uri="{FF2B5EF4-FFF2-40B4-BE49-F238E27FC236}">
                <a16:creationId xmlns:a16="http://schemas.microsoft.com/office/drawing/2014/main" id="{695AF6A4-ADD7-4C80-ACAD-F46F3D35BE11}"/>
              </a:ext>
            </a:extLst>
          </p:cNvPr>
          <p:cNvCxnSpPr/>
          <p:nvPr/>
        </p:nvCxnSpPr>
        <p:spPr>
          <a:xfrm>
            <a:off x="1943100" y="1295400"/>
            <a:ext cx="8305800" cy="0"/>
          </a:xfrm>
          <a:prstGeom prst="line">
            <a:avLst/>
          </a:prstGeom>
        </p:spPr>
        <p:style>
          <a:lnRef idx="2">
            <a:schemeClr val="accent2"/>
          </a:lnRef>
          <a:fillRef idx="0">
            <a:schemeClr val="accent2"/>
          </a:fillRef>
          <a:effectRef idx="1">
            <a:schemeClr val="accent2"/>
          </a:effectRef>
          <a:fontRef idx="minor">
            <a:schemeClr val="tx1"/>
          </a:fontRef>
        </p:style>
      </p:cxnSp>
      <p:sp>
        <p:nvSpPr>
          <p:cNvPr id="6" name="TextBox 5">
            <a:extLst>
              <a:ext uri="{FF2B5EF4-FFF2-40B4-BE49-F238E27FC236}">
                <a16:creationId xmlns:a16="http://schemas.microsoft.com/office/drawing/2014/main" id="{62705085-6E81-49FD-91A6-1B49530E012D}"/>
              </a:ext>
            </a:extLst>
          </p:cNvPr>
          <p:cNvSpPr txBox="1"/>
          <p:nvPr/>
        </p:nvSpPr>
        <p:spPr>
          <a:xfrm>
            <a:off x="2022474" y="1919288"/>
            <a:ext cx="6172200" cy="4290405"/>
          </a:xfrm>
          <a:prstGeom prst="rect">
            <a:avLst/>
          </a:prstGeom>
          <a:noFill/>
        </p:spPr>
        <p:txBody>
          <a:bodyPr wrap="square" rtlCol="0">
            <a:spAutoFit/>
          </a:bodyPr>
          <a:lstStyle/>
          <a:p>
            <a:pPr marL="0" marR="0" algn="just">
              <a:lnSpc>
                <a:spcPct val="120000"/>
              </a:lnSpc>
              <a:spcBef>
                <a:spcPts val="0"/>
              </a:spcBef>
              <a:spcAft>
                <a:spcPts val="300"/>
              </a:spcAft>
            </a:pPr>
            <a:r>
              <a:rPr lang="en-US" sz="2400" b="1" dirty="0">
                <a:solidFill>
                  <a:srgbClr val="000000"/>
                </a:solidFill>
                <a:effectLst/>
                <a:latin typeface="Calibri" panose="020F0502020204030204" pitchFamily="34" charset="0"/>
                <a:ea typeface="Times New Roman" panose="02020603050405020304" pitchFamily="18" charset="0"/>
                <a:cs typeface="Helvetica-Bold" pitchFamily="2" charset="0"/>
              </a:rPr>
              <a:t>Article 10</a:t>
            </a:r>
          </a:p>
          <a:p>
            <a:pPr marL="0" marR="0">
              <a:spcBef>
                <a:spcPts val="0"/>
              </a:spcBef>
              <a:spcAft>
                <a:spcPts val="900"/>
              </a:spcAft>
            </a:pPr>
            <a:r>
              <a:rPr lang="en-US" sz="2400" dirty="0">
                <a:effectLst/>
                <a:latin typeface="Calibri" panose="020F0502020204030204" pitchFamily="34" charset="0"/>
                <a:ea typeface="Calibri" panose="020F0502020204030204" pitchFamily="34" charset="0"/>
                <a:cs typeface="Times New Roman (Body CS)"/>
              </a:rPr>
              <a:t>REALTORS® shall not deny equal professional services to any person for reasons of race, color, religion, sex, disability, familial status, national origin, sexual orientation, or gender identity. REALTORS® shall not be parties to any plan or agreement to discriminate against a person or persons on the basis of race, color, religion, sex, disability, familial status, national origin, sexual orientation, or gender identity. </a:t>
            </a:r>
            <a:r>
              <a:rPr lang="en-US" sz="2400" i="1" dirty="0">
                <a:effectLst/>
                <a:latin typeface="Calibri" panose="020F0502020204030204" pitchFamily="34" charset="0"/>
                <a:ea typeface="Calibri" panose="020F0502020204030204" pitchFamily="34" charset="0"/>
                <a:cs typeface="Times New Roman (Body CS)"/>
              </a:rPr>
              <a:t>(Amended 1/23)</a:t>
            </a:r>
            <a:endParaRPr lang="en-US" sz="2400" dirty="0">
              <a:effectLst/>
              <a:latin typeface="Calibri" panose="020F0502020204030204" pitchFamily="34" charset="0"/>
              <a:ea typeface="Calibri" panose="020F0502020204030204" pitchFamily="34" charset="0"/>
              <a:cs typeface="Times New Roman (Body CS)"/>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2475" y="228600"/>
            <a:ext cx="8264525" cy="1371600"/>
          </a:xfrm>
        </p:spPr>
        <p:txBody>
          <a:bodyPr/>
          <a:lstStyle/>
          <a:p>
            <a:r>
              <a:rPr lang="en-US" sz="4000" dirty="0"/>
              <a:t>Fair Housing – Protected Classes</a:t>
            </a:r>
          </a:p>
        </p:txBody>
      </p:sp>
      <p:sp>
        <p:nvSpPr>
          <p:cNvPr id="3" name="Content Placeholder 2"/>
          <p:cNvSpPr>
            <a:spLocks noGrp="1"/>
          </p:cNvSpPr>
          <p:nvPr>
            <p:ph idx="1"/>
          </p:nvPr>
        </p:nvSpPr>
        <p:spPr>
          <a:xfrm>
            <a:off x="2036681" y="1635513"/>
            <a:ext cx="4343400" cy="4602163"/>
          </a:xfrm>
        </p:spPr>
        <p:txBody>
          <a:bodyPr>
            <a:normAutofit/>
          </a:bodyPr>
          <a:lstStyle/>
          <a:p>
            <a:r>
              <a:rPr lang="en-US" dirty="0">
                <a:solidFill>
                  <a:schemeClr val="tx1"/>
                </a:solidFill>
              </a:rPr>
              <a:t>Race</a:t>
            </a:r>
            <a:endParaRPr lang="en-US" dirty="0"/>
          </a:p>
          <a:p>
            <a:r>
              <a:rPr lang="en-US" dirty="0">
                <a:solidFill>
                  <a:schemeClr val="tx1"/>
                </a:solidFill>
              </a:rPr>
              <a:t>Color</a:t>
            </a:r>
            <a:r>
              <a:rPr lang="en-US" dirty="0"/>
              <a:t> </a:t>
            </a:r>
          </a:p>
          <a:p>
            <a:r>
              <a:rPr lang="en-US" dirty="0">
                <a:solidFill>
                  <a:schemeClr val="tx1"/>
                </a:solidFill>
              </a:rPr>
              <a:t>Religion </a:t>
            </a:r>
          </a:p>
          <a:p>
            <a:r>
              <a:rPr lang="en-US" dirty="0">
                <a:solidFill>
                  <a:schemeClr val="tx1"/>
                </a:solidFill>
              </a:rPr>
              <a:t>Sex</a:t>
            </a:r>
          </a:p>
          <a:p>
            <a:r>
              <a:rPr lang="en-US" dirty="0">
                <a:solidFill>
                  <a:schemeClr val="tx1"/>
                </a:solidFill>
              </a:rPr>
              <a:t>National Origin </a:t>
            </a:r>
          </a:p>
          <a:p>
            <a:r>
              <a:rPr lang="en-US" dirty="0">
                <a:solidFill>
                  <a:schemeClr val="tx1"/>
                </a:solidFill>
              </a:rPr>
              <a:t>Familial Status </a:t>
            </a:r>
          </a:p>
          <a:p>
            <a:r>
              <a:rPr lang="en-US" dirty="0">
                <a:solidFill>
                  <a:schemeClr val="tx1"/>
                </a:solidFill>
              </a:rPr>
              <a:t>Disability/Handicap</a:t>
            </a:r>
            <a:endParaRPr lang="en-US" dirty="0"/>
          </a:p>
          <a:p>
            <a:endParaRPr lang="en-US" dirty="0"/>
          </a:p>
        </p:txBody>
      </p:sp>
      <p:sp>
        <p:nvSpPr>
          <p:cNvPr id="4" name="Rectangle 3">
            <a:extLst>
              <a:ext uri="{FF2B5EF4-FFF2-40B4-BE49-F238E27FC236}">
                <a16:creationId xmlns:a16="http://schemas.microsoft.com/office/drawing/2014/main" id="{37044A80-E7E4-4A35-9E7E-88E77228441D}"/>
              </a:ext>
            </a:extLst>
          </p:cNvPr>
          <p:cNvSpPr/>
          <p:nvPr/>
        </p:nvSpPr>
        <p:spPr>
          <a:xfrm>
            <a:off x="6324600" y="1635513"/>
            <a:ext cx="4572000" cy="4052391"/>
          </a:xfrm>
          <a:prstGeom prst="rect">
            <a:avLst/>
          </a:prstGeom>
        </p:spPr>
        <p:txBody>
          <a:bodyPr>
            <a:spAutoFit/>
          </a:bodyPr>
          <a:lstStyle/>
          <a:p>
            <a:pPr marL="285750" indent="-285750">
              <a:spcBef>
                <a:spcPts val="1000"/>
              </a:spcBef>
              <a:buClr>
                <a:schemeClr val="accent6">
                  <a:lumMod val="75000"/>
                </a:schemeClr>
              </a:buClr>
              <a:buFont typeface="Arial" panose="020B0604020202020204" pitchFamily="34" charset="0"/>
              <a:buChar char="•"/>
            </a:pPr>
            <a:r>
              <a:rPr lang="en-US" sz="3200" dirty="0"/>
              <a:t>Elderliness (</a:t>
            </a:r>
            <a:r>
              <a:rPr lang="en-US" sz="3200" i="1" dirty="0"/>
              <a:t>Virginia</a:t>
            </a:r>
            <a:r>
              <a:rPr lang="en-US" sz="3200" dirty="0"/>
              <a:t>)</a:t>
            </a:r>
          </a:p>
          <a:p>
            <a:pPr marL="285750" indent="-285750">
              <a:spcBef>
                <a:spcPts val="1000"/>
              </a:spcBef>
              <a:buClr>
                <a:schemeClr val="accent6">
                  <a:lumMod val="75000"/>
                </a:schemeClr>
              </a:buClr>
              <a:buFont typeface="Arial" panose="020B0604020202020204" pitchFamily="34" charset="0"/>
              <a:buChar char="•"/>
            </a:pPr>
            <a:r>
              <a:rPr lang="en-US" sz="3200" dirty="0"/>
              <a:t>Sexual Orientation (Virginia and </a:t>
            </a:r>
            <a:r>
              <a:rPr lang="en-US" sz="3200" i="1" dirty="0"/>
              <a:t>COE</a:t>
            </a:r>
            <a:r>
              <a:rPr lang="en-US" sz="3200" dirty="0"/>
              <a:t>)</a:t>
            </a:r>
          </a:p>
          <a:p>
            <a:pPr marL="285750" indent="-285750">
              <a:spcBef>
                <a:spcPts val="1000"/>
              </a:spcBef>
              <a:buClr>
                <a:schemeClr val="accent6">
                  <a:lumMod val="75000"/>
                </a:schemeClr>
              </a:buClr>
              <a:buFont typeface="Arial" panose="020B0604020202020204" pitchFamily="34" charset="0"/>
              <a:buChar char="•"/>
            </a:pPr>
            <a:r>
              <a:rPr lang="en-US" sz="3200" dirty="0"/>
              <a:t>Gender Identity (Virginia and </a:t>
            </a:r>
            <a:r>
              <a:rPr lang="en-US" sz="3200" i="1" dirty="0"/>
              <a:t>COE</a:t>
            </a:r>
            <a:r>
              <a:rPr lang="en-US" sz="3200" dirty="0"/>
              <a:t>)</a:t>
            </a:r>
          </a:p>
          <a:p>
            <a:pPr marL="285750" indent="-285750">
              <a:spcBef>
                <a:spcPts val="1000"/>
              </a:spcBef>
              <a:buClr>
                <a:schemeClr val="accent6">
                  <a:lumMod val="75000"/>
                </a:schemeClr>
              </a:buClr>
              <a:buFont typeface="Arial" panose="020B0604020202020204" pitchFamily="34" charset="0"/>
              <a:buChar char="•"/>
            </a:pPr>
            <a:r>
              <a:rPr lang="en-US" sz="3200" dirty="0"/>
              <a:t>Source of Funds (</a:t>
            </a:r>
            <a:r>
              <a:rPr lang="en-US" sz="3200" dirty="0" err="1"/>
              <a:t>Va</a:t>
            </a:r>
            <a:r>
              <a:rPr lang="en-US" sz="3200" dirty="0"/>
              <a:t>)</a:t>
            </a:r>
          </a:p>
          <a:p>
            <a:pPr marL="285750" indent="-285750">
              <a:spcBef>
                <a:spcPts val="1000"/>
              </a:spcBef>
              <a:buClr>
                <a:schemeClr val="accent6">
                  <a:lumMod val="75000"/>
                </a:schemeClr>
              </a:buClr>
              <a:buFont typeface="Arial" panose="020B0604020202020204" pitchFamily="34" charset="0"/>
              <a:buChar char="•"/>
            </a:pPr>
            <a:r>
              <a:rPr lang="en-US" sz="3200" dirty="0"/>
              <a:t>Military Status (</a:t>
            </a:r>
            <a:r>
              <a:rPr lang="en-US" sz="3200" dirty="0" err="1"/>
              <a:t>Va</a:t>
            </a:r>
            <a:r>
              <a:rPr lang="en-US" sz="3200" dirty="0"/>
              <a:t>)</a:t>
            </a:r>
          </a:p>
        </p:txBody>
      </p:sp>
      <p:cxnSp>
        <p:nvCxnSpPr>
          <p:cNvPr id="5" name="Straight Connector 4">
            <a:extLst>
              <a:ext uri="{FF2B5EF4-FFF2-40B4-BE49-F238E27FC236}">
                <a16:creationId xmlns:a16="http://schemas.microsoft.com/office/drawing/2014/main" id="{67690E74-06FA-49A9-9DA4-821841B1BFFB}"/>
              </a:ext>
            </a:extLst>
          </p:cNvPr>
          <p:cNvCxnSpPr/>
          <p:nvPr/>
        </p:nvCxnSpPr>
        <p:spPr>
          <a:xfrm>
            <a:off x="1943100" y="1295400"/>
            <a:ext cx="83058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81914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3564" y="263016"/>
            <a:ext cx="7894320" cy="716915"/>
          </a:xfrm>
        </p:spPr>
        <p:txBody>
          <a:bodyPr/>
          <a:lstStyle/>
          <a:p>
            <a:r>
              <a:rPr lang="en-US" dirty="0"/>
              <a:t>Unlawful Discriminatory Practices</a:t>
            </a:r>
          </a:p>
        </p:txBody>
      </p:sp>
      <p:sp>
        <p:nvSpPr>
          <p:cNvPr id="3" name="Content Placeholder 2"/>
          <p:cNvSpPr>
            <a:spLocks noGrp="1"/>
          </p:cNvSpPr>
          <p:nvPr>
            <p:ph idx="1"/>
          </p:nvPr>
        </p:nvSpPr>
        <p:spPr>
          <a:xfrm>
            <a:off x="2022474" y="1289305"/>
            <a:ext cx="8398638" cy="4836859"/>
          </a:xfrm>
        </p:spPr>
        <p:txBody>
          <a:bodyPr>
            <a:normAutofit lnSpcReduction="10000"/>
          </a:bodyPr>
          <a:lstStyle/>
          <a:p>
            <a:r>
              <a:rPr lang="en-US" dirty="0"/>
              <a:t>Refusing to show/sell/negotiate </a:t>
            </a:r>
          </a:p>
          <a:p>
            <a:r>
              <a:rPr lang="en-US" dirty="0"/>
              <a:t>Requiring different terms &amp; conditions for identical dwellings</a:t>
            </a:r>
          </a:p>
          <a:p>
            <a:r>
              <a:rPr lang="en-US" dirty="0"/>
              <a:t>Steering</a:t>
            </a:r>
          </a:p>
          <a:p>
            <a:r>
              <a:rPr lang="en-US" dirty="0"/>
              <a:t>Discriminatory advertising</a:t>
            </a:r>
          </a:p>
          <a:p>
            <a:r>
              <a:rPr lang="en-US" dirty="0"/>
              <a:t>Harassment or intimidation</a:t>
            </a:r>
          </a:p>
          <a:p>
            <a:r>
              <a:rPr lang="en-US" dirty="0"/>
              <a:t>Refusing to make reasonable accommodations or allow modifications for persons with a disability</a:t>
            </a:r>
          </a:p>
          <a:p>
            <a:r>
              <a:rPr lang="en-US" dirty="0"/>
              <a:t>Applying more burdensome criteria for applicants in protected classes</a:t>
            </a:r>
          </a:p>
          <a:p>
            <a:r>
              <a:rPr lang="en-US" dirty="0"/>
              <a:t>Blockbusting</a:t>
            </a:r>
          </a:p>
        </p:txBody>
      </p:sp>
      <p:cxnSp>
        <p:nvCxnSpPr>
          <p:cNvPr id="4" name="Straight Connector 3"/>
          <p:cNvCxnSpPr/>
          <p:nvPr/>
        </p:nvCxnSpPr>
        <p:spPr>
          <a:xfrm>
            <a:off x="2022474" y="1062228"/>
            <a:ext cx="7556500" cy="18288"/>
          </a:xfrm>
          <a:prstGeom prst="line">
            <a:avLst/>
          </a:prstGeom>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47331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E52153-AABF-450B-BF07-D5D9864404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4292600"/>
            <a:ext cx="1905000" cy="2540000"/>
          </a:xfrm>
          <a:prstGeom prst="rect">
            <a:avLst/>
          </a:prstGeom>
        </p:spPr>
      </p:pic>
      <p:sp>
        <p:nvSpPr>
          <p:cNvPr id="48130" name="Title 1"/>
          <p:cNvSpPr>
            <a:spLocks noGrp="1"/>
          </p:cNvSpPr>
          <p:nvPr>
            <p:ph type="title"/>
          </p:nvPr>
        </p:nvSpPr>
        <p:spPr>
          <a:xfrm>
            <a:off x="1905000" y="365125"/>
            <a:ext cx="9448800" cy="1325563"/>
          </a:xfrm>
        </p:spPr>
        <p:txBody>
          <a:bodyPr/>
          <a:lstStyle/>
          <a:p>
            <a:pPr eaLnBrk="1" hangingPunct="1"/>
            <a:r>
              <a:rPr lang="en-US" altLang="en-US" sz="4000" dirty="0"/>
              <a:t>Disparate Impact</a:t>
            </a:r>
          </a:p>
        </p:txBody>
      </p:sp>
      <p:sp>
        <p:nvSpPr>
          <p:cNvPr id="48131" name="Content Placeholder 2"/>
          <p:cNvSpPr>
            <a:spLocks noGrp="1"/>
          </p:cNvSpPr>
          <p:nvPr>
            <p:ph idx="1"/>
          </p:nvPr>
        </p:nvSpPr>
        <p:spPr>
          <a:xfrm>
            <a:off x="2022475" y="1524001"/>
            <a:ext cx="8264525" cy="4602163"/>
          </a:xfrm>
        </p:spPr>
        <p:txBody>
          <a:bodyPr>
            <a:normAutofit/>
          </a:bodyPr>
          <a:lstStyle/>
          <a:p>
            <a:pPr marL="0" indent="0">
              <a:buNone/>
            </a:pPr>
            <a:r>
              <a:rPr lang="en-US" altLang="en-US" sz="3000" dirty="0"/>
              <a:t>A legal doctrine under the Fair Housing Act which states that a policy may be considered discriminatory if it has a disproportionate </a:t>
            </a:r>
            <a:r>
              <a:rPr lang="en-US" altLang="en-US" sz="3000" b="1" u="sng" dirty="0"/>
              <a:t>adverse impact </a:t>
            </a:r>
            <a:r>
              <a:rPr lang="en-US" altLang="en-US" sz="3000" dirty="0"/>
              <a:t>against any group based on race, national origin, color, religion, sex, familial status, or disability where there is no legitimate, non-discriminatory business need for the policy.</a:t>
            </a:r>
          </a:p>
        </p:txBody>
      </p:sp>
      <p:cxnSp>
        <p:nvCxnSpPr>
          <p:cNvPr id="4" name="Straight Connector 3">
            <a:extLst>
              <a:ext uri="{FF2B5EF4-FFF2-40B4-BE49-F238E27FC236}">
                <a16:creationId xmlns:a16="http://schemas.microsoft.com/office/drawing/2014/main" id="{C4E3C9CB-4732-410B-9CD0-EBCE5DFBBB08}"/>
              </a:ext>
            </a:extLst>
          </p:cNvPr>
          <p:cNvCxnSpPr/>
          <p:nvPr/>
        </p:nvCxnSpPr>
        <p:spPr>
          <a:xfrm>
            <a:off x="1943100" y="1295400"/>
            <a:ext cx="8305800"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022476" y="304800"/>
            <a:ext cx="8340725" cy="1295400"/>
          </a:xfrm>
        </p:spPr>
        <p:txBody>
          <a:bodyPr>
            <a:normAutofit/>
          </a:bodyPr>
          <a:lstStyle/>
          <a:p>
            <a:pPr eaLnBrk="1" hangingPunct="1"/>
            <a:r>
              <a:rPr lang="en-US" altLang="en-US" sz="4000" dirty="0"/>
              <a:t>Fair Housing: Some Helpful Tips</a:t>
            </a:r>
          </a:p>
        </p:txBody>
      </p:sp>
      <p:sp>
        <p:nvSpPr>
          <p:cNvPr id="50179" name="Content Placeholder 2"/>
          <p:cNvSpPr>
            <a:spLocks noGrp="1"/>
          </p:cNvSpPr>
          <p:nvPr>
            <p:ph idx="1"/>
          </p:nvPr>
        </p:nvSpPr>
        <p:spPr>
          <a:xfrm>
            <a:off x="1828801" y="1524000"/>
            <a:ext cx="8305799" cy="4876800"/>
          </a:xfrm>
        </p:spPr>
        <p:txBody>
          <a:bodyPr/>
          <a:lstStyle/>
          <a:p>
            <a:pPr marL="800100">
              <a:spcBef>
                <a:spcPts val="300"/>
              </a:spcBef>
            </a:pPr>
            <a:r>
              <a:rPr lang="en-US" altLang="en-US" sz="3000" dirty="0"/>
              <a:t>Describe the property, not the people</a:t>
            </a:r>
          </a:p>
          <a:p>
            <a:pPr marL="800100">
              <a:spcBef>
                <a:spcPts val="300"/>
              </a:spcBef>
            </a:pPr>
            <a:r>
              <a:rPr lang="en-US" altLang="en-US" sz="3000" dirty="0"/>
              <a:t>Avoid describing the neighborhood or quality of the schools</a:t>
            </a:r>
          </a:p>
          <a:p>
            <a:pPr marL="800100">
              <a:spcBef>
                <a:spcPts val="300"/>
              </a:spcBef>
            </a:pPr>
            <a:r>
              <a:rPr lang="en-US" altLang="en-US" sz="3000" dirty="0"/>
              <a:t>References to architectural and physical features of the property are OK</a:t>
            </a:r>
          </a:p>
          <a:p>
            <a:pPr marL="742950">
              <a:spcBef>
                <a:spcPts val="300"/>
              </a:spcBef>
            </a:pPr>
            <a:r>
              <a:rPr lang="en-US" altLang="en-US" sz="3000" dirty="0"/>
              <a:t>Be careful with photos!</a:t>
            </a:r>
          </a:p>
          <a:p>
            <a:pPr marL="1028700" lvl="1">
              <a:spcBef>
                <a:spcPts val="300"/>
              </a:spcBef>
            </a:pPr>
            <a:r>
              <a:rPr lang="en-US" altLang="en-US" sz="3000" dirty="0"/>
              <a:t>Vary the types of people portrayed</a:t>
            </a:r>
          </a:p>
          <a:p>
            <a:pPr marL="1028700" lvl="1">
              <a:spcBef>
                <a:spcPts val="300"/>
              </a:spcBef>
            </a:pPr>
            <a:r>
              <a:rPr lang="en-US" altLang="en-US" sz="3000" dirty="0"/>
              <a:t>Avoid targeted marketing</a:t>
            </a:r>
          </a:p>
          <a:p>
            <a:pPr marL="1028700" lvl="1">
              <a:spcBef>
                <a:spcPts val="300"/>
              </a:spcBef>
            </a:pPr>
            <a:r>
              <a:rPr lang="en-US" altLang="en-US" sz="3000" dirty="0"/>
              <a:t>Avoid niche publications</a:t>
            </a:r>
          </a:p>
        </p:txBody>
      </p:sp>
      <p:cxnSp>
        <p:nvCxnSpPr>
          <p:cNvPr id="5" name="Straight Connector 4">
            <a:extLst>
              <a:ext uri="{FF2B5EF4-FFF2-40B4-BE49-F238E27FC236}">
                <a16:creationId xmlns:a16="http://schemas.microsoft.com/office/drawing/2014/main" id="{5D382B1F-AA53-41D0-92E1-4D396AEEE54D}"/>
              </a:ext>
            </a:extLst>
          </p:cNvPr>
          <p:cNvCxnSpPr/>
          <p:nvPr/>
        </p:nvCxnSpPr>
        <p:spPr>
          <a:xfrm>
            <a:off x="1943100" y="1295400"/>
            <a:ext cx="8305800"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307080" y="122238"/>
            <a:ext cx="8884920" cy="1325563"/>
          </a:xfrm>
        </p:spPr>
        <p:txBody>
          <a:bodyPr/>
          <a:lstStyle/>
          <a:p>
            <a:pPr eaLnBrk="1" hangingPunct="1"/>
            <a:r>
              <a:rPr lang="en-US" altLang="en-US" sz="4000" dirty="0"/>
              <a:t>Fair Housing &amp; Advertising</a:t>
            </a:r>
          </a:p>
        </p:txBody>
      </p:sp>
      <p:sp>
        <p:nvSpPr>
          <p:cNvPr id="51203" name="Content Placeholder 2"/>
          <p:cNvSpPr>
            <a:spLocks noGrp="1"/>
          </p:cNvSpPr>
          <p:nvPr>
            <p:ph idx="1"/>
          </p:nvPr>
        </p:nvSpPr>
        <p:spPr>
          <a:xfrm>
            <a:off x="2022475" y="1447801"/>
            <a:ext cx="8035925" cy="4678363"/>
          </a:xfrm>
        </p:spPr>
        <p:txBody>
          <a:bodyPr/>
          <a:lstStyle/>
          <a:p>
            <a:pPr eaLnBrk="1" hangingPunct="1"/>
            <a:r>
              <a:rPr lang="en-US" altLang="en-US" sz="3000" dirty="0"/>
              <a:t>According to DPOR, using the equal housing opportunity logo, statement, or slogan in your advertising creates a presumption that you are trying to follow the fair housing laws.</a:t>
            </a:r>
          </a:p>
          <a:p>
            <a:pPr eaLnBrk="1" hangingPunct="1"/>
            <a:endParaRPr lang="en-US" altLang="en-US" dirty="0"/>
          </a:p>
        </p:txBody>
      </p:sp>
      <p:pic>
        <p:nvPicPr>
          <p:cNvPr id="5120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5840" y="3717261"/>
            <a:ext cx="2145745" cy="2057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a:extLst>
              <a:ext uri="{FF2B5EF4-FFF2-40B4-BE49-F238E27FC236}">
                <a16:creationId xmlns:a16="http://schemas.microsoft.com/office/drawing/2014/main" id="{C03CC129-D4CC-438A-BAB2-72AC4DBF4619}"/>
              </a:ext>
            </a:extLst>
          </p:cNvPr>
          <p:cNvCxnSpPr/>
          <p:nvPr/>
        </p:nvCxnSpPr>
        <p:spPr>
          <a:xfrm>
            <a:off x="1943100" y="1295400"/>
            <a:ext cx="8305800"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7" ma:contentTypeDescription="Create a new document." ma:contentTypeScope="" ma:versionID="4c1403f75766b9142f526e9e038634c6">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69041064619fec56d016895da18e73d5"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Props1.xml><?xml version="1.0" encoding="utf-8"?>
<ds:datastoreItem xmlns:ds="http://schemas.openxmlformats.org/officeDocument/2006/customXml" ds:itemID="{2D11F4D3-D40E-4827-8C3D-4B0907AA0D86}"/>
</file>

<file path=customXml/itemProps2.xml><?xml version="1.0" encoding="utf-8"?>
<ds:datastoreItem xmlns:ds="http://schemas.openxmlformats.org/officeDocument/2006/customXml" ds:itemID="{43FA009F-A9A3-4CF0-89D4-466AD94FFF67}"/>
</file>

<file path=customXml/itemProps3.xml><?xml version="1.0" encoding="utf-8"?>
<ds:datastoreItem xmlns:ds="http://schemas.openxmlformats.org/officeDocument/2006/customXml" ds:itemID="{C6512B12-AC48-4392-A5BE-F966AE303C58}"/>
</file>

<file path=docProps/app.xml><?xml version="1.0" encoding="utf-8"?>
<Properties xmlns="http://schemas.openxmlformats.org/officeDocument/2006/extended-properties" xmlns:vt="http://schemas.openxmlformats.org/officeDocument/2006/docPropsVTypes">
  <TotalTime>152</TotalTime>
  <Words>1063</Words>
  <Application>Microsoft Macintosh PowerPoint</Application>
  <PresentationFormat>Widescreen</PresentationFormat>
  <Paragraphs>96</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Open Sans</vt:lpstr>
      <vt:lpstr>Trebuchet MS</vt:lpstr>
      <vt:lpstr>Office Theme</vt:lpstr>
      <vt:lpstr>Fair Housing </vt:lpstr>
      <vt:lpstr>Fair Housing</vt:lpstr>
      <vt:lpstr>Governing Sources – Federal and State Law</vt:lpstr>
      <vt:lpstr>Fair Housing and the Code of Ethics</vt:lpstr>
      <vt:lpstr>Fair Housing – Protected Classes</vt:lpstr>
      <vt:lpstr>Unlawful Discriminatory Practices</vt:lpstr>
      <vt:lpstr>Disparate Impact</vt:lpstr>
      <vt:lpstr>Fair Housing: Some Helpful Tips</vt:lpstr>
      <vt:lpstr>Fair Housing &amp; Advertising</vt:lpstr>
      <vt:lpstr>Filing a Complaint</vt:lpstr>
      <vt:lpstr>Penalties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Leonard, Ryan</dc:creator>
  <cp:lastModifiedBy>Leonard, Ryan</cp:lastModifiedBy>
  <cp:revision>15</cp:revision>
  <dcterms:created xsi:type="dcterms:W3CDTF">2024-03-25T18:18:19Z</dcterms:created>
  <dcterms:modified xsi:type="dcterms:W3CDTF">2024-03-25T20:50:45Z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