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59" r:id="rId5"/>
  </p:sldMasterIdLst>
  <p:notesMasterIdLst>
    <p:notesMasterId r:id="rId17"/>
  </p:notesMasterIdLst>
  <p:sldIdLst>
    <p:sldId id="528" r:id="rId6"/>
    <p:sldId id="429" r:id="rId7"/>
    <p:sldId id="389" r:id="rId8"/>
    <p:sldId id="507" r:id="rId9"/>
    <p:sldId id="530" r:id="rId10"/>
    <p:sldId id="531" r:id="rId11"/>
    <p:sldId id="532" r:id="rId12"/>
    <p:sldId id="534" r:id="rId13"/>
    <p:sldId id="535" r:id="rId14"/>
    <p:sldId id="536" r:id="rId15"/>
    <p:sldId id="529" r:id="rId16"/>
  </p:sldIdLst>
  <p:sldSz cx="9144000" cy="6858000" type="screen4x3"/>
  <p:notesSz cx="288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25" autoAdjust="0"/>
  </p:normalViewPr>
  <p:slideViewPr>
    <p:cSldViewPr snapToGrid="0">
      <p:cViewPr varScale="1">
        <p:scale>
          <a:sx n="51" d="100"/>
          <a:sy n="51" d="100"/>
        </p:scale>
        <p:origin x="1704"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50633" cy="1090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34774" y="0"/>
            <a:ext cx="1250633" cy="1090189"/>
          </a:xfrm>
          <a:prstGeom prst="rect">
            <a:avLst/>
          </a:prstGeom>
        </p:spPr>
        <p:txBody>
          <a:bodyPr vert="horz" lIns="91440" tIns="45720" rIns="91440" bIns="45720" rtlCol="0"/>
          <a:lstStyle>
            <a:lvl1pPr algn="r">
              <a:defRPr sz="1200"/>
            </a:lvl1pPr>
          </a:lstStyle>
          <a:p>
            <a:fld id="{796A14BF-5DE8-4C39-A51D-0896DA463C45}" type="datetimeFigureOut">
              <a:rPr lang="en-US" smtClean="0"/>
              <a:t>1/5/2024</a:t>
            </a:fld>
            <a:endParaRPr lang="en-US"/>
          </a:p>
        </p:txBody>
      </p:sp>
      <p:sp>
        <p:nvSpPr>
          <p:cNvPr id="4" name="Slide Image Placeholder 3"/>
          <p:cNvSpPr>
            <a:spLocks noGrp="1" noRot="1" noChangeAspect="1"/>
          </p:cNvSpPr>
          <p:nvPr>
            <p:ph type="sldImg" idx="2"/>
          </p:nvPr>
        </p:nvSpPr>
        <p:spPr>
          <a:xfrm>
            <a:off x="-3444875" y="2716213"/>
            <a:ext cx="9775825" cy="7332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8608" y="10456752"/>
            <a:ext cx="2308860" cy="855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638131"/>
            <a:ext cx="1250633" cy="1090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34774" y="20638131"/>
            <a:ext cx="1250633" cy="1090187"/>
          </a:xfrm>
          <a:prstGeom prst="rect">
            <a:avLst/>
          </a:prstGeom>
        </p:spPr>
        <p:txBody>
          <a:bodyPr vert="horz" lIns="91440" tIns="45720" rIns="91440" bIns="45720" rtlCol="0" anchor="b"/>
          <a:lstStyle>
            <a:lvl1pPr algn="r">
              <a:defRPr sz="1200"/>
            </a:lvl1pPr>
          </a:lstStyle>
          <a:p>
            <a:fld id="{B98989FF-DE02-4F3A-AE24-28E2398A93AD}" type="slidenum">
              <a:rPr lang="en-US" smtClean="0"/>
              <a:t>‹#›</a:t>
            </a:fld>
            <a:endParaRPr lang="en-US"/>
          </a:p>
        </p:txBody>
      </p:sp>
    </p:spTree>
    <p:extLst>
      <p:ext uri="{BB962C8B-B14F-4D97-AF65-F5344CB8AC3E}">
        <p14:creationId xmlns:p14="http://schemas.microsoft.com/office/powerpoint/2010/main" val="37291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Introduction</a:t>
            </a:r>
          </a:p>
        </p:txBody>
      </p:sp>
      <p:sp>
        <p:nvSpPr>
          <p:cNvPr id="4" name="Slide Number Placeholder 3"/>
          <p:cNvSpPr>
            <a:spLocks noGrp="1"/>
          </p:cNvSpPr>
          <p:nvPr>
            <p:ph type="sldNum" sz="quarter" idx="5"/>
          </p:nvPr>
        </p:nvSpPr>
        <p:spPr/>
        <p:txBody>
          <a:bodyPr/>
          <a:lstStyle/>
          <a:p>
            <a:fld id="{B98989FF-DE02-4F3A-AE24-28E2398A93AD}" type="slidenum">
              <a:rPr lang="en-US" smtClean="0"/>
              <a:t>1</a:t>
            </a:fld>
            <a:endParaRPr lang="en-US"/>
          </a:p>
        </p:txBody>
      </p:sp>
    </p:spTree>
    <p:extLst>
      <p:ext uri="{BB962C8B-B14F-4D97-AF65-F5344CB8AC3E}">
        <p14:creationId xmlns:p14="http://schemas.microsoft.com/office/powerpoint/2010/main" val="68208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Instructor: </a:t>
            </a:r>
            <a:r>
              <a:rPr lang="en-US" b="0" dirty="0"/>
              <a:t>The only change to Buyer Agency agreements is here. The checkbox for cooperative compensation has been removed. Instead, this line was added, “</a:t>
            </a:r>
            <a:r>
              <a:rPr lang="en-US" sz="1800" b="0" i="0" u="none" strike="noStrike" baseline="0" dirty="0">
                <a:latin typeface="ArialMT"/>
              </a:rPr>
              <a:t>Broker may receive compensation offered by the Listing Firm to a buyer’s broker or paid by a seller, which compensation, if any is offered, will be credited against the Fee due by Buyer to Broker.”</a:t>
            </a:r>
          </a:p>
          <a:p>
            <a:pPr algn="l"/>
            <a:endParaRPr lang="en-US" sz="1800" b="0" i="0" u="none" strike="noStrike" baseline="0" dirty="0">
              <a:latin typeface="ArialMT"/>
            </a:endParaRPr>
          </a:p>
          <a:p>
            <a:pPr algn="l"/>
            <a:r>
              <a:rPr lang="en-US" sz="1800" b="0" i="0" u="none" strike="noStrike" baseline="0" dirty="0">
                <a:latin typeface="ArialMT"/>
              </a:rPr>
              <a:t>This is to ensure that the buyer understands and has clear expectations of what is owed.</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10</a:t>
            </a:fld>
            <a:endParaRPr lang="en-US" dirty="0"/>
          </a:p>
        </p:txBody>
      </p:sp>
    </p:spTree>
    <p:extLst>
      <p:ext uri="{BB962C8B-B14F-4D97-AF65-F5344CB8AC3E}">
        <p14:creationId xmlns:p14="http://schemas.microsoft.com/office/powerpoint/2010/main" val="208831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 friendly reminder, to read the contract in its entirety. If you have any questions, please submit them through the Virginia REALTORS® Legal Hotline. </a:t>
            </a:r>
          </a:p>
        </p:txBody>
      </p:sp>
      <p:sp>
        <p:nvSpPr>
          <p:cNvPr id="4" name="Slide Number Placeholder 3"/>
          <p:cNvSpPr>
            <a:spLocks noGrp="1"/>
          </p:cNvSpPr>
          <p:nvPr>
            <p:ph type="sldNum" sz="quarter" idx="10"/>
          </p:nvPr>
        </p:nvSpPr>
        <p:spPr/>
        <p:txBody>
          <a:bodyPr/>
          <a:lstStyle/>
          <a:p>
            <a:fld id="{0214F52D-869D-4E3E-A158-749F9718C9CE}" type="slidenum">
              <a:rPr lang="en-US" smtClean="0"/>
              <a:t>11</a:t>
            </a:fld>
            <a:endParaRPr lang="en-US" dirty="0"/>
          </a:p>
        </p:txBody>
      </p:sp>
    </p:spTree>
    <p:extLst>
      <p:ext uri="{BB962C8B-B14F-4D97-AF65-F5344CB8AC3E}">
        <p14:creationId xmlns:p14="http://schemas.microsoft.com/office/powerpoint/2010/main" val="24147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endParaRPr lang="en-US" dirty="0"/>
          </a:p>
          <a:p>
            <a:r>
              <a:rPr lang="en-US" dirty="0"/>
              <a:t>For listing agents and brokers, Form 400 and Form 410 have been revamped. Let’s dive into these changes first then we’ll move on to Buyer Agency Agreements. </a:t>
            </a:r>
          </a:p>
        </p:txBody>
      </p:sp>
      <p:sp>
        <p:nvSpPr>
          <p:cNvPr id="4" name="Slide Number Placeholder 3"/>
          <p:cNvSpPr>
            <a:spLocks noGrp="1"/>
          </p:cNvSpPr>
          <p:nvPr>
            <p:ph type="sldNum" sz="quarter" idx="5"/>
          </p:nvPr>
        </p:nvSpPr>
        <p:spPr/>
        <p:txBody>
          <a:bodyPr/>
          <a:lstStyle/>
          <a:p>
            <a:fld id="{B98989FF-DE02-4F3A-AE24-28E2398A93AD}" type="slidenum">
              <a:rPr lang="en-US" smtClean="0"/>
              <a:t>2</a:t>
            </a:fld>
            <a:endParaRPr lang="en-US"/>
          </a:p>
        </p:txBody>
      </p:sp>
    </p:spTree>
    <p:extLst>
      <p:ext uri="{BB962C8B-B14F-4D97-AF65-F5344CB8AC3E}">
        <p14:creationId xmlns:p14="http://schemas.microsoft.com/office/powerpoint/2010/main" val="40126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As a reminder, please take a moment to read the contract. Really, please read any and all contracts carefully to ensure you and your client remain in compliance all the time. </a:t>
            </a:r>
            <a:endParaRPr lang="en-US" b="0" i="0" dirty="0">
              <a:solidFill>
                <a:srgbClr val="333333"/>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3</a:t>
            </a:fld>
            <a:endParaRPr lang="en-US" dirty="0"/>
          </a:p>
        </p:txBody>
      </p:sp>
    </p:spTree>
    <p:extLst>
      <p:ext uri="{BB962C8B-B14F-4D97-AF65-F5344CB8AC3E}">
        <p14:creationId xmlns:p14="http://schemas.microsoft.com/office/powerpoint/2010/main" val="3357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The first big change is the initial Broker Compensation paragraph. This paragraph was added to inform the customer that compensation is indeed negotiable and is not fixed by any organization or by law. In addition, since there are various types of compensation agreements added only one will apply until settlement or default. </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4</a:t>
            </a:fld>
            <a:endParaRPr lang="en-US" dirty="0"/>
          </a:p>
        </p:txBody>
      </p:sp>
    </p:spTree>
    <p:extLst>
      <p:ext uri="{BB962C8B-B14F-4D97-AF65-F5344CB8AC3E}">
        <p14:creationId xmlns:p14="http://schemas.microsoft.com/office/powerpoint/2010/main" val="7025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Skipping ahead a bit but more on compensation policies. A subparagraph has been added with a signature block to ensure that the customer understands and acknowledges that they have been advice of Broker’s compensation policies. </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5</a:t>
            </a:fld>
            <a:endParaRPr lang="en-US" dirty="0"/>
          </a:p>
        </p:txBody>
      </p:sp>
    </p:spTree>
    <p:extLst>
      <p:ext uri="{BB962C8B-B14F-4D97-AF65-F5344CB8AC3E}">
        <p14:creationId xmlns:p14="http://schemas.microsoft.com/office/powerpoint/2010/main" val="5141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Now for the big changes. There are 4 compensation subparagraphs. The first two are Dual Agency and Designated Agency. Both include a one sentence description of what they are and refers them to a lengthier explanation in paragraph 5. Again, remember, that how you “represent” your client and the legal obligations can “change” during the course of the representation. Of course, dual and designated agency require mutual consent from the buyer and the purchaser, which is reflected in a subparagraph further below. </a:t>
            </a:r>
          </a:p>
          <a:p>
            <a:pPr algn="l" fontAlgn="base"/>
            <a:endParaRPr lang="en-US" b="0" dirty="0"/>
          </a:p>
          <a:p>
            <a:pPr algn="l" fontAlgn="base"/>
            <a:r>
              <a:rPr lang="en-US" b="0" dirty="0"/>
              <a:t>When discussing these agencies, it is a perfect time to explain to the customer what they are and what they mean. For example, in discussing dual agency you can explain to the customer what you can and cannot do, as well as what your legal duties are and the labor that goes into them. </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6</a:t>
            </a:fld>
            <a:endParaRPr lang="en-US" dirty="0"/>
          </a:p>
        </p:txBody>
      </p:sp>
    </p:spTree>
    <p:extLst>
      <p:ext uri="{BB962C8B-B14F-4D97-AF65-F5344CB8AC3E}">
        <p14:creationId xmlns:p14="http://schemas.microsoft.com/office/powerpoint/2010/main" val="242402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Here are the last two changes. For Purchaser Unrepresented, you again have the chance to explain exactly what your duties, obligations, and what the law allows you to do for the purchaser if you so choose. For example, the ministerial tasks. </a:t>
            </a:r>
          </a:p>
          <a:p>
            <a:pPr algn="l" fontAlgn="base"/>
            <a:endParaRPr lang="en-US" b="0" dirty="0"/>
          </a:p>
          <a:p>
            <a:pPr algn="l" fontAlgn="base"/>
            <a:r>
              <a:rPr lang="en-US" b="0" dirty="0"/>
              <a:t>For subparagraph d, here is where any cooperative compensation would go if the customer does indeed choose to provide one. Again, compensation is not set by any organization or by law. However, if the customer chooses to provide it this is where you will enter it. On the first block you will enter the TOTAL compensation, then what the cooperative compensation would be in subparagraph a. </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7</a:t>
            </a:fld>
            <a:endParaRPr lang="en-US" dirty="0"/>
          </a:p>
        </p:txBody>
      </p:sp>
    </p:spTree>
    <p:extLst>
      <p:ext uri="{BB962C8B-B14F-4D97-AF65-F5344CB8AC3E}">
        <p14:creationId xmlns:p14="http://schemas.microsoft.com/office/powerpoint/2010/main" val="245994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r>
              <a:rPr lang="en-US" b="0" dirty="0"/>
              <a:t>Lastly, if applicable, there is an option for an additional flat fee which is separate and in addition to the total compensation whatever it may be at settlement or default. And that concludes the big changes to the listing forms. Now let’s move to Buyer Agency. </a:t>
            </a: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8</a:t>
            </a:fld>
            <a:endParaRPr lang="en-US" dirty="0"/>
          </a:p>
        </p:txBody>
      </p:sp>
    </p:spTree>
    <p:extLst>
      <p:ext uri="{BB962C8B-B14F-4D97-AF65-F5344CB8AC3E}">
        <p14:creationId xmlns:p14="http://schemas.microsoft.com/office/powerpoint/2010/main" val="87080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endParaRPr lang="en-US" dirty="0"/>
          </a:p>
          <a:p>
            <a:r>
              <a:rPr lang="en-US" dirty="0"/>
              <a:t>For selling agents and brokers, Form 450, 465, 470, and 460 have been modified. </a:t>
            </a:r>
          </a:p>
        </p:txBody>
      </p:sp>
      <p:sp>
        <p:nvSpPr>
          <p:cNvPr id="4" name="Slide Number Placeholder 3"/>
          <p:cNvSpPr>
            <a:spLocks noGrp="1"/>
          </p:cNvSpPr>
          <p:nvPr>
            <p:ph type="sldNum" sz="quarter" idx="5"/>
          </p:nvPr>
        </p:nvSpPr>
        <p:spPr/>
        <p:txBody>
          <a:bodyPr/>
          <a:lstStyle/>
          <a:p>
            <a:fld id="{B98989FF-DE02-4F3A-AE24-28E2398A93AD}" type="slidenum">
              <a:rPr lang="en-US" smtClean="0"/>
              <a:t>9</a:t>
            </a:fld>
            <a:endParaRPr lang="en-US"/>
          </a:p>
        </p:txBody>
      </p:sp>
    </p:spTree>
    <p:extLst>
      <p:ext uri="{BB962C8B-B14F-4D97-AF65-F5344CB8AC3E}">
        <p14:creationId xmlns:p14="http://schemas.microsoft.com/office/powerpoint/2010/main" val="3470504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3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95686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D2971E1-1686-469E-8541-C0C5957598A2}"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93820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0789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C602C-62A6-4E76-AB13-D30148B6EEAE}" type="datetime1">
              <a:rPr lang="en-US" altLang="en-US" smtClean="0"/>
              <a:pPr/>
              <a:t>1/5/2024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302466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438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0027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6F4052-8E00-408C-8AD2-8983416BCBD5}" type="datetime1">
              <a:rPr lang="en-US" altLang="en-US" smtClean="0"/>
              <a:pPr/>
              <a:t>1/5/2024</a:t>
            </a:fld>
            <a:endParaRPr lang="en-US" alt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79118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9659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7907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D2971E1-1686-469E-8541-C0C5957598A2}"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1878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5365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6694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5975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52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24586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9555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30844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15914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221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C602C-62A6-4E76-AB13-D30148B6EEAE}" type="datetime1">
              <a:rPr lang="en-US" altLang="en-US" smtClean="0"/>
              <a:pPr/>
              <a:t>1/5/2024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42030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F4052-8E00-408C-8AD2-8983416BCBD5}" type="datetime1">
              <a:rPr lang="en-US" altLang="en-US" smtClean="0"/>
              <a:pPr/>
              <a:t>1/5/2024</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2141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4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descr="var logo white.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2438400"/>
            <a:ext cx="3081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CF67924B-847B-49B8-B042-02C36842C1CB}" type="datetime1">
              <a:rPr lang="en-US" altLang="en-US"/>
              <a:pPr/>
              <a:t>1/5/2024</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31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800544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8" r:id="rId10"/>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9F1B3-8C46-4BBD-A2AE-B52CDAFC29AC}" type="datetime1">
              <a:rPr lang="en-US" altLang="en-US" smtClean="0"/>
              <a:pPr/>
              <a:t>1/5/2024</a:t>
            </a:fld>
            <a:endParaRPr lang="en-US" alt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44758248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E7B95-A845-B939-14FA-46D578DE280F}"/>
              </a:ext>
            </a:extLst>
          </p:cNvPr>
          <p:cNvSpPr txBox="1">
            <a:spLocks/>
          </p:cNvSpPr>
          <p:nvPr/>
        </p:nvSpPr>
        <p:spPr bwMode="auto">
          <a:xfrm>
            <a:off x="3654009" y="1447800"/>
            <a:ext cx="3916743" cy="33295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a:lstStyle>
          <a:p>
            <a:pPr algn="l" defTabSz="457200">
              <a:lnSpc>
                <a:spcPct val="90000"/>
              </a:lnSpc>
              <a:spcAft>
                <a:spcPts val="600"/>
              </a:spcAft>
            </a:pPr>
            <a:r>
              <a:rPr lang="en-US" sz="4000" b="0" i="0" kern="1200" dirty="0">
                <a:solidFill>
                  <a:srgbClr val="EBEBEB"/>
                </a:solidFill>
                <a:latin typeface="+mj-lt"/>
                <a:ea typeface="+mj-ea"/>
                <a:cs typeface="+mj-cs"/>
              </a:rPr>
              <a:t>Listing and Buyer Agency Form Changes</a:t>
            </a:r>
          </a:p>
          <a:p>
            <a:pPr algn="l" defTabSz="457200">
              <a:lnSpc>
                <a:spcPct val="90000"/>
              </a:lnSpc>
              <a:spcAft>
                <a:spcPts val="600"/>
              </a:spcAft>
            </a:pPr>
            <a:endParaRPr lang="en-US" sz="4000" dirty="0">
              <a:solidFill>
                <a:srgbClr val="EBEBEB"/>
              </a:solidFill>
              <a:latin typeface="+mj-lt"/>
              <a:ea typeface="+mj-ea"/>
              <a:cs typeface="+mj-cs"/>
            </a:endParaRPr>
          </a:p>
          <a:p>
            <a:pPr algn="l" defTabSz="457200">
              <a:lnSpc>
                <a:spcPct val="90000"/>
              </a:lnSpc>
              <a:spcAft>
                <a:spcPts val="600"/>
              </a:spcAft>
            </a:pPr>
            <a:r>
              <a:rPr lang="en-US" sz="4000" b="0" i="0" kern="1200" dirty="0">
                <a:solidFill>
                  <a:srgbClr val="EBEBEB"/>
                </a:solidFill>
                <a:latin typeface="+mj-lt"/>
                <a:ea typeface="+mj-ea"/>
                <a:cs typeface="+mj-cs"/>
              </a:rPr>
              <a:t>February 2024</a:t>
            </a:r>
          </a:p>
        </p:txBody>
      </p:sp>
      <p:sp>
        <p:nvSpPr>
          <p:cNvPr id="2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Graphic 5" descr="Lunch Box with solid fill">
            <a:extLst>
              <a:ext uri="{FF2B5EF4-FFF2-40B4-BE49-F238E27FC236}">
                <a16:creationId xmlns:a16="http://schemas.microsoft.com/office/drawing/2014/main" id="{0F4A041C-AE7F-1D2C-3626-087508AE2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p:blipFill>
        <p:spPr>
          <a:xfrm>
            <a:off x="485430" y="2441986"/>
            <a:ext cx="2202627" cy="2202627"/>
          </a:xfrm>
          <a:prstGeom prst="rect">
            <a:avLst/>
          </a:prstGeom>
          <a:effectLst/>
        </p:spPr>
      </p:pic>
    </p:spTree>
    <p:extLst>
      <p:ext uri="{BB962C8B-B14F-4D97-AF65-F5344CB8AC3E}">
        <p14:creationId xmlns:p14="http://schemas.microsoft.com/office/powerpoint/2010/main" val="2187348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76944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Changes?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5" name="Picture 4">
            <a:extLst>
              <a:ext uri="{FF2B5EF4-FFF2-40B4-BE49-F238E27FC236}">
                <a16:creationId xmlns:a16="http://schemas.microsoft.com/office/drawing/2014/main" id="{5FCFBBD0-AA21-871F-730C-475A4BFF8A7E}"/>
              </a:ext>
            </a:extLst>
          </p:cNvPr>
          <p:cNvPicPr>
            <a:picLocks noChangeAspect="1"/>
          </p:cNvPicPr>
          <p:nvPr/>
        </p:nvPicPr>
        <p:blipFill>
          <a:blip r:embed="rId3"/>
          <a:stretch>
            <a:fillRect/>
          </a:stretch>
        </p:blipFill>
        <p:spPr>
          <a:xfrm>
            <a:off x="272694" y="2658370"/>
            <a:ext cx="8598611" cy="1541260"/>
          </a:xfrm>
          <a:prstGeom prst="rect">
            <a:avLst/>
          </a:prstGeom>
        </p:spPr>
      </p:pic>
    </p:spTree>
    <p:extLst>
      <p:ext uri="{BB962C8B-B14F-4D97-AF65-F5344CB8AC3E}">
        <p14:creationId xmlns:p14="http://schemas.microsoft.com/office/powerpoint/2010/main" val="203733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3654009" y="1447800"/>
            <a:ext cx="3916743" cy="3329581"/>
          </a:xfrm>
        </p:spPr>
        <p:txBody>
          <a:bodyPr vert="horz" lIns="91440" tIns="45720" rIns="91440" bIns="45720" rtlCol="0" anchor="b">
            <a:normAutofit/>
          </a:bodyPr>
          <a:lstStyle/>
          <a:p>
            <a:pPr defTabSz="457200"/>
            <a:r>
              <a:rPr lang="en-US" sz="5000" b="0" i="0" kern="1200">
                <a:solidFill>
                  <a:srgbClr val="EBEBEB"/>
                </a:solidFill>
                <a:latin typeface="+mj-lt"/>
                <a:ea typeface="+mj-ea"/>
                <a:cs typeface="+mj-cs"/>
              </a:rPr>
              <a:t>Questions? </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3D black question marks with one yellow question mark">
            <a:extLst>
              <a:ext uri="{FF2B5EF4-FFF2-40B4-BE49-F238E27FC236}">
                <a16:creationId xmlns:a16="http://schemas.microsoft.com/office/drawing/2014/main" id="{55CD0E9E-0537-0C27-CF16-B6281DCDEF16}"/>
              </a:ext>
            </a:extLst>
          </p:cNvPr>
          <p:cNvPicPr>
            <a:picLocks noChangeAspect="1"/>
          </p:cNvPicPr>
          <p:nvPr/>
        </p:nvPicPr>
        <p:blipFill rotWithShape="1">
          <a:blip r:embed="rId7"/>
          <a:srcRect l="51508" r="28641" b="1"/>
          <a:stretch/>
        </p:blipFill>
        <p:spPr>
          <a:xfrm>
            <a:off x="485430" y="1518337"/>
            <a:ext cx="2202627" cy="4049926"/>
          </a:xfrm>
          <a:prstGeom prst="rect">
            <a:avLst/>
          </a:prstGeom>
          <a:effectLst/>
        </p:spPr>
      </p:pic>
    </p:spTree>
    <p:extLst>
      <p:ext uri="{BB962C8B-B14F-4D97-AF65-F5344CB8AC3E}">
        <p14:creationId xmlns:p14="http://schemas.microsoft.com/office/powerpoint/2010/main" val="3518801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F580-F62D-4FAE-B828-AB70874B2BDE}"/>
              </a:ext>
            </a:extLst>
          </p:cNvPr>
          <p:cNvSpPr>
            <a:spLocks noGrp="1"/>
          </p:cNvSpPr>
          <p:nvPr>
            <p:ph type="title"/>
          </p:nvPr>
        </p:nvSpPr>
        <p:spPr/>
        <p:txBody>
          <a:bodyPr/>
          <a:lstStyle/>
          <a:p>
            <a:pPr algn="ctr"/>
            <a:r>
              <a:rPr lang="en-US" sz="2600" b="1" dirty="0"/>
              <a:t>Overview</a:t>
            </a:r>
          </a:p>
        </p:txBody>
      </p:sp>
      <p:sp>
        <p:nvSpPr>
          <p:cNvPr id="3" name="Content Placeholder 2">
            <a:extLst>
              <a:ext uri="{FF2B5EF4-FFF2-40B4-BE49-F238E27FC236}">
                <a16:creationId xmlns:a16="http://schemas.microsoft.com/office/drawing/2014/main" id="{DD48703A-47F0-4B0B-AD03-F1CB3D00F044}"/>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Listing Agreement:</a:t>
            </a:r>
          </a:p>
          <a:p>
            <a:pPr lvl="1">
              <a:buClrTx/>
            </a:pPr>
            <a:r>
              <a:rPr lang="en-US" sz="2200" dirty="0"/>
              <a:t>Form 400 – Exclusive Authorization to Sell</a:t>
            </a:r>
          </a:p>
          <a:p>
            <a:pPr lvl="1">
              <a:buClrTx/>
            </a:pPr>
            <a:r>
              <a:rPr lang="en-US" sz="2200" dirty="0"/>
              <a:t>Form 410 – Exclusive Authorization to Sell – Limited Service</a:t>
            </a:r>
          </a:p>
        </p:txBody>
      </p:sp>
    </p:spTree>
    <p:extLst>
      <p:ext uri="{BB962C8B-B14F-4D97-AF65-F5344CB8AC3E}">
        <p14:creationId xmlns:p14="http://schemas.microsoft.com/office/powerpoint/2010/main" val="134101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1161047" y="2505670"/>
            <a:ext cx="6821905" cy="1846659"/>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CAVEAT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4000" dirty="0">
                <a:latin typeface="Open Sans" panose="020B0606030504020204" pitchFamily="34" charset="0"/>
                <a:ea typeface="Open Sans" panose="020B0606030504020204" pitchFamily="34" charset="0"/>
                <a:cs typeface="Open Sans" panose="020B0606030504020204" pitchFamily="34" charset="0"/>
              </a:rPr>
              <a:t>READ THE CONTRACT</a:t>
            </a:r>
            <a:endParaRPr lang="en-US" sz="4000" dirty="0"/>
          </a:p>
        </p:txBody>
      </p:sp>
    </p:spTree>
    <p:extLst>
      <p:ext uri="{BB962C8B-B14F-4D97-AF65-F5344CB8AC3E}">
        <p14:creationId xmlns:p14="http://schemas.microsoft.com/office/powerpoint/2010/main" val="13052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76944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Changes?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Picture 3">
            <a:extLst>
              <a:ext uri="{FF2B5EF4-FFF2-40B4-BE49-F238E27FC236}">
                <a16:creationId xmlns:a16="http://schemas.microsoft.com/office/drawing/2014/main" id="{6498C6AF-410C-E1C0-D4B2-891ACFA40313}"/>
              </a:ext>
            </a:extLst>
          </p:cNvPr>
          <p:cNvPicPr>
            <a:picLocks noChangeAspect="1"/>
          </p:cNvPicPr>
          <p:nvPr/>
        </p:nvPicPr>
        <p:blipFill>
          <a:blip r:embed="rId3"/>
          <a:stretch>
            <a:fillRect/>
          </a:stretch>
        </p:blipFill>
        <p:spPr>
          <a:xfrm>
            <a:off x="796731" y="2179529"/>
            <a:ext cx="7550538" cy="2630465"/>
          </a:xfrm>
          <a:prstGeom prst="rect">
            <a:avLst/>
          </a:prstGeom>
        </p:spPr>
      </p:pic>
    </p:spTree>
    <p:extLst>
      <p:ext uri="{BB962C8B-B14F-4D97-AF65-F5344CB8AC3E}">
        <p14:creationId xmlns:p14="http://schemas.microsoft.com/office/powerpoint/2010/main" val="62986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76944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Changes?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5" name="Picture 4">
            <a:extLst>
              <a:ext uri="{FF2B5EF4-FFF2-40B4-BE49-F238E27FC236}">
                <a16:creationId xmlns:a16="http://schemas.microsoft.com/office/drawing/2014/main" id="{D567816B-6C3D-EADC-4DE3-3C96C8163DA4}"/>
              </a:ext>
            </a:extLst>
          </p:cNvPr>
          <p:cNvPicPr>
            <a:picLocks noChangeAspect="1"/>
          </p:cNvPicPr>
          <p:nvPr/>
        </p:nvPicPr>
        <p:blipFill>
          <a:blip r:embed="rId3"/>
          <a:stretch>
            <a:fillRect/>
          </a:stretch>
        </p:blipFill>
        <p:spPr>
          <a:xfrm>
            <a:off x="402883" y="2965765"/>
            <a:ext cx="8338234" cy="926470"/>
          </a:xfrm>
          <a:prstGeom prst="rect">
            <a:avLst/>
          </a:prstGeom>
        </p:spPr>
      </p:pic>
    </p:spTree>
    <p:extLst>
      <p:ext uri="{BB962C8B-B14F-4D97-AF65-F5344CB8AC3E}">
        <p14:creationId xmlns:p14="http://schemas.microsoft.com/office/powerpoint/2010/main" val="251912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76944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Changes?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Picture 3">
            <a:extLst>
              <a:ext uri="{FF2B5EF4-FFF2-40B4-BE49-F238E27FC236}">
                <a16:creationId xmlns:a16="http://schemas.microsoft.com/office/drawing/2014/main" id="{B6120833-D7D3-F026-601A-728D74380CC1}"/>
              </a:ext>
            </a:extLst>
          </p:cNvPr>
          <p:cNvPicPr>
            <a:picLocks noChangeAspect="1"/>
          </p:cNvPicPr>
          <p:nvPr/>
        </p:nvPicPr>
        <p:blipFill>
          <a:blip r:embed="rId3"/>
          <a:stretch>
            <a:fillRect/>
          </a:stretch>
        </p:blipFill>
        <p:spPr>
          <a:xfrm>
            <a:off x="233931" y="2361111"/>
            <a:ext cx="8676138" cy="2135778"/>
          </a:xfrm>
          <a:prstGeom prst="rect">
            <a:avLst/>
          </a:prstGeom>
        </p:spPr>
      </p:pic>
      <p:pic>
        <p:nvPicPr>
          <p:cNvPr id="9" name="Picture 8">
            <a:extLst>
              <a:ext uri="{FF2B5EF4-FFF2-40B4-BE49-F238E27FC236}">
                <a16:creationId xmlns:a16="http://schemas.microsoft.com/office/drawing/2014/main" id="{3126684E-D127-8F6D-41E0-620F7B86226C}"/>
              </a:ext>
            </a:extLst>
          </p:cNvPr>
          <p:cNvPicPr>
            <a:picLocks noChangeAspect="1"/>
          </p:cNvPicPr>
          <p:nvPr/>
        </p:nvPicPr>
        <p:blipFill>
          <a:blip r:embed="rId4"/>
          <a:stretch>
            <a:fillRect/>
          </a:stretch>
        </p:blipFill>
        <p:spPr>
          <a:xfrm>
            <a:off x="233931" y="4793990"/>
            <a:ext cx="8703117" cy="592202"/>
          </a:xfrm>
          <a:prstGeom prst="rect">
            <a:avLst/>
          </a:prstGeom>
        </p:spPr>
      </p:pic>
    </p:spTree>
    <p:extLst>
      <p:ext uri="{BB962C8B-B14F-4D97-AF65-F5344CB8AC3E}">
        <p14:creationId xmlns:p14="http://schemas.microsoft.com/office/powerpoint/2010/main" val="4036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76944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Changes?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5" name="Picture 4">
            <a:extLst>
              <a:ext uri="{FF2B5EF4-FFF2-40B4-BE49-F238E27FC236}">
                <a16:creationId xmlns:a16="http://schemas.microsoft.com/office/drawing/2014/main" id="{CE163BE1-F001-7133-0E46-FBEBD9C9613B}"/>
              </a:ext>
            </a:extLst>
          </p:cNvPr>
          <p:cNvPicPr>
            <a:picLocks noChangeAspect="1"/>
          </p:cNvPicPr>
          <p:nvPr/>
        </p:nvPicPr>
        <p:blipFill>
          <a:blip r:embed="rId3"/>
          <a:stretch>
            <a:fillRect/>
          </a:stretch>
        </p:blipFill>
        <p:spPr>
          <a:xfrm>
            <a:off x="88922" y="2303243"/>
            <a:ext cx="8926243" cy="2143497"/>
          </a:xfrm>
          <a:prstGeom prst="rect">
            <a:avLst/>
          </a:prstGeom>
        </p:spPr>
      </p:pic>
    </p:spTree>
    <p:extLst>
      <p:ext uri="{BB962C8B-B14F-4D97-AF65-F5344CB8AC3E}">
        <p14:creationId xmlns:p14="http://schemas.microsoft.com/office/powerpoint/2010/main" val="139267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769441"/>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Changes?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Picture 3">
            <a:extLst>
              <a:ext uri="{FF2B5EF4-FFF2-40B4-BE49-F238E27FC236}">
                <a16:creationId xmlns:a16="http://schemas.microsoft.com/office/drawing/2014/main" id="{FCE2ADD4-FB3E-3C1E-85DD-7690CAAEF3A0}"/>
              </a:ext>
            </a:extLst>
          </p:cNvPr>
          <p:cNvPicPr>
            <a:picLocks noChangeAspect="1"/>
          </p:cNvPicPr>
          <p:nvPr/>
        </p:nvPicPr>
        <p:blipFill>
          <a:blip r:embed="rId3"/>
          <a:stretch>
            <a:fillRect/>
          </a:stretch>
        </p:blipFill>
        <p:spPr>
          <a:xfrm>
            <a:off x="284222" y="2930499"/>
            <a:ext cx="8533567" cy="1152986"/>
          </a:xfrm>
          <a:prstGeom prst="rect">
            <a:avLst/>
          </a:prstGeom>
        </p:spPr>
      </p:pic>
    </p:spTree>
    <p:extLst>
      <p:ext uri="{BB962C8B-B14F-4D97-AF65-F5344CB8AC3E}">
        <p14:creationId xmlns:p14="http://schemas.microsoft.com/office/powerpoint/2010/main" val="381352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F580-F62D-4FAE-B828-AB70874B2BDE}"/>
              </a:ext>
            </a:extLst>
          </p:cNvPr>
          <p:cNvSpPr>
            <a:spLocks noGrp="1"/>
          </p:cNvSpPr>
          <p:nvPr>
            <p:ph type="title"/>
          </p:nvPr>
        </p:nvSpPr>
        <p:spPr/>
        <p:txBody>
          <a:bodyPr/>
          <a:lstStyle/>
          <a:p>
            <a:pPr algn="ctr"/>
            <a:r>
              <a:rPr lang="en-US" sz="2600" b="1" dirty="0"/>
              <a:t>Overview</a:t>
            </a:r>
          </a:p>
        </p:txBody>
      </p:sp>
      <p:sp>
        <p:nvSpPr>
          <p:cNvPr id="3" name="Content Placeholder 2">
            <a:extLst>
              <a:ext uri="{FF2B5EF4-FFF2-40B4-BE49-F238E27FC236}">
                <a16:creationId xmlns:a16="http://schemas.microsoft.com/office/drawing/2014/main" id="{DD48703A-47F0-4B0B-AD03-F1CB3D00F044}"/>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Buyer Agency:</a:t>
            </a:r>
          </a:p>
          <a:p>
            <a:pPr lvl="1">
              <a:buClrTx/>
            </a:pPr>
            <a:r>
              <a:rPr lang="en-US" sz="2200" dirty="0"/>
              <a:t>Form 450 – Exclusive Buyers Brokerage Agreement – Standard</a:t>
            </a:r>
          </a:p>
          <a:p>
            <a:pPr lvl="1">
              <a:buClrTx/>
            </a:pPr>
            <a:r>
              <a:rPr lang="en-US" sz="2200" dirty="0"/>
              <a:t>Form 465 – Non-Exclusive Buyers Brokerage Agreement – Short Form</a:t>
            </a:r>
          </a:p>
          <a:p>
            <a:pPr lvl="1">
              <a:buClrTx/>
            </a:pPr>
            <a:r>
              <a:rPr lang="en-US" sz="2200" dirty="0"/>
              <a:t>Form 470 – Buyers Agency – Limited Service</a:t>
            </a:r>
          </a:p>
          <a:p>
            <a:pPr lvl="1">
              <a:buClrTx/>
            </a:pPr>
            <a:r>
              <a:rPr lang="en-US" sz="2200" dirty="0"/>
              <a:t>Form 460 - Non-Exclusive Buyers Brokerage Agreement Standard</a:t>
            </a:r>
          </a:p>
        </p:txBody>
      </p:sp>
    </p:spTree>
    <p:extLst>
      <p:ext uri="{BB962C8B-B14F-4D97-AF65-F5344CB8AC3E}">
        <p14:creationId xmlns:p14="http://schemas.microsoft.com/office/powerpoint/2010/main" val="13192322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R CE Templat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207266a-8549-4d12-87c7-6d3d79637e47">
      <UserInfo>
        <DisplayName/>
        <AccountId xsi:nil="true"/>
        <AccountType/>
      </UserInfo>
    </SharedWithUsers>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6" ma:contentTypeDescription="Create a new document." ma:contentTypeScope="" ma:versionID="4214aea81f07dfeea12b61fb6ad66e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47afb9830693bf7b5a98006ef03a24b"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F72C9B-312D-4597-BCB5-1CFB6840FB73}">
  <ds:schemaRefs>
    <ds:schemaRef ds:uri="be3fa73c-5b09-499a-867e-8bd3e330f51a"/>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c2cd7206-187e-49f0-a3aa-59822981a73a"/>
    <ds:schemaRef ds:uri="http://www.w3.org/XML/1998/namespace"/>
  </ds:schemaRefs>
</ds:datastoreItem>
</file>

<file path=customXml/itemProps2.xml><?xml version="1.0" encoding="utf-8"?>
<ds:datastoreItem xmlns:ds="http://schemas.openxmlformats.org/officeDocument/2006/customXml" ds:itemID="{63EF3EC2-46DB-4C55-8F15-484BFBAB8EFD}">
  <ds:schemaRefs>
    <ds:schemaRef ds:uri="http://schemas.microsoft.com/sharepoint/v3/contenttype/forms"/>
  </ds:schemaRefs>
</ds:datastoreItem>
</file>

<file path=customXml/itemProps3.xml><?xml version="1.0" encoding="utf-8"?>
<ds:datastoreItem xmlns:ds="http://schemas.openxmlformats.org/officeDocument/2006/customXml" ds:itemID="{8E1005BD-8DD4-44E2-9EAF-6901A03186D2}"/>
</file>

<file path=docProps/app.xml><?xml version="1.0" encoding="utf-8"?>
<Properties xmlns="http://schemas.openxmlformats.org/officeDocument/2006/extended-properties" xmlns:vt="http://schemas.openxmlformats.org/officeDocument/2006/docPropsVTypes">
  <TotalTime>18408</TotalTime>
  <Words>737</Words>
  <Application>Microsoft Office PowerPoint</Application>
  <PresentationFormat>On-screen Show (4:3)</PresentationFormat>
  <Paragraphs>56</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ArialMT</vt:lpstr>
      <vt:lpstr>Calibri</vt:lpstr>
      <vt:lpstr>Century Gothic</vt:lpstr>
      <vt:lpstr>Open Sans</vt:lpstr>
      <vt:lpstr>Verdana</vt:lpstr>
      <vt:lpstr>Wingdings 3</vt:lpstr>
      <vt:lpstr>VR CE Template</vt:lpstr>
      <vt:lpstr>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Farley</dc:creator>
  <cp:lastModifiedBy>Santiago Montalvo</cp:lastModifiedBy>
  <cp:revision>103</cp:revision>
  <dcterms:created xsi:type="dcterms:W3CDTF">2020-05-18T12:45:43Z</dcterms:created>
  <dcterms:modified xsi:type="dcterms:W3CDTF">2024-01-05T16:53:00Z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