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entation.xml" ContentType="application/vnd.openxmlformats-officedocument.presentationml.presentation.main+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5.xml" ContentType="application/vnd.openxmlformats-officedocument.presentationml.slideLayout+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sldIdLst>
    <p:sldId id="256" r:id="rId2"/>
    <p:sldId id="259" r:id="rId3"/>
    <p:sldId id="257" r:id="rId4"/>
    <p:sldId id="258"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onard, Ryan" initials="LR" lastIdx="1" clrIdx="0">
    <p:extLst>
      <p:ext uri="{19B8F6BF-5375-455C-9EA6-DF929625EA0E}">
        <p15:presenceInfo xmlns:p15="http://schemas.microsoft.com/office/powerpoint/2012/main" userId="S::rleonard@jtcc.edu::176cd096-da95-451d-9867-a40fa811e7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08"/>
    <p:restoredTop sz="69524"/>
  </p:normalViewPr>
  <p:slideViewPr>
    <p:cSldViewPr snapToGrid="0" snapToObjects="1">
      <p:cViewPr varScale="1">
        <p:scale>
          <a:sx n="73" d="100"/>
          <a:sy n="73" d="100"/>
        </p:scale>
        <p:origin x="140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2C6F1D-7A32-FB4C-AC0A-3BE9B56E0C96}" type="datetimeFigureOut">
              <a:rPr lang="en-US" smtClean="0"/>
              <a:t>11/21/23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8D7632-420F-1441-BD23-CB0AE529385A}" type="slidenum">
              <a:rPr lang="en-US" smtClean="0"/>
              <a:t>‹#›</a:t>
            </a:fld>
            <a:endParaRPr lang="en-US"/>
          </a:p>
        </p:txBody>
      </p:sp>
    </p:spTree>
    <p:extLst>
      <p:ext uri="{BB962C8B-B14F-4D97-AF65-F5344CB8AC3E}">
        <p14:creationId xmlns:p14="http://schemas.microsoft.com/office/powerpoint/2010/main" val="2530254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D88D7632-420F-1441-BD23-CB0AE529385A}" type="slidenum">
              <a:rPr lang="en-US" smtClean="0"/>
              <a:t>2</a:t>
            </a:fld>
            <a:endParaRPr lang="en-US"/>
          </a:p>
        </p:txBody>
      </p:sp>
    </p:spTree>
    <p:extLst>
      <p:ext uri="{BB962C8B-B14F-4D97-AF65-F5344CB8AC3E}">
        <p14:creationId xmlns:p14="http://schemas.microsoft.com/office/powerpoint/2010/main" val="4167540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First, to state the obvious, any and all tenants who are parties to the lease agreement have the absolute right to access the rental property.  The right of the tenant or tenants to access the rental property is only terminated pursuant to a court order or when the lease agreement concludes.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Besides tenants, authorized occupants who are named in the lease agreement also have the absolute right to access the rental property – a right that is likewise only terminated pursuant to a court order or at the conclusion of the lease term.  </a:t>
            </a:r>
          </a:p>
          <a:p>
            <a:endParaRPr lang="en-US" dirty="0"/>
          </a:p>
        </p:txBody>
      </p:sp>
      <p:sp>
        <p:nvSpPr>
          <p:cNvPr id="4" name="Slide Number Placeholder 3"/>
          <p:cNvSpPr>
            <a:spLocks noGrp="1"/>
          </p:cNvSpPr>
          <p:nvPr>
            <p:ph type="sldNum" sz="quarter" idx="5"/>
          </p:nvPr>
        </p:nvSpPr>
        <p:spPr/>
        <p:txBody>
          <a:bodyPr/>
          <a:lstStyle/>
          <a:p>
            <a:fld id="{D88D7632-420F-1441-BD23-CB0AE529385A}" type="slidenum">
              <a:rPr lang="en-US" smtClean="0"/>
              <a:t>3</a:t>
            </a:fld>
            <a:endParaRPr lang="en-US"/>
          </a:p>
        </p:txBody>
      </p:sp>
    </p:spTree>
    <p:extLst>
      <p:ext uri="{BB962C8B-B14F-4D97-AF65-F5344CB8AC3E}">
        <p14:creationId xmlns:p14="http://schemas.microsoft.com/office/powerpoint/2010/main" val="2679752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Guests of any tenant or authorized occupant may also access the unit with the permission of a tenant or occupant, but the duration a guest can access the unit is limited.  How limited will vary depending on the terms of the lease agreement.  The Virginia REALTORS standard lease allows guests to stay in the unit for up to seven consecutive days, or 14 days in a calendar month.  Once those timeframes have elapsed, the guest becomes an unauthorized occupant.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88D7632-420F-1441-BD23-CB0AE529385A}" type="slidenum">
              <a:rPr lang="en-US" smtClean="0"/>
              <a:t>4</a:t>
            </a:fld>
            <a:endParaRPr lang="en-US"/>
          </a:p>
        </p:txBody>
      </p:sp>
    </p:spTree>
    <p:extLst>
      <p:ext uri="{BB962C8B-B14F-4D97-AF65-F5344CB8AC3E}">
        <p14:creationId xmlns:p14="http://schemas.microsoft.com/office/powerpoint/2010/main" val="1324074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Property management staff and/or the landlord have the right to access the rental property, either at the request of the tenant, or with proper notice given to the tenant.  What constitutes proper notice?  That is going to depend on the reason access to the property is needed.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p>
          <a:p>
            <a:pPr marL="0" marR="0">
              <a:spcBef>
                <a:spcPts val="0"/>
              </a:spcBef>
              <a:spcAft>
                <a:spcPts val="0"/>
              </a:spcAft>
            </a:pPr>
            <a:r>
              <a:rPr lang="en-US" sz="1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The Virginia REALTORS standard lease requires the landlord give the tenant at least 24 hours notice of application of pesticide in the property, and 72 hours notice of any routine maintenance to be performed.  Other timeframes, such as notice for showing the unit to prospective tenants, buyers, contractors, etc., require “reasonable” notice and coordination with the tenant.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88D7632-420F-1441-BD23-CB0AE529385A}" type="slidenum">
              <a:rPr lang="en-US" smtClean="0"/>
              <a:t>5</a:t>
            </a:fld>
            <a:endParaRPr lang="en-US"/>
          </a:p>
        </p:txBody>
      </p:sp>
    </p:spTree>
    <p:extLst>
      <p:ext uri="{BB962C8B-B14F-4D97-AF65-F5344CB8AC3E}">
        <p14:creationId xmlns:p14="http://schemas.microsoft.com/office/powerpoint/2010/main" val="2648431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If purpose of accessing the rental property is to take pictures to use in advertisements for re-renting the unit after the current tenant moves out, or to sell the unit, the current tenant must give permission.  Photographs of the tenant’s belongings constitute “tenant records” so the rules around confidentiality apply.  </a:t>
            </a:r>
          </a:p>
          <a:p>
            <a:endParaRPr lang="en-US" dirty="0"/>
          </a:p>
        </p:txBody>
      </p:sp>
      <p:sp>
        <p:nvSpPr>
          <p:cNvPr id="4" name="Slide Number Placeholder 3"/>
          <p:cNvSpPr>
            <a:spLocks noGrp="1"/>
          </p:cNvSpPr>
          <p:nvPr>
            <p:ph type="sldNum" sz="quarter" idx="5"/>
          </p:nvPr>
        </p:nvSpPr>
        <p:spPr/>
        <p:txBody>
          <a:bodyPr/>
          <a:lstStyle/>
          <a:p>
            <a:fld id="{D88D7632-420F-1441-BD23-CB0AE529385A}" type="slidenum">
              <a:rPr lang="en-US" smtClean="0"/>
              <a:t>6</a:t>
            </a:fld>
            <a:endParaRPr lang="en-US"/>
          </a:p>
        </p:txBody>
      </p:sp>
    </p:spTree>
    <p:extLst>
      <p:ext uri="{BB962C8B-B14F-4D97-AF65-F5344CB8AC3E}">
        <p14:creationId xmlns:p14="http://schemas.microsoft.com/office/powerpoint/2010/main" val="920818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First, any guests who have been banned from the property by the landlord may not access the rental property, even at the invitation of a tenant or authorized occupant.  The landlord has the right to prohibit individuals from the property who the landlord deems to either be a threat to health and safety, or otherwise disruptive to property staff or fellow tenants.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p>
          <a:p>
            <a:pPr marL="0" marR="0">
              <a:spcBef>
                <a:spcPts val="0"/>
              </a:spcBef>
              <a:spcAft>
                <a:spcPts val="0"/>
              </a:spcAft>
            </a:pPr>
            <a:r>
              <a:rPr lang="en-US" sz="1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Additionally, tenants or authorized occupants who have been barred from the property pursuant to a court order such as a protective order may not access the rental property.  The barring of a tenant or authorized occupant from the property can only be done via court order; the landlord does not have the authority to unilaterally bar someone from the property who is named on the lease agreement.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88D7632-420F-1441-BD23-CB0AE529385A}" type="slidenum">
              <a:rPr lang="en-US" smtClean="0"/>
              <a:t>7</a:t>
            </a:fld>
            <a:endParaRPr lang="en-US"/>
          </a:p>
        </p:txBody>
      </p:sp>
    </p:spTree>
    <p:extLst>
      <p:ext uri="{BB962C8B-B14F-4D97-AF65-F5344CB8AC3E}">
        <p14:creationId xmlns:p14="http://schemas.microsoft.com/office/powerpoint/2010/main" val="1516924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Guarantors take on the full liability of the rent payment obligation, and any other fees, pursuant to the lease agreement.  In other words, if a tenant stops paying rent, the guarantor can be sued for the entirety of any amount owed.  Additionally, just as a matter of common practice, a guarantor is often a family member of the tenant, not just some stranger seeking access to the rental unit.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That being said, guaranteeing a lease does NOT make the guarantor a tenant or an authorized occupant.  A guarantor can certainly be a guest of a tenant or occupant without any problem, but the guarantor does not have the right to access the property </a:t>
            </a:r>
            <a:r>
              <a:rPr lang="en-US" sz="1800" i="1" dirty="0">
                <a:effectLst/>
                <a:latin typeface="Calibri" panose="020F0502020204030204" pitchFamily="34" charset="0"/>
                <a:ea typeface="Calibri" panose="020F0502020204030204" pitchFamily="34" charset="0"/>
                <a:cs typeface="Arial" panose="020B0604020202020204" pitchFamily="34" charset="0"/>
              </a:rPr>
              <a:t>without </a:t>
            </a:r>
            <a:r>
              <a:rPr lang="en-US" sz="1800" dirty="0">
                <a:effectLst/>
                <a:latin typeface="Calibri" panose="020F0502020204030204" pitchFamily="34" charset="0"/>
                <a:ea typeface="Calibri" panose="020F0502020204030204" pitchFamily="34" charset="0"/>
                <a:cs typeface="Arial" panose="020B0604020202020204" pitchFamily="34" charset="0"/>
              </a:rPr>
              <a:t>the permission of the tenant.</a:t>
            </a:r>
          </a:p>
          <a:p>
            <a:endParaRPr lang="en-US" dirty="0"/>
          </a:p>
        </p:txBody>
      </p:sp>
      <p:sp>
        <p:nvSpPr>
          <p:cNvPr id="4" name="Slide Number Placeholder 3"/>
          <p:cNvSpPr>
            <a:spLocks noGrp="1"/>
          </p:cNvSpPr>
          <p:nvPr>
            <p:ph type="sldNum" sz="quarter" idx="5"/>
          </p:nvPr>
        </p:nvSpPr>
        <p:spPr/>
        <p:txBody>
          <a:bodyPr/>
          <a:lstStyle/>
          <a:p>
            <a:fld id="{D88D7632-420F-1441-BD23-CB0AE529385A}" type="slidenum">
              <a:rPr lang="en-US" smtClean="0"/>
              <a:t>8</a:t>
            </a:fld>
            <a:endParaRPr lang="en-US"/>
          </a:p>
        </p:txBody>
      </p:sp>
    </p:spTree>
    <p:extLst>
      <p:ext uri="{BB962C8B-B14F-4D97-AF65-F5344CB8AC3E}">
        <p14:creationId xmlns:p14="http://schemas.microsoft.com/office/powerpoint/2010/main" val="3335302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8D7632-420F-1441-BD23-CB0AE529385A}" type="slidenum">
              <a:rPr lang="en-US" smtClean="0"/>
              <a:t>9</a:t>
            </a:fld>
            <a:endParaRPr lang="en-US"/>
          </a:p>
        </p:txBody>
      </p:sp>
    </p:spTree>
    <p:extLst>
      <p:ext uri="{BB962C8B-B14F-4D97-AF65-F5344CB8AC3E}">
        <p14:creationId xmlns:p14="http://schemas.microsoft.com/office/powerpoint/2010/main" val="1489512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0666DC1-CD27-4874-9484-9D06C59FE4D0}"/>
              </a:ext>
            </a:extLst>
          </p:cNvPr>
          <p:cNvSpPr/>
          <p:nvPr/>
        </p:nvSpPr>
        <p:spPr>
          <a:xfrm>
            <a:off x="0" y="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77579F-F417-47C2-AC03-911CCED021DB}"/>
              </a:ext>
            </a:extLst>
          </p:cNvPr>
          <p:cNvSpPr>
            <a:spLocks noGrp="1"/>
          </p:cNvSpPr>
          <p:nvPr>
            <p:ph type="ctrTitle"/>
          </p:nvPr>
        </p:nvSpPr>
        <p:spPr>
          <a:xfrm>
            <a:off x="484552" y="447675"/>
            <a:ext cx="8397511" cy="2714625"/>
          </a:xfrm>
        </p:spPr>
        <p:txBody>
          <a:bodyPr anchor="b">
            <a:normAutofit/>
          </a:bodyPr>
          <a:lstStyle>
            <a:lvl1pPr algn="l">
              <a:defRPr sz="54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643E600-28DA-4780-9E00-2E12F74FF621}"/>
              </a:ext>
            </a:extLst>
          </p:cNvPr>
          <p:cNvSpPr>
            <a:spLocks noGrp="1"/>
          </p:cNvSpPr>
          <p:nvPr>
            <p:ph type="subTitle" idx="1"/>
          </p:nvPr>
        </p:nvSpPr>
        <p:spPr>
          <a:xfrm>
            <a:off x="484552" y="3602037"/>
            <a:ext cx="8397511" cy="2460625"/>
          </a:xfrm>
        </p:spPr>
        <p:txBody>
          <a:bodyPr>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0E6F1DC-ADFB-42C9-AB34-FCB38C8123FC}"/>
              </a:ext>
            </a:extLst>
          </p:cNvPr>
          <p:cNvSpPr>
            <a:spLocks noGrp="1"/>
          </p:cNvSpPr>
          <p:nvPr>
            <p:ph type="dt" sz="half" idx="10"/>
          </p:nvPr>
        </p:nvSpPr>
        <p:spPr/>
        <p:txBody>
          <a:bodyPr/>
          <a:lstStyle/>
          <a:p>
            <a:fld id="{92538219-6E45-4D12-B767-46F92D5844D4}" type="datetime1">
              <a:rPr lang="en-US" smtClean="0"/>
              <a:t>11/21/23</a:t>
            </a:fld>
            <a:endParaRPr lang="en-US"/>
          </a:p>
        </p:txBody>
      </p:sp>
      <p:sp>
        <p:nvSpPr>
          <p:cNvPr id="5" name="Footer Placeholder 4">
            <a:extLst>
              <a:ext uri="{FF2B5EF4-FFF2-40B4-BE49-F238E27FC236}">
                <a16:creationId xmlns:a16="http://schemas.microsoft.com/office/drawing/2014/main" id="{EE799E6D-BBA8-4A15-94DA-DBE8A4FDE6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803C82-8719-4FAC-94BF-2A91335FB58A}"/>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384582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68A33-CB96-4CB1-9941-753BD0824C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3EB269-70DF-4510-A313-336226558E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1EA3CC-B2DC-4E87-826C-B885A7E62819}"/>
              </a:ext>
            </a:extLst>
          </p:cNvPr>
          <p:cNvSpPr>
            <a:spLocks noGrp="1"/>
          </p:cNvSpPr>
          <p:nvPr>
            <p:ph type="dt" sz="half" idx="10"/>
          </p:nvPr>
        </p:nvSpPr>
        <p:spPr/>
        <p:txBody>
          <a:bodyPr/>
          <a:lstStyle/>
          <a:p>
            <a:fld id="{836430B8-6059-41E5-A5DC-C07A76F5859A}" type="datetime1">
              <a:rPr lang="en-US" smtClean="0"/>
              <a:t>11/21/23</a:t>
            </a:fld>
            <a:endParaRPr lang="en-US"/>
          </a:p>
        </p:txBody>
      </p:sp>
      <p:sp>
        <p:nvSpPr>
          <p:cNvPr id="5" name="Footer Placeholder 4">
            <a:extLst>
              <a:ext uri="{FF2B5EF4-FFF2-40B4-BE49-F238E27FC236}">
                <a16:creationId xmlns:a16="http://schemas.microsoft.com/office/drawing/2014/main" id="{7AF37F52-A7C4-4E21-A12A-02546D4775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66031F-5A79-48A7-8EDC-DDD9A9E4B9FC}"/>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123618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9188483-96C4-4E9C-AA6A-E70005461AEE}"/>
              </a:ext>
            </a:extLst>
          </p:cNvPr>
          <p:cNvSpPr/>
          <p:nvPr/>
        </p:nvSpPr>
        <p:spPr>
          <a:xfrm>
            <a:off x="9144000" y="0"/>
            <a:ext cx="3048000" cy="6854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0E4FCD54-7F0B-446E-9998-93E7BD7CE74D}"/>
              </a:ext>
            </a:extLst>
          </p:cNvPr>
          <p:cNvSpPr>
            <a:spLocks noGrp="1"/>
          </p:cNvSpPr>
          <p:nvPr>
            <p:ph type="title" orient="vert"/>
          </p:nvPr>
        </p:nvSpPr>
        <p:spPr>
          <a:xfrm>
            <a:off x="9534222" y="365125"/>
            <a:ext cx="2238678"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0766238-BBF1-4672-BC09-746C6967E5DF}"/>
              </a:ext>
            </a:extLst>
          </p:cNvPr>
          <p:cNvSpPr>
            <a:spLocks noGrp="1"/>
          </p:cNvSpPr>
          <p:nvPr>
            <p:ph type="body" orient="vert" idx="1"/>
          </p:nvPr>
        </p:nvSpPr>
        <p:spPr>
          <a:xfrm>
            <a:off x="484552" y="365125"/>
            <a:ext cx="8374062"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F8F32A5-B67B-45C1-B454-12E9FBE0C869}"/>
              </a:ext>
            </a:extLst>
          </p:cNvPr>
          <p:cNvSpPr>
            <a:spLocks noGrp="1"/>
          </p:cNvSpPr>
          <p:nvPr>
            <p:ph type="dt" sz="half" idx="10"/>
          </p:nvPr>
        </p:nvSpPr>
        <p:spPr/>
        <p:txBody>
          <a:bodyPr/>
          <a:lstStyle/>
          <a:p>
            <a:fld id="{A09D0CB7-D16E-4358-B7F4-EA4A24554592}" type="datetime1">
              <a:rPr lang="en-US" smtClean="0"/>
              <a:t>11/21/23</a:t>
            </a:fld>
            <a:endParaRPr lang="en-US"/>
          </a:p>
        </p:txBody>
      </p:sp>
      <p:sp>
        <p:nvSpPr>
          <p:cNvPr id="5" name="Footer Placeholder 4">
            <a:extLst>
              <a:ext uri="{FF2B5EF4-FFF2-40B4-BE49-F238E27FC236}">
                <a16:creationId xmlns:a16="http://schemas.microsoft.com/office/drawing/2014/main" id="{48E91896-9441-4636-89D5-84E5932A1EDB}"/>
              </a:ext>
            </a:extLst>
          </p:cNvPr>
          <p:cNvSpPr>
            <a:spLocks noGrp="1"/>
          </p:cNvSpPr>
          <p:nvPr>
            <p:ph type="ftr" sz="quarter" idx="11"/>
          </p:nvPr>
        </p:nvSpPr>
        <p:spPr>
          <a:xfrm>
            <a:off x="3228110" y="6356350"/>
            <a:ext cx="4114800" cy="365125"/>
          </a:xfrm>
        </p:spPr>
        <p:txBody>
          <a:bodyPr/>
          <a:lstStyle/>
          <a:p>
            <a:endParaRPr lang="en-US" dirty="0"/>
          </a:p>
        </p:txBody>
      </p:sp>
      <p:sp>
        <p:nvSpPr>
          <p:cNvPr id="6" name="Slide Number Placeholder 5">
            <a:extLst>
              <a:ext uri="{FF2B5EF4-FFF2-40B4-BE49-F238E27FC236}">
                <a16:creationId xmlns:a16="http://schemas.microsoft.com/office/drawing/2014/main" id="{88937DFE-7F48-4EB0-83BC-A93F342D2618}"/>
              </a:ext>
            </a:extLst>
          </p:cNvPr>
          <p:cNvSpPr>
            <a:spLocks noGrp="1"/>
          </p:cNvSpPr>
          <p:nvPr>
            <p:ph type="sldNum" sz="quarter" idx="12"/>
          </p:nvPr>
        </p:nvSpPr>
        <p:spPr/>
        <p:txBody>
          <a:bodyPr/>
          <a:lstStyle>
            <a:lvl1pPr>
              <a:defRPr>
                <a:solidFill>
                  <a:schemeClr val="bg1">
                    <a:alpha val="80000"/>
                  </a:schemeClr>
                </a:solidFill>
              </a:defRPr>
            </a:lvl1pPr>
          </a:lstStyle>
          <a:p>
            <a:fld id="{1F646F3F-274D-499B-ABBE-824EB4ABDC3D}" type="slidenum">
              <a:rPr lang="en-US" smtClean="0"/>
              <a:pPr/>
              <a:t>‹#›</a:t>
            </a:fld>
            <a:endParaRPr lang="en-US" dirty="0"/>
          </a:p>
        </p:txBody>
      </p:sp>
    </p:spTree>
    <p:extLst>
      <p:ext uri="{BB962C8B-B14F-4D97-AF65-F5344CB8AC3E}">
        <p14:creationId xmlns:p14="http://schemas.microsoft.com/office/powerpoint/2010/main" val="2148491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9CF16-986E-4D90-AA40-CDB46E23320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A6F14DA-A783-43BC-8F15-95408B89DE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58C48B6-C394-452A-94D9-D4802755D841}"/>
              </a:ext>
            </a:extLst>
          </p:cNvPr>
          <p:cNvSpPr>
            <a:spLocks noGrp="1"/>
          </p:cNvSpPr>
          <p:nvPr>
            <p:ph type="dt" sz="half" idx="10"/>
          </p:nvPr>
        </p:nvSpPr>
        <p:spPr/>
        <p:txBody>
          <a:bodyPr/>
          <a:lstStyle/>
          <a:p>
            <a:fld id="{8BB296A2-D8F0-4E17-BFD0-A6C902250D59}" type="datetime1">
              <a:rPr lang="en-US" smtClean="0"/>
              <a:t>11/21/23</a:t>
            </a:fld>
            <a:endParaRPr lang="en-US"/>
          </a:p>
        </p:txBody>
      </p:sp>
      <p:sp>
        <p:nvSpPr>
          <p:cNvPr id="5" name="Footer Placeholder 4">
            <a:extLst>
              <a:ext uri="{FF2B5EF4-FFF2-40B4-BE49-F238E27FC236}">
                <a16:creationId xmlns:a16="http://schemas.microsoft.com/office/drawing/2014/main" id="{43858A8A-3DD0-41C8-9F48-F4309FA195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706C92-7C02-4D34-B3E5-D549A7A36BD3}"/>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884437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66F9FA-E6B8-4CFC-B3F1-0C075546EE33}"/>
              </a:ext>
            </a:extLst>
          </p:cNvPr>
          <p:cNvSpPr/>
          <p:nvPr/>
        </p:nvSpPr>
        <p:spPr>
          <a:xfrm>
            <a:off x="0" y="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16F270-B2AA-4935-885F-5924B1F63A3E}"/>
              </a:ext>
            </a:extLst>
          </p:cNvPr>
          <p:cNvSpPr>
            <a:spLocks noGrp="1"/>
          </p:cNvSpPr>
          <p:nvPr>
            <p:ph type="title"/>
          </p:nvPr>
        </p:nvSpPr>
        <p:spPr>
          <a:xfrm>
            <a:off x="484552" y="457200"/>
            <a:ext cx="10862898" cy="2724151"/>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522658E-3D87-4D5A-A602-847153CC4845}"/>
              </a:ext>
            </a:extLst>
          </p:cNvPr>
          <p:cNvSpPr>
            <a:spLocks noGrp="1"/>
          </p:cNvSpPr>
          <p:nvPr>
            <p:ph type="body" idx="1"/>
          </p:nvPr>
        </p:nvSpPr>
        <p:spPr>
          <a:xfrm>
            <a:off x="484552" y="3695701"/>
            <a:ext cx="10862898" cy="2393950"/>
          </a:xfr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AB1D84-A229-45B1-BD42-0DC0CE9F8DE9}"/>
              </a:ext>
            </a:extLst>
          </p:cNvPr>
          <p:cNvSpPr>
            <a:spLocks noGrp="1"/>
          </p:cNvSpPr>
          <p:nvPr>
            <p:ph type="dt" sz="half" idx="10"/>
          </p:nvPr>
        </p:nvSpPr>
        <p:spPr/>
        <p:txBody>
          <a:bodyPr/>
          <a:lstStyle/>
          <a:p>
            <a:fld id="{D9108C9C-1ACB-4C84-A002-C7E0E45B937A}" type="datetime1">
              <a:rPr lang="en-US" smtClean="0"/>
              <a:t>11/21/23</a:t>
            </a:fld>
            <a:endParaRPr lang="en-US"/>
          </a:p>
        </p:txBody>
      </p:sp>
      <p:sp>
        <p:nvSpPr>
          <p:cNvPr id="5" name="Footer Placeholder 4">
            <a:extLst>
              <a:ext uri="{FF2B5EF4-FFF2-40B4-BE49-F238E27FC236}">
                <a16:creationId xmlns:a16="http://schemas.microsoft.com/office/drawing/2014/main" id="{2664EEF4-D461-49D7-8F24-8BFE2444B6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44055A-7488-4646-9E88-692036EA22DE}"/>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092939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F1F74-ED26-4F8B-BF51-3533D8404E5A}"/>
              </a:ext>
            </a:extLst>
          </p:cNvPr>
          <p:cNvSpPr>
            <a:spLocks noGrp="1"/>
          </p:cNvSpPr>
          <p:nvPr>
            <p:ph type="title"/>
          </p:nvPr>
        </p:nvSpPr>
        <p:spPr>
          <a:xfrm>
            <a:off x="484552" y="365760"/>
            <a:ext cx="11264536" cy="168751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201D2D7-7F18-43E0-9B2E-3FCD83CC83BC}"/>
              </a:ext>
            </a:extLst>
          </p:cNvPr>
          <p:cNvSpPr>
            <a:spLocks noGrp="1"/>
          </p:cNvSpPr>
          <p:nvPr>
            <p:ph sz="half" idx="1"/>
          </p:nvPr>
        </p:nvSpPr>
        <p:spPr>
          <a:xfrm>
            <a:off x="484552" y="2552699"/>
            <a:ext cx="5323703" cy="3624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FCBBB66-EB7D-4F8C-9C78-1D1C88846469}"/>
              </a:ext>
            </a:extLst>
          </p:cNvPr>
          <p:cNvSpPr>
            <a:spLocks noGrp="1"/>
          </p:cNvSpPr>
          <p:nvPr>
            <p:ph sz="half" idx="2"/>
          </p:nvPr>
        </p:nvSpPr>
        <p:spPr>
          <a:xfrm>
            <a:off x="6270162" y="2552699"/>
            <a:ext cx="5323703" cy="3624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7A684E6-393D-4587-AA45-E6734FB47AEC}"/>
              </a:ext>
            </a:extLst>
          </p:cNvPr>
          <p:cNvSpPr>
            <a:spLocks noGrp="1"/>
          </p:cNvSpPr>
          <p:nvPr>
            <p:ph type="dt" sz="half" idx="10"/>
          </p:nvPr>
        </p:nvSpPr>
        <p:spPr/>
        <p:txBody>
          <a:bodyPr/>
          <a:lstStyle/>
          <a:p>
            <a:fld id="{F49AF2A5-B297-4977-9E5B-4D3050E23689}" type="datetime1">
              <a:rPr lang="en-US" smtClean="0"/>
              <a:t>11/21/23</a:t>
            </a:fld>
            <a:endParaRPr lang="en-US"/>
          </a:p>
        </p:txBody>
      </p:sp>
      <p:sp>
        <p:nvSpPr>
          <p:cNvPr id="6" name="Footer Placeholder 5">
            <a:extLst>
              <a:ext uri="{FF2B5EF4-FFF2-40B4-BE49-F238E27FC236}">
                <a16:creationId xmlns:a16="http://schemas.microsoft.com/office/drawing/2014/main" id="{0A1D8EE0-0333-4ABC-AE18-10DD5071CF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452369-A8F0-4709-8372-B420A67DB7CC}"/>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682997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91592-4621-4D72-BC2D-F2C439F81B81}"/>
              </a:ext>
            </a:extLst>
          </p:cNvPr>
          <p:cNvSpPr>
            <a:spLocks noGrp="1"/>
          </p:cNvSpPr>
          <p:nvPr>
            <p:ph type="title"/>
          </p:nvPr>
        </p:nvSpPr>
        <p:spPr>
          <a:xfrm>
            <a:off x="484552" y="365759"/>
            <a:ext cx="10870836" cy="169164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4B823F5-0A90-4666-BE88-2BE0D0A61603}"/>
              </a:ext>
            </a:extLst>
          </p:cNvPr>
          <p:cNvSpPr>
            <a:spLocks noGrp="1"/>
          </p:cNvSpPr>
          <p:nvPr>
            <p:ph type="body" idx="1"/>
          </p:nvPr>
        </p:nvSpPr>
        <p:spPr>
          <a:xfrm>
            <a:off x="484552" y="2436473"/>
            <a:ext cx="5332026"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EC6A7C-6260-463D-B3FD-71A07ACD0669}"/>
              </a:ext>
            </a:extLst>
          </p:cNvPr>
          <p:cNvSpPr>
            <a:spLocks noGrp="1"/>
          </p:cNvSpPr>
          <p:nvPr>
            <p:ph sz="half" idx="2"/>
          </p:nvPr>
        </p:nvSpPr>
        <p:spPr>
          <a:xfrm>
            <a:off x="484552" y="3409051"/>
            <a:ext cx="5332026" cy="27806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BF2AF8D-90ED-4512-9423-C91BF73A99B2}"/>
              </a:ext>
            </a:extLst>
          </p:cNvPr>
          <p:cNvSpPr>
            <a:spLocks noGrp="1"/>
          </p:cNvSpPr>
          <p:nvPr>
            <p:ph type="body" sz="quarter" idx="3"/>
          </p:nvPr>
        </p:nvSpPr>
        <p:spPr>
          <a:xfrm>
            <a:off x="6270162" y="2436473"/>
            <a:ext cx="5358285"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D838EA-E20D-4CC3-83C2-AFE0DE9F7376}"/>
              </a:ext>
            </a:extLst>
          </p:cNvPr>
          <p:cNvSpPr>
            <a:spLocks noGrp="1"/>
          </p:cNvSpPr>
          <p:nvPr>
            <p:ph sz="quarter" idx="4"/>
          </p:nvPr>
        </p:nvSpPr>
        <p:spPr>
          <a:xfrm>
            <a:off x="6270162" y="3409051"/>
            <a:ext cx="5358285" cy="27806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3603F8A-08E1-4160-9B7E-E0CA4BF8EC3C}"/>
              </a:ext>
            </a:extLst>
          </p:cNvPr>
          <p:cNvSpPr>
            <a:spLocks noGrp="1"/>
          </p:cNvSpPr>
          <p:nvPr>
            <p:ph type="dt" sz="half" idx="10"/>
          </p:nvPr>
        </p:nvSpPr>
        <p:spPr/>
        <p:txBody>
          <a:bodyPr/>
          <a:lstStyle/>
          <a:p>
            <a:fld id="{70127434-4794-409A-9547-04789BA47588}" type="datetime1">
              <a:rPr lang="en-US" smtClean="0"/>
              <a:t>11/21/23</a:t>
            </a:fld>
            <a:endParaRPr lang="en-US"/>
          </a:p>
        </p:txBody>
      </p:sp>
      <p:sp>
        <p:nvSpPr>
          <p:cNvPr id="8" name="Footer Placeholder 7">
            <a:extLst>
              <a:ext uri="{FF2B5EF4-FFF2-40B4-BE49-F238E27FC236}">
                <a16:creationId xmlns:a16="http://schemas.microsoft.com/office/drawing/2014/main" id="{118291AB-3C5C-4BE1-9E50-02F4893363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A596E64-CD6C-4CF7-8624-FA4AE9760EEB}"/>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65206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562B3-06A0-4F2F-96EC-A062DAE2FE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FC0095-49F0-4A83-AE8C-9D13E15C2BD8}"/>
              </a:ext>
            </a:extLst>
          </p:cNvPr>
          <p:cNvSpPr>
            <a:spLocks noGrp="1"/>
          </p:cNvSpPr>
          <p:nvPr>
            <p:ph type="dt" sz="half" idx="10"/>
          </p:nvPr>
        </p:nvSpPr>
        <p:spPr/>
        <p:txBody>
          <a:bodyPr/>
          <a:lstStyle/>
          <a:p>
            <a:fld id="{85658635-357A-4E3D-B824-A5CEFDB8449C}" type="datetime1">
              <a:rPr lang="en-US" smtClean="0"/>
              <a:t>11/21/23</a:t>
            </a:fld>
            <a:endParaRPr lang="en-US"/>
          </a:p>
        </p:txBody>
      </p:sp>
      <p:sp>
        <p:nvSpPr>
          <p:cNvPr id="4" name="Footer Placeholder 3">
            <a:extLst>
              <a:ext uri="{FF2B5EF4-FFF2-40B4-BE49-F238E27FC236}">
                <a16:creationId xmlns:a16="http://schemas.microsoft.com/office/drawing/2014/main" id="{61824898-D4EA-497A-8FC8-43E0D0213B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4821F6-2C08-450C-A18C-702D7384292F}"/>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733715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FFE119-5FCA-4D9C-9C07-1B81A0BF3BFF}"/>
              </a:ext>
            </a:extLst>
          </p:cNvPr>
          <p:cNvSpPr>
            <a:spLocks noGrp="1"/>
          </p:cNvSpPr>
          <p:nvPr>
            <p:ph type="dt" sz="half" idx="10"/>
          </p:nvPr>
        </p:nvSpPr>
        <p:spPr/>
        <p:txBody>
          <a:bodyPr/>
          <a:lstStyle/>
          <a:p>
            <a:fld id="{7E86FF77-2719-4AD0-8740-0B90FF5D1EFB}" type="datetime1">
              <a:rPr lang="en-US" smtClean="0"/>
              <a:t>11/21/23</a:t>
            </a:fld>
            <a:endParaRPr lang="en-US"/>
          </a:p>
        </p:txBody>
      </p:sp>
      <p:sp>
        <p:nvSpPr>
          <p:cNvPr id="3" name="Footer Placeholder 2">
            <a:extLst>
              <a:ext uri="{FF2B5EF4-FFF2-40B4-BE49-F238E27FC236}">
                <a16:creationId xmlns:a16="http://schemas.microsoft.com/office/drawing/2014/main" id="{2A2C5995-6284-4D7F-AB1C-CA8FE63A78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11E4B0D-9C21-48D0-9438-C473706814B3}"/>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355700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90AF76DA-8F95-47D9-9EB6-B1EC93437387}"/>
              </a:ext>
            </a:extLst>
          </p:cNvPr>
          <p:cNvGrpSpPr/>
          <p:nvPr/>
        </p:nvGrpSpPr>
        <p:grpSpPr>
          <a:xfrm>
            <a:off x="2" y="0"/>
            <a:ext cx="6095998" cy="6858002"/>
            <a:chOff x="1" y="4563942"/>
            <a:chExt cx="12192005" cy="2294060"/>
          </a:xfrm>
        </p:grpSpPr>
        <p:sp>
          <p:nvSpPr>
            <p:cNvPr id="28" name="Rectangle 27">
              <a:extLst>
                <a:ext uri="{FF2B5EF4-FFF2-40B4-BE49-F238E27FC236}">
                  <a16:creationId xmlns:a16="http://schemas.microsoft.com/office/drawing/2014/main" id="{31355B14-077B-4BA1-962D-6E97D93FFCCC}"/>
                </a:ext>
              </a:extLst>
            </p:cNvPr>
            <p:cNvSpPr/>
            <p:nvPr/>
          </p:nvSpPr>
          <p:spPr>
            <a:xfrm>
              <a:off x="10" y="4563942"/>
              <a:ext cx="12191996" cy="22940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230B99F-AC6F-4973-A35E-16C87C38711D}"/>
                </a:ext>
              </a:extLst>
            </p:cNvPr>
            <p:cNvSpPr/>
            <p:nvPr/>
          </p:nvSpPr>
          <p:spPr>
            <a:xfrm>
              <a:off x="1" y="4563942"/>
              <a:ext cx="12192000" cy="2294060"/>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58E41614-9483-47F8-A429-FB0D1C5AA89A}"/>
              </a:ext>
            </a:extLst>
          </p:cNvPr>
          <p:cNvSpPr/>
          <p:nvPr/>
        </p:nvSpPr>
        <p:spPr>
          <a:xfrm>
            <a:off x="0" y="0"/>
            <a:ext cx="6095999" cy="22911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B5E91C-3C4F-40A2-BCC6-918D3BEDD24B}"/>
              </a:ext>
            </a:extLst>
          </p:cNvPr>
          <p:cNvSpPr>
            <a:spLocks noGrp="1"/>
          </p:cNvSpPr>
          <p:nvPr>
            <p:ph type="title"/>
          </p:nvPr>
        </p:nvSpPr>
        <p:spPr>
          <a:xfrm>
            <a:off x="484552" y="457200"/>
            <a:ext cx="5287234" cy="1600200"/>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330F113-1C61-4F74-BD5B-727668BBEAFC}"/>
              </a:ext>
            </a:extLst>
          </p:cNvPr>
          <p:cNvSpPr>
            <a:spLocks noGrp="1"/>
          </p:cNvSpPr>
          <p:nvPr>
            <p:ph idx="1"/>
          </p:nvPr>
        </p:nvSpPr>
        <p:spPr>
          <a:xfrm>
            <a:off x="6270162" y="457201"/>
            <a:ext cx="5085226"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410EB228-A180-4DF6-9D5B-2CF86B6B9BB0}"/>
              </a:ext>
            </a:extLst>
          </p:cNvPr>
          <p:cNvSpPr>
            <a:spLocks noGrp="1"/>
          </p:cNvSpPr>
          <p:nvPr>
            <p:ph type="body" sz="half" idx="2"/>
          </p:nvPr>
        </p:nvSpPr>
        <p:spPr>
          <a:xfrm>
            <a:off x="484552" y="2514600"/>
            <a:ext cx="5287234" cy="33543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913719-D65D-4BAE-97B7-FAE8F39982EF}"/>
              </a:ext>
            </a:extLst>
          </p:cNvPr>
          <p:cNvSpPr>
            <a:spLocks noGrp="1"/>
          </p:cNvSpPr>
          <p:nvPr>
            <p:ph type="dt" sz="half" idx="10"/>
          </p:nvPr>
        </p:nvSpPr>
        <p:spPr/>
        <p:txBody>
          <a:bodyPr/>
          <a:lstStyle/>
          <a:p>
            <a:fld id="{6E441C83-1089-48B9-8B65-293D4C236D35}" type="datetime1">
              <a:rPr lang="en-US" smtClean="0"/>
              <a:t>11/21/23</a:t>
            </a:fld>
            <a:endParaRPr lang="en-US"/>
          </a:p>
        </p:txBody>
      </p:sp>
      <p:sp>
        <p:nvSpPr>
          <p:cNvPr id="6" name="Footer Placeholder 5">
            <a:extLst>
              <a:ext uri="{FF2B5EF4-FFF2-40B4-BE49-F238E27FC236}">
                <a16:creationId xmlns:a16="http://schemas.microsoft.com/office/drawing/2014/main" id="{F747F5BB-DC3C-45D1-A0D2-05168FECA2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344BA3-19DB-4072-9A2C-08C92361AF9C}"/>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645375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0A6909D-DC0B-4221-8140-21E981D896AF}"/>
              </a:ext>
            </a:extLst>
          </p:cNvPr>
          <p:cNvGrpSpPr/>
          <p:nvPr/>
        </p:nvGrpSpPr>
        <p:grpSpPr>
          <a:xfrm>
            <a:off x="2" y="0"/>
            <a:ext cx="6095998" cy="6858002"/>
            <a:chOff x="1" y="4563942"/>
            <a:chExt cx="12192005" cy="2294060"/>
          </a:xfrm>
        </p:grpSpPr>
        <p:sp>
          <p:nvSpPr>
            <p:cNvPr id="9" name="Rectangle 8">
              <a:extLst>
                <a:ext uri="{FF2B5EF4-FFF2-40B4-BE49-F238E27FC236}">
                  <a16:creationId xmlns:a16="http://schemas.microsoft.com/office/drawing/2014/main" id="{53D581C2-F39E-4958-A3F3-BB65AB1C5E66}"/>
                </a:ext>
              </a:extLst>
            </p:cNvPr>
            <p:cNvSpPr/>
            <p:nvPr/>
          </p:nvSpPr>
          <p:spPr>
            <a:xfrm>
              <a:off x="10" y="4563942"/>
              <a:ext cx="12191996" cy="22940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FD77040-27EF-4D2C-8D34-32337B0C8544}"/>
                </a:ext>
              </a:extLst>
            </p:cNvPr>
            <p:cNvSpPr/>
            <p:nvPr/>
          </p:nvSpPr>
          <p:spPr>
            <a:xfrm>
              <a:off x="1" y="4563942"/>
              <a:ext cx="12192000" cy="2294060"/>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E1A26D20-69F8-4BBC-98C0-BEB470AB8284}"/>
              </a:ext>
            </a:extLst>
          </p:cNvPr>
          <p:cNvSpPr/>
          <p:nvPr/>
        </p:nvSpPr>
        <p:spPr>
          <a:xfrm>
            <a:off x="0" y="0"/>
            <a:ext cx="6095999" cy="22911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47B6BC-4B2A-4001-9634-47473F82701E}"/>
              </a:ext>
            </a:extLst>
          </p:cNvPr>
          <p:cNvSpPr>
            <a:spLocks noGrp="1"/>
          </p:cNvSpPr>
          <p:nvPr>
            <p:ph type="title"/>
          </p:nvPr>
        </p:nvSpPr>
        <p:spPr>
          <a:xfrm>
            <a:off x="484552" y="457200"/>
            <a:ext cx="5211519" cy="1600200"/>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0497D074-2CCB-4AB8-A7A0-7847D3C1EF8A}"/>
              </a:ext>
            </a:extLst>
          </p:cNvPr>
          <p:cNvSpPr>
            <a:spLocks noGrp="1"/>
          </p:cNvSpPr>
          <p:nvPr>
            <p:ph type="pic" idx="1"/>
          </p:nvPr>
        </p:nvSpPr>
        <p:spPr>
          <a:xfrm>
            <a:off x="6270162" y="457201"/>
            <a:ext cx="5085226"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51FB94BD-D906-4213-9F31-1BE17A86F926}"/>
              </a:ext>
            </a:extLst>
          </p:cNvPr>
          <p:cNvSpPr>
            <a:spLocks noGrp="1"/>
          </p:cNvSpPr>
          <p:nvPr>
            <p:ph type="body" sz="half" idx="2"/>
          </p:nvPr>
        </p:nvSpPr>
        <p:spPr>
          <a:xfrm>
            <a:off x="484552" y="2514600"/>
            <a:ext cx="5211519" cy="33543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1B8431-70CB-4E9F-8A49-CDFF18554212}"/>
              </a:ext>
            </a:extLst>
          </p:cNvPr>
          <p:cNvSpPr>
            <a:spLocks noGrp="1"/>
          </p:cNvSpPr>
          <p:nvPr>
            <p:ph type="dt" sz="half" idx="10"/>
          </p:nvPr>
        </p:nvSpPr>
        <p:spPr/>
        <p:txBody>
          <a:bodyPr/>
          <a:lstStyle/>
          <a:p>
            <a:fld id="{D162FE45-CC1E-47DB-8B82-6CF0636FBDB8}" type="datetime1">
              <a:rPr lang="en-US" smtClean="0"/>
              <a:t>11/21/23</a:t>
            </a:fld>
            <a:endParaRPr lang="en-US"/>
          </a:p>
        </p:txBody>
      </p:sp>
      <p:sp>
        <p:nvSpPr>
          <p:cNvPr id="6" name="Footer Placeholder 5">
            <a:extLst>
              <a:ext uri="{FF2B5EF4-FFF2-40B4-BE49-F238E27FC236}">
                <a16:creationId xmlns:a16="http://schemas.microsoft.com/office/drawing/2014/main" id="{ADD2F293-170E-410E-88BF-187A63C5E0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ED93A2-588D-43B5-B6FA-0B7892E6E138}"/>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685457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A26A151-13BF-4305-A6DC-9DC7C9877195}"/>
              </a:ext>
            </a:extLst>
          </p:cNvPr>
          <p:cNvSpPr/>
          <p:nvPr/>
        </p:nvSpPr>
        <p:spPr>
          <a:xfrm>
            <a:off x="0" y="0"/>
            <a:ext cx="12192000" cy="22911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3DEE6AE3-3BCC-4B3B-AC4E-60F91014449A}"/>
              </a:ext>
            </a:extLst>
          </p:cNvPr>
          <p:cNvSpPr>
            <a:spLocks noGrp="1"/>
          </p:cNvSpPr>
          <p:nvPr>
            <p:ph type="title"/>
          </p:nvPr>
        </p:nvSpPr>
        <p:spPr>
          <a:xfrm>
            <a:off x="484552" y="365125"/>
            <a:ext cx="10869248" cy="168751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4CB514A-E7EA-41A8-ADBA-85CA1DF6D349}"/>
              </a:ext>
            </a:extLst>
          </p:cNvPr>
          <p:cNvSpPr>
            <a:spLocks noGrp="1"/>
          </p:cNvSpPr>
          <p:nvPr>
            <p:ph type="body" idx="1"/>
          </p:nvPr>
        </p:nvSpPr>
        <p:spPr>
          <a:xfrm>
            <a:off x="484552" y="2576513"/>
            <a:ext cx="10869248" cy="36004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19CB0BD-D6E3-4B3D-BCBB-6FECA5D6323C}"/>
              </a:ext>
            </a:extLst>
          </p:cNvPr>
          <p:cNvSpPr>
            <a:spLocks noGrp="1"/>
          </p:cNvSpPr>
          <p:nvPr>
            <p:ph type="dt" sz="half" idx="2"/>
          </p:nvPr>
        </p:nvSpPr>
        <p:spPr>
          <a:xfrm>
            <a:off x="146221" y="6357208"/>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1FC8E16-3C03-4238-9C6F-B34F3D10F77E}" type="datetime1">
              <a:rPr lang="en-US" smtClean="0"/>
              <a:t>11/21/23</a:t>
            </a:fld>
            <a:endParaRPr lang="en-US" dirty="0"/>
          </a:p>
        </p:txBody>
      </p:sp>
      <p:sp>
        <p:nvSpPr>
          <p:cNvPr id="5" name="Footer Placeholder 4">
            <a:extLst>
              <a:ext uri="{FF2B5EF4-FFF2-40B4-BE49-F238E27FC236}">
                <a16:creationId xmlns:a16="http://schemas.microsoft.com/office/drawing/2014/main" id="{A84147F7-B466-4892-BE27-876F947515C8}"/>
              </a:ext>
            </a:extLst>
          </p:cNvPr>
          <p:cNvSpPr>
            <a:spLocks noGrp="1"/>
          </p:cNvSpPr>
          <p:nvPr>
            <p:ph type="ftr" sz="quarter" idx="3"/>
          </p:nvPr>
        </p:nvSpPr>
        <p:spPr>
          <a:xfrm>
            <a:off x="6270162" y="6356350"/>
            <a:ext cx="411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64B4FE0-65CC-4435-A6AF-150E52F35BB8}"/>
              </a:ext>
            </a:extLst>
          </p:cNvPr>
          <p:cNvSpPr>
            <a:spLocks noGrp="1"/>
          </p:cNvSpPr>
          <p:nvPr>
            <p:ph type="sldNum" sz="quarter" idx="4"/>
          </p:nvPr>
        </p:nvSpPr>
        <p:spPr>
          <a:xfrm>
            <a:off x="10764983" y="6356350"/>
            <a:ext cx="1280796"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F646F3F-274D-499B-ABBE-824EB4ABDC3D}" type="slidenum">
              <a:rPr lang="en-US" smtClean="0"/>
              <a:pPr/>
              <a:t>‹#›</a:t>
            </a:fld>
            <a:endParaRPr lang="en-US" dirty="0"/>
          </a:p>
        </p:txBody>
      </p:sp>
    </p:spTree>
    <p:extLst>
      <p:ext uri="{BB962C8B-B14F-4D97-AF65-F5344CB8AC3E}">
        <p14:creationId xmlns:p14="http://schemas.microsoft.com/office/powerpoint/2010/main" val="4236033886"/>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100000"/>
        </a:lnSpc>
        <a:spcBef>
          <a:spcPct val="0"/>
        </a:spcBef>
        <a:buNone/>
        <a:defRPr sz="5400" kern="1200">
          <a:solidFill>
            <a:schemeClr val="bg1"/>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D90D76C-184F-4A96-8FE8-1114F8EE1F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F9DE355-E8A7-498B-A6A0-54D03B953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3644" cy="68613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3F6559-80FA-6142-9701-536C80B0CC18}"/>
              </a:ext>
            </a:extLst>
          </p:cNvPr>
          <p:cNvSpPr>
            <a:spLocks noGrp="1"/>
          </p:cNvSpPr>
          <p:nvPr>
            <p:ph type="ctrTitle"/>
          </p:nvPr>
        </p:nvSpPr>
        <p:spPr>
          <a:xfrm>
            <a:off x="484552" y="1122363"/>
            <a:ext cx="4910841" cy="2387600"/>
          </a:xfrm>
        </p:spPr>
        <p:txBody>
          <a:bodyPr>
            <a:normAutofit/>
          </a:bodyPr>
          <a:lstStyle/>
          <a:p>
            <a:pPr>
              <a:lnSpc>
                <a:spcPct val="90000"/>
              </a:lnSpc>
            </a:pPr>
            <a:r>
              <a:rPr lang="en-US" dirty="0"/>
              <a:t>Access to Rental Properties</a:t>
            </a:r>
          </a:p>
        </p:txBody>
      </p:sp>
      <p:sp>
        <p:nvSpPr>
          <p:cNvPr id="3" name="Subtitle 2">
            <a:extLst>
              <a:ext uri="{FF2B5EF4-FFF2-40B4-BE49-F238E27FC236}">
                <a16:creationId xmlns:a16="http://schemas.microsoft.com/office/drawing/2014/main" id="{82653B17-E778-8943-95C0-681677AF54F1}"/>
              </a:ext>
            </a:extLst>
          </p:cNvPr>
          <p:cNvSpPr>
            <a:spLocks noGrp="1"/>
          </p:cNvSpPr>
          <p:nvPr>
            <p:ph type="subTitle" idx="1"/>
          </p:nvPr>
        </p:nvSpPr>
        <p:spPr>
          <a:xfrm>
            <a:off x="484552" y="3602038"/>
            <a:ext cx="4910841" cy="1655762"/>
          </a:xfrm>
        </p:spPr>
        <p:txBody>
          <a:bodyPr>
            <a:normAutofit/>
          </a:bodyPr>
          <a:lstStyle/>
          <a:p>
            <a:pPr>
              <a:lnSpc>
                <a:spcPct val="110000"/>
              </a:lnSpc>
            </a:pPr>
            <a:r>
              <a:rPr lang="en-US" dirty="0">
                <a:solidFill>
                  <a:schemeClr val="bg1"/>
                </a:solidFill>
              </a:rPr>
              <a:t>Broker Toolkit</a:t>
            </a:r>
          </a:p>
          <a:p>
            <a:pPr>
              <a:lnSpc>
                <a:spcPct val="110000"/>
              </a:lnSpc>
            </a:pPr>
            <a:r>
              <a:rPr lang="en-US" dirty="0">
                <a:solidFill>
                  <a:schemeClr val="bg1"/>
                </a:solidFill>
              </a:rPr>
              <a:t>December 2023</a:t>
            </a:r>
          </a:p>
          <a:p>
            <a:pPr>
              <a:lnSpc>
                <a:spcPct val="110000"/>
              </a:lnSpc>
            </a:pPr>
            <a:r>
              <a:rPr lang="en-US" dirty="0">
                <a:solidFill>
                  <a:schemeClr val="bg1"/>
                </a:solidFill>
              </a:rPr>
              <a:t>©Virginia REALTORS®</a:t>
            </a:r>
          </a:p>
          <a:p>
            <a:pPr>
              <a:lnSpc>
                <a:spcPct val="110000"/>
              </a:lnSpc>
            </a:pPr>
            <a:endParaRPr lang="en-US" dirty="0">
              <a:solidFill>
                <a:schemeClr val="bg1"/>
              </a:solidFill>
            </a:endParaRPr>
          </a:p>
        </p:txBody>
      </p:sp>
      <p:pic>
        <p:nvPicPr>
          <p:cNvPr id="4" name="Picture 3" descr="Key in a doorknob">
            <a:extLst>
              <a:ext uri="{FF2B5EF4-FFF2-40B4-BE49-F238E27FC236}">
                <a16:creationId xmlns:a16="http://schemas.microsoft.com/office/drawing/2014/main" id="{F4A3C475-9F32-8DAA-57ED-3751A7EA1627}"/>
              </a:ext>
            </a:extLst>
          </p:cNvPr>
          <p:cNvPicPr>
            <a:picLocks noChangeAspect="1"/>
          </p:cNvPicPr>
          <p:nvPr/>
        </p:nvPicPr>
        <p:blipFill rotWithShape="1">
          <a:blip r:embed="rId2"/>
          <a:srcRect l="40547" r="-1" b="-1"/>
          <a:stretch/>
        </p:blipFill>
        <p:spPr>
          <a:xfrm>
            <a:off x="6083645" y="10"/>
            <a:ext cx="6108356" cy="6857990"/>
          </a:xfrm>
          <a:prstGeom prst="rect">
            <a:avLst/>
          </a:prstGeom>
        </p:spPr>
      </p:pic>
    </p:spTree>
    <p:extLst>
      <p:ext uri="{BB962C8B-B14F-4D97-AF65-F5344CB8AC3E}">
        <p14:creationId xmlns:p14="http://schemas.microsoft.com/office/powerpoint/2010/main" val="447737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06B261F-632C-43DC-8DC7-7723B3682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E524C7F-EE50-42C5-9434-7C78CE0444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3644" cy="68613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E86C31-0031-2F4B-A4C8-5109CAD0F0FC}"/>
              </a:ext>
            </a:extLst>
          </p:cNvPr>
          <p:cNvSpPr>
            <a:spLocks noGrp="1"/>
          </p:cNvSpPr>
          <p:nvPr>
            <p:ph type="title"/>
          </p:nvPr>
        </p:nvSpPr>
        <p:spPr>
          <a:xfrm>
            <a:off x="484552" y="365125"/>
            <a:ext cx="5022630" cy="2430030"/>
          </a:xfrm>
        </p:spPr>
        <p:txBody>
          <a:bodyPr>
            <a:normAutofit fontScale="90000"/>
          </a:bodyPr>
          <a:lstStyle/>
          <a:p>
            <a:pPr>
              <a:lnSpc>
                <a:spcPct val="90000"/>
              </a:lnSpc>
            </a:pPr>
            <a:r>
              <a:rPr lang="en-US" dirty="0"/>
              <a:t>The Right to Access a Rental Property</a:t>
            </a:r>
          </a:p>
        </p:txBody>
      </p:sp>
      <p:sp>
        <p:nvSpPr>
          <p:cNvPr id="3" name="Content Placeholder 2">
            <a:extLst>
              <a:ext uri="{FF2B5EF4-FFF2-40B4-BE49-F238E27FC236}">
                <a16:creationId xmlns:a16="http://schemas.microsoft.com/office/drawing/2014/main" id="{7EF3F9DB-E608-3341-A526-97A713747A92}"/>
              </a:ext>
            </a:extLst>
          </p:cNvPr>
          <p:cNvSpPr>
            <a:spLocks noGrp="1"/>
          </p:cNvSpPr>
          <p:nvPr>
            <p:ph idx="1"/>
          </p:nvPr>
        </p:nvSpPr>
        <p:spPr>
          <a:xfrm>
            <a:off x="484552" y="3054927"/>
            <a:ext cx="5022630" cy="3122036"/>
          </a:xfrm>
        </p:spPr>
        <p:txBody>
          <a:bodyPr>
            <a:normAutofit/>
          </a:bodyPr>
          <a:lstStyle/>
          <a:p>
            <a:r>
              <a:rPr lang="en-US" dirty="0">
                <a:solidFill>
                  <a:schemeClr val="bg1"/>
                </a:solidFill>
              </a:rPr>
              <a:t>-Who has the right to access?</a:t>
            </a:r>
          </a:p>
          <a:p>
            <a:r>
              <a:rPr lang="en-US" dirty="0">
                <a:solidFill>
                  <a:schemeClr val="bg1"/>
                </a:solidFill>
              </a:rPr>
              <a:t>-Under what circumstances can they access the property?</a:t>
            </a:r>
          </a:p>
          <a:p>
            <a:r>
              <a:rPr lang="en-US" dirty="0">
                <a:solidFill>
                  <a:schemeClr val="bg1"/>
                </a:solidFill>
              </a:rPr>
              <a:t>-When does the right to access terminate?</a:t>
            </a:r>
          </a:p>
        </p:txBody>
      </p:sp>
      <p:pic>
        <p:nvPicPr>
          <p:cNvPr id="5" name="Picture 4" descr="Houses in a village">
            <a:extLst>
              <a:ext uri="{FF2B5EF4-FFF2-40B4-BE49-F238E27FC236}">
                <a16:creationId xmlns:a16="http://schemas.microsoft.com/office/drawing/2014/main" id="{C80FEBB4-D021-7473-4E04-1C990C558ABF}"/>
              </a:ext>
            </a:extLst>
          </p:cNvPr>
          <p:cNvPicPr>
            <a:picLocks noChangeAspect="1"/>
          </p:cNvPicPr>
          <p:nvPr/>
        </p:nvPicPr>
        <p:blipFill rotWithShape="1">
          <a:blip r:embed="rId3"/>
          <a:srcRect l="11880" r="21318"/>
          <a:stretch/>
        </p:blipFill>
        <p:spPr>
          <a:xfrm>
            <a:off x="6083644" y="10"/>
            <a:ext cx="6108356" cy="6857990"/>
          </a:xfrm>
          <a:prstGeom prst="rect">
            <a:avLst/>
          </a:prstGeom>
        </p:spPr>
      </p:pic>
    </p:spTree>
    <p:extLst>
      <p:ext uri="{BB962C8B-B14F-4D97-AF65-F5344CB8AC3E}">
        <p14:creationId xmlns:p14="http://schemas.microsoft.com/office/powerpoint/2010/main" val="1863293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0666DC1-CD27-4874-9484-9D06C59FE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D90D76C-184F-4A96-8FE8-1114F8EE1F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F9DE355-E8A7-498B-A6A0-54D03B953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3644" cy="68613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EFA50D-A345-404F-A48F-DAD73E41F468}"/>
              </a:ext>
            </a:extLst>
          </p:cNvPr>
          <p:cNvSpPr>
            <a:spLocks noGrp="1"/>
          </p:cNvSpPr>
          <p:nvPr>
            <p:ph type="title"/>
          </p:nvPr>
        </p:nvSpPr>
        <p:spPr>
          <a:xfrm>
            <a:off x="484552" y="1122363"/>
            <a:ext cx="4910841" cy="2387600"/>
          </a:xfrm>
        </p:spPr>
        <p:txBody>
          <a:bodyPr vert="horz" lIns="91440" tIns="45720" rIns="91440" bIns="45720" rtlCol="0" anchor="b">
            <a:normAutofit/>
          </a:bodyPr>
          <a:lstStyle/>
          <a:p>
            <a:pPr>
              <a:lnSpc>
                <a:spcPct val="90000"/>
              </a:lnSpc>
            </a:pPr>
            <a:r>
              <a:rPr lang="en-US" dirty="0"/>
              <a:t>Tenants and Authorized Occupants</a:t>
            </a:r>
          </a:p>
        </p:txBody>
      </p:sp>
      <p:pic>
        <p:nvPicPr>
          <p:cNvPr id="5" name="Picture 4" descr="VIP rope barrier">
            <a:extLst>
              <a:ext uri="{FF2B5EF4-FFF2-40B4-BE49-F238E27FC236}">
                <a16:creationId xmlns:a16="http://schemas.microsoft.com/office/drawing/2014/main" id="{78314BB0-2E7D-771E-E4A0-A505118EC506}"/>
              </a:ext>
            </a:extLst>
          </p:cNvPr>
          <p:cNvPicPr>
            <a:picLocks noChangeAspect="1"/>
          </p:cNvPicPr>
          <p:nvPr/>
        </p:nvPicPr>
        <p:blipFill rotWithShape="1">
          <a:blip r:embed="rId3"/>
          <a:srcRect l="26279" r="9590" b="-2"/>
          <a:stretch/>
        </p:blipFill>
        <p:spPr>
          <a:xfrm>
            <a:off x="6083645" y="10"/>
            <a:ext cx="6108356" cy="6857990"/>
          </a:xfrm>
          <a:prstGeom prst="rect">
            <a:avLst/>
          </a:prstGeom>
        </p:spPr>
      </p:pic>
      <p:sp>
        <p:nvSpPr>
          <p:cNvPr id="4" name="TextBox 3">
            <a:extLst>
              <a:ext uri="{FF2B5EF4-FFF2-40B4-BE49-F238E27FC236}">
                <a16:creationId xmlns:a16="http://schemas.microsoft.com/office/drawing/2014/main" id="{2F102B05-A6AB-B340-B2E3-EAD735F4324B}"/>
              </a:ext>
            </a:extLst>
          </p:cNvPr>
          <p:cNvSpPr txBox="1"/>
          <p:nvPr/>
        </p:nvSpPr>
        <p:spPr>
          <a:xfrm>
            <a:off x="650631" y="3798277"/>
            <a:ext cx="4273061" cy="2677656"/>
          </a:xfrm>
          <a:prstGeom prst="rect">
            <a:avLst/>
          </a:prstGeom>
          <a:noFill/>
        </p:spPr>
        <p:txBody>
          <a:bodyPr wrap="square" rtlCol="0">
            <a:spAutoFit/>
          </a:bodyPr>
          <a:lstStyle/>
          <a:p>
            <a:r>
              <a:rPr lang="en-US" sz="2400" dirty="0">
                <a:solidFill>
                  <a:schemeClr val="bg1"/>
                </a:solidFill>
              </a:rPr>
              <a:t>-For the duration of the lease term, OR</a:t>
            </a:r>
          </a:p>
          <a:p>
            <a:endParaRPr lang="en-US" sz="2400" dirty="0">
              <a:solidFill>
                <a:schemeClr val="bg1"/>
              </a:solidFill>
            </a:endParaRPr>
          </a:p>
          <a:p>
            <a:r>
              <a:rPr lang="en-US" sz="2400" dirty="0">
                <a:solidFill>
                  <a:schemeClr val="bg1"/>
                </a:solidFill>
              </a:rPr>
              <a:t>-Until a court order ends the right of a tenant or authorized occupant to access</a:t>
            </a:r>
          </a:p>
        </p:txBody>
      </p:sp>
    </p:spTree>
    <p:extLst>
      <p:ext uri="{BB962C8B-B14F-4D97-AF65-F5344CB8AC3E}">
        <p14:creationId xmlns:p14="http://schemas.microsoft.com/office/powerpoint/2010/main" val="3608919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0666DC1-CD27-4874-9484-9D06C59FE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Slide Background">
            <a:extLst>
              <a:ext uri="{FF2B5EF4-FFF2-40B4-BE49-F238E27FC236}">
                <a16:creationId xmlns:a16="http://schemas.microsoft.com/office/drawing/2014/main" id="{958792C8-CDC2-4839-86AD-5627A395A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sharing a meal outdoors">
            <a:extLst>
              <a:ext uri="{FF2B5EF4-FFF2-40B4-BE49-F238E27FC236}">
                <a16:creationId xmlns:a16="http://schemas.microsoft.com/office/drawing/2014/main" id="{3FE9AFFA-5EA2-5540-A7EC-3C7A81D03F41}"/>
              </a:ext>
            </a:extLst>
          </p:cNvPr>
          <p:cNvPicPr>
            <a:picLocks noChangeAspect="1"/>
          </p:cNvPicPr>
          <p:nvPr/>
        </p:nvPicPr>
        <p:blipFill rotWithShape="1">
          <a:blip r:embed="rId3"/>
          <a:srcRect t="15730"/>
          <a:stretch/>
        </p:blipFill>
        <p:spPr>
          <a:xfrm>
            <a:off x="20" y="1"/>
            <a:ext cx="12191979" cy="6857998"/>
          </a:xfrm>
          <a:prstGeom prst="rect">
            <a:avLst/>
          </a:prstGeom>
          <a:effectLst>
            <a:outerShdw blurRad="596900" dist="330200" dir="8820000" sx="87000" sy="87000" algn="ctr" rotWithShape="0">
              <a:srgbClr val="000000">
                <a:alpha val="29000"/>
              </a:srgbClr>
            </a:outerShdw>
          </a:effectLst>
        </p:spPr>
      </p:pic>
      <p:sp useBgFill="1">
        <p:nvSpPr>
          <p:cNvPr id="13" name="Rectangle 12">
            <a:extLst>
              <a:ext uri="{FF2B5EF4-FFF2-40B4-BE49-F238E27FC236}">
                <a16:creationId xmlns:a16="http://schemas.microsoft.com/office/drawing/2014/main" id="{29C8CAF2-DDA9-43EA-A371-4A3635B4B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7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D727AD7-F471-4C09-9ECB-619E6F459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047998" cy="4573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D03524-785F-A74E-A5FD-655BA8DEAF7E}"/>
              </a:ext>
            </a:extLst>
          </p:cNvPr>
          <p:cNvSpPr>
            <a:spLocks noGrp="1"/>
          </p:cNvSpPr>
          <p:nvPr>
            <p:ph type="title"/>
          </p:nvPr>
        </p:nvSpPr>
        <p:spPr>
          <a:xfrm>
            <a:off x="146221" y="441497"/>
            <a:ext cx="2688904" cy="3834668"/>
          </a:xfrm>
        </p:spPr>
        <p:txBody>
          <a:bodyPr vert="horz" lIns="91440" tIns="45720" rIns="91440" bIns="45720" rtlCol="0" anchor="t">
            <a:normAutofit/>
          </a:bodyPr>
          <a:lstStyle/>
          <a:p>
            <a:r>
              <a:rPr lang="en-US" sz="2800" dirty="0"/>
              <a:t>Guests</a:t>
            </a:r>
            <a:br>
              <a:rPr lang="en-US" sz="2800" dirty="0"/>
            </a:br>
            <a:br>
              <a:rPr lang="en-US" sz="2800" dirty="0"/>
            </a:br>
            <a:r>
              <a:rPr lang="en-US" sz="2000" dirty="0"/>
              <a:t>-With permission of a resident</a:t>
            </a:r>
            <a:br>
              <a:rPr lang="en-US" sz="2000" dirty="0"/>
            </a:br>
            <a:br>
              <a:rPr lang="en-US" sz="2000" dirty="0"/>
            </a:br>
            <a:r>
              <a:rPr lang="en-US" sz="2000" dirty="0"/>
              <a:t>-In accordance with the terms of the lease</a:t>
            </a:r>
          </a:p>
        </p:txBody>
      </p:sp>
    </p:spTree>
    <p:extLst>
      <p:ext uri="{BB962C8B-B14F-4D97-AF65-F5344CB8AC3E}">
        <p14:creationId xmlns:p14="http://schemas.microsoft.com/office/powerpoint/2010/main" val="514647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0666DC1-CD27-4874-9484-9D06C59FE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D90D76C-184F-4A96-8FE8-1114F8EE1F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F9DE355-E8A7-498B-A6A0-54D03B953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3644" cy="68613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DBEA47-232A-604D-9339-D2487D24D538}"/>
              </a:ext>
            </a:extLst>
          </p:cNvPr>
          <p:cNvSpPr>
            <a:spLocks noGrp="1"/>
          </p:cNvSpPr>
          <p:nvPr>
            <p:ph type="title"/>
          </p:nvPr>
        </p:nvSpPr>
        <p:spPr>
          <a:xfrm>
            <a:off x="431798" y="720970"/>
            <a:ext cx="4910841" cy="1311886"/>
          </a:xfrm>
        </p:spPr>
        <p:txBody>
          <a:bodyPr vert="horz" lIns="91440" tIns="45720" rIns="91440" bIns="45720" rtlCol="0" anchor="b">
            <a:normAutofit/>
          </a:bodyPr>
          <a:lstStyle/>
          <a:p>
            <a:r>
              <a:rPr lang="en-US" dirty="0"/>
              <a:t>Landlord/Staff </a:t>
            </a:r>
          </a:p>
        </p:txBody>
      </p:sp>
      <p:pic>
        <p:nvPicPr>
          <p:cNvPr id="5" name="Picture 4" descr="Key on a blueprint for a house">
            <a:extLst>
              <a:ext uri="{FF2B5EF4-FFF2-40B4-BE49-F238E27FC236}">
                <a16:creationId xmlns:a16="http://schemas.microsoft.com/office/drawing/2014/main" id="{E43139B7-5E2D-6186-ACB4-3750C087CC25}"/>
              </a:ext>
            </a:extLst>
          </p:cNvPr>
          <p:cNvPicPr>
            <a:picLocks noChangeAspect="1"/>
          </p:cNvPicPr>
          <p:nvPr/>
        </p:nvPicPr>
        <p:blipFill rotWithShape="1">
          <a:blip r:embed="rId3"/>
          <a:srcRect l="28365" r="4833"/>
          <a:stretch/>
        </p:blipFill>
        <p:spPr>
          <a:xfrm>
            <a:off x="6083645" y="10"/>
            <a:ext cx="6108356" cy="6857990"/>
          </a:xfrm>
          <a:prstGeom prst="rect">
            <a:avLst/>
          </a:prstGeom>
        </p:spPr>
      </p:pic>
      <p:sp>
        <p:nvSpPr>
          <p:cNvPr id="4" name="TextBox 3">
            <a:extLst>
              <a:ext uri="{FF2B5EF4-FFF2-40B4-BE49-F238E27FC236}">
                <a16:creationId xmlns:a16="http://schemas.microsoft.com/office/drawing/2014/main" id="{20F8431E-9626-614E-9BE4-027ED3A6EAD0}"/>
              </a:ext>
            </a:extLst>
          </p:cNvPr>
          <p:cNvSpPr txBox="1"/>
          <p:nvPr/>
        </p:nvSpPr>
        <p:spPr>
          <a:xfrm>
            <a:off x="431798" y="2482092"/>
            <a:ext cx="4175371" cy="1200329"/>
          </a:xfrm>
          <a:prstGeom prst="rect">
            <a:avLst/>
          </a:prstGeom>
          <a:noFill/>
        </p:spPr>
        <p:txBody>
          <a:bodyPr wrap="square" rtlCol="0">
            <a:spAutoFit/>
          </a:bodyPr>
          <a:lstStyle/>
          <a:p>
            <a:r>
              <a:rPr lang="en-US" sz="2400" dirty="0">
                <a:solidFill>
                  <a:schemeClr val="bg1"/>
                </a:solidFill>
              </a:rPr>
              <a:t>-Per tenant request</a:t>
            </a:r>
          </a:p>
          <a:p>
            <a:endParaRPr lang="en-US" sz="2400" dirty="0">
              <a:solidFill>
                <a:schemeClr val="bg1"/>
              </a:solidFill>
            </a:endParaRPr>
          </a:p>
          <a:p>
            <a:r>
              <a:rPr lang="en-US" sz="2400" dirty="0">
                <a:solidFill>
                  <a:schemeClr val="bg1"/>
                </a:solidFill>
              </a:rPr>
              <a:t>-With notice to the tenant</a:t>
            </a:r>
          </a:p>
        </p:txBody>
      </p:sp>
    </p:spTree>
    <p:extLst>
      <p:ext uri="{BB962C8B-B14F-4D97-AF65-F5344CB8AC3E}">
        <p14:creationId xmlns:p14="http://schemas.microsoft.com/office/powerpoint/2010/main" val="1846796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0666DC1-CD27-4874-9484-9D06C59FE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D90D76C-184F-4A96-8FE8-1114F8EE1F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F9DE355-E8A7-498B-A6A0-54D03B953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3644" cy="68613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CDEE08-8A4E-E543-BB7A-537202E677C8}"/>
              </a:ext>
            </a:extLst>
          </p:cNvPr>
          <p:cNvSpPr>
            <a:spLocks noGrp="1"/>
          </p:cNvSpPr>
          <p:nvPr>
            <p:ph type="title"/>
          </p:nvPr>
        </p:nvSpPr>
        <p:spPr>
          <a:xfrm>
            <a:off x="484552" y="1122363"/>
            <a:ext cx="4910841" cy="2387600"/>
          </a:xfrm>
        </p:spPr>
        <p:txBody>
          <a:bodyPr vert="horz" lIns="91440" tIns="45720" rIns="91440" bIns="45720" rtlCol="0" anchor="b">
            <a:normAutofit/>
          </a:bodyPr>
          <a:lstStyle/>
          <a:p>
            <a:pPr>
              <a:lnSpc>
                <a:spcPct val="90000"/>
              </a:lnSpc>
            </a:pPr>
            <a:r>
              <a:rPr lang="en-US" dirty="0"/>
              <a:t>What about to photograph the property?</a:t>
            </a:r>
          </a:p>
        </p:txBody>
      </p:sp>
      <p:pic>
        <p:nvPicPr>
          <p:cNvPr id="5" name="Picture 4" descr="Aerial view of skyscrapers">
            <a:extLst>
              <a:ext uri="{FF2B5EF4-FFF2-40B4-BE49-F238E27FC236}">
                <a16:creationId xmlns:a16="http://schemas.microsoft.com/office/drawing/2014/main" id="{D9541E21-A775-ED20-AC8D-6B7D0186353F}"/>
              </a:ext>
            </a:extLst>
          </p:cNvPr>
          <p:cNvPicPr>
            <a:picLocks noChangeAspect="1"/>
          </p:cNvPicPr>
          <p:nvPr/>
        </p:nvPicPr>
        <p:blipFill rotWithShape="1">
          <a:blip r:embed="rId3"/>
          <a:srcRect l="12768" r="20430"/>
          <a:stretch/>
        </p:blipFill>
        <p:spPr>
          <a:xfrm>
            <a:off x="6083645" y="10"/>
            <a:ext cx="6108356" cy="6857990"/>
          </a:xfrm>
          <a:prstGeom prst="rect">
            <a:avLst/>
          </a:prstGeom>
        </p:spPr>
      </p:pic>
      <p:sp>
        <p:nvSpPr>
          <p:cNvPr id="4" name="TextBox 3">
            <a:extLst>
              <a:ext uri="{FF2B5EF4-FFF2-40B4-BE49-F238E27FC236}">
                <a16:creationId xmlns:a16="http://schemas.microsoft.com/office/drawing/2014/main" id="{C2455AA0-FD5B-404D-A80D-88BB0F8F7CC7}"/>
              </a:ext>
            </a:extLst>
          </p:cNvPr>
          <p:cNvSpPr txBox="1"/>
          <p:nvPr/>
        </p:nvSpPr>
        <p:spPr>
          <a:xfrm>
            <a:off x="484552" y="4089698"/>
            <a:ext cx="4000262" cy="461665"/>
          </a:xfrm>
          <a:prstGeom prst="rect">
            <a:avLst/>
          </a:prstGeom>
          <a:noFill/>
        </p:spPr>
        <p:txBody>
          <a:bodyPr wrap="none" rtlCol="0">
            <a:spAutoFit/>
          </a:bodyPr>
          <a:lstStyle/>
          <a:p>
            <a:r>
              <a:rPr lang="en-US" sz="2400" dirty="0">
                <a:solidFill>
                  <a:schemeClr val="bg1"/>
                </a:solidFill>
              </a:rPr>
              <a:t>-Tenant permission needed</a:t>
            </a:r>
          </a:p>
        </p:txBody>
      </p:sp>
    </p:spTree>
    <p:extLst>
      <p:ext uri="{BB962C8B-B14F-4D97-AF65-F5344CB8AC3E}">
        <p14:creationId xmlns:p14="http://schemas.microsoft.com/office/powerpoint/2010/main" val="3713235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0666DC1-CD27-4874-9484-9D06C59FE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D90D76C-184F-4A96-8FE8-1114F8EE1F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F9DE355-E8A7-498B-A6A0-54D03B953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3644" cy="68613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B43E31-422D-7247-A45E-46914D10E838}"/>
              </a:ext>
            </a:extLst>
          </p:cNvPr>
          <p:cNvSpPr>
            <a:spLocks noGrp="1"/>
          </p:cNvSpPr>
          <p:nvPr>
            <p:ph type="title"/>
          </p:nvPr>
        </p:nvSpPr>
        <p:spPr>
          <a:xfrm>
            <a:off x="484552" y="1122363"/>
            <a:ext cx="4910841" cy="2387600"/>
          </a:xfrm>
        </p:spPr>
        <p:txBody>
          <a:bodyPr vert="horz" lIns="91440" tIns="45720" rIns="91440" bIns="45720" rtlCol="0" anchor="b">
            <a:normAutofit/>
          </a:bodyPr>
          <a:lstStyle/>
          <a:p>
            <a:pPr>
              <a:lnSpc>
                <a:spcPct val="90000"/>
              </a:lnSpc>
            </a:pPr>
            <a:r>
              <a:rPr lang="en-US" sz="4600" dirty="0"/>
              <a:t>Who is prohibited from accessing rental property?</a:t>
            </a:r>
          </a:p>
        </p:txBody>
      </p:sp>
      <p:pic>
        <p:nvPicPr>
          <p:cNvPr id="5" name="Picture 4" descr="Padlock on computer motherboard">
            <a:extLst>
              <a:ext uri="{FF2B5EF4-FFF2-40B4-BE49-F238E27FC236}">
                <a16:creationId xmlns:a16="http://schemas.microsoft.com/office/drawing/2014/main" id="{81F55A86-7748-60D3-5A12-8A91DA98F2C4}"/>
              </a:ext>
            </a:extLst>
          </p:cNvPr>
          <p:cNvPicPr>
            <a:picLocks noChangeAspect="1"/>
          </p:cNvPicPr>
          <p:nvPr/>
        </p:nvPicPr>
        <p:blipFill rotWithShape="1">
          <a:blip r:embed="rId3"/>
          <a:srcRect l="8596" r="31950" b="-1"/>
          <a:stretch/>
        </p:blipFill>
        <p:spPr>
          <a:xfrm>
            <a:off x="6083645" y="10"/>
            <a:ext cx="6108356" cy="6857990"/>
          </a:xfrm>
          <a:prstGeom prst="rect">
            <a:avLst/>
          </a:prstGeom>
        </p:spPr>
      </p:pic>
      <p:sp>
        <p:nvSpPr>
          <p:cNvPr id="4" name="TextBox 3">
            <a:extLst>
              <a:ext uri="{FF2B5EF4-FFF2-40B4-BE49-F238E27FC236}">
                <a16:creationId xmlns:a16="http://schemas.microsoft.com/office/drawing/2014/main" id="{9E32EC69-E607-594B-A49C-467AF63233F3}"/>
              </a:ext>
            </a:extLst>
          </p:cNvPr>
          <p:cNvSpPr txBox="1"/>
          <p:nvPr/>
        </p:nvSpPr>
        <p:spPr>
          <a:xfrm>
            <a:off x="634405" y="3801329"/>
            <a:ext cx="4611134" cy="1200329"/>
          </a:xfrm>
          <a:prstGeom prst="rect">
            <a:avLst/>
          </a:prstGeom>
          <a:noFill/>
        </p:spPr>
        <p:txBody>
          <a:bodyPr wrap="none" rtlCol="0">
            <a:spAutoFit/>
          </a:bodyPr>
          <a:lstStyle/>
          <a:p>
            <a:r>
              <a:rPr lang="en-US" sz="2400" dirty="0">
                <a:solidFill>
                  <a:schemeClr val="bg1"/>
                </a:solidFill>
              </a:rPr>
              <a:t>-Guests banned by landlord</a:t>
            </a:r>
          </a:p>
          <a:p>
            <a:endParaRPr lang="en-US" sz="2400" dirty="0">
              <a:solidFill>
                <a:schemeClr val="bg1"/>
              </a:solidFill>
            </a:endParaRPr>
          </a:p>
          <a:p>
            <a:r>
              <a:rPr lang="en-US" sz="2400" dirty="0">
                <a:solidFill>
                  <a:schemeClr val="bg1"/>
                </a:solidFill>
              </a:rPr>
              <a:t>-Persons banned by court order</a:t>
            </a:r>
          </a:p>
        </p:txBody>
      </p:sp>
    </p:spTree>
    <p:extLst>
      <p:ext uri="{BB962C8B-B14F-4D97-AF65-F5344CB8AC3E}">
        <p14:creationId xmlns:p14="http://schemas.microsoft.com/office/powerpoint/2010/main" val="4184231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0666DC1-CD27-4874-9484-9D06C59FE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Slide Background">
            <a:extLst>
              <a:ext uri="{FF2B5EF4-FFF2-40B4-BE49-F238E27FC236}">
                <a16:creationId xmlns:a16="http://schemas.microsoft.com/office/drawing/2014/main" id="{958792C8-CDC2-4839-86AD-5627A395A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midsection of a person holding a miniature house">
            <a:extLst>
              <a:ext uri="{FF2B5EF4-FFF2-40B4-BE49-F238E27FC236}">
                <a16:creationId xmlns:a16="http://schemas.microsoft.com/office/drawing/2014/main" id="{A9E1AA48-85E0-4489-2F9C-790329542A10}"/>
              </a:ext>
            </a:extLst>
          </p:cNvPr>
          <p:cNvPicPr>
            <a:picLocks noChangeAspect="1"/>
          </p:cNvPicPr>
          <p:nvPr/>
        </p:nvPicPr>
        <p:blipFill rotWithShape="1">
          <a:blip r:embed="rId3"/>
          <a:srcRect t="9383" b="1331"/>
          <a:stretch/>
        </p:blipFill>
        <p:spPr>
          <a:xfrm>
            <a:off x="20" y="1"/>
            <a:ext cx="12191979" cy="6857998"/>
          </a:xfrm>
          <a:prstGeom prst="rect">
            <a:avLst/>
          </a:prstGeom>
          <a:effectLst>
            <a:outerShdw blurRad="596900" dist="330200" dir="8820000" sx="87000" sy="87000" algn="ctr" rotWithShape="0">
              <a:srgbClr val="000000">
                <a:alpha val="29000"/>
              </a:srgbClr>
            </a:outerShdw>
          </a:effectLst>
        </p:spPr>
      </p:pic>
      <p:sp useBgFill="1">
        <p:nvSpPr>
          <p:cNvPr id="13" name="Rectangle 12">
            <a:extLst>
              <a:ext uri="{FF2B5EF4-FFF2-40B4-BE49-F238E27FC236}">
                <a16:creationId xmlns:a16="http://schemas.microsoft.com/office/drawing/2014/main" id="{29C8CAF2-DDA9-43EA-A371-4A3635B4B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7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D727AD7-F471-4C09-9ECB-619E6F459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047998" cy="4573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260C16-8A87-6943-88E0-1E8815737D8B}"/>
              </a:ext>
            </a:extLst>
          </p:cNvPr>
          <p:cNvSpPr>
            <a:spLocks noGrp="1"/>
          </p:cNvSpPr>
          <p:nvPr>
            <p:ph type="title"/>
          </p:nvPr>
        </p:nvSpPr>
        <p:spPr>
          <a:xfrm>
            <a:off x="146221" y="441497"/>
            <a:ext cx="2688904" cy="3834668"/>
          </a:xfrm>
        </p:spPr>
        <p:txBody>
          <a:bodyPr vert="horz" lIns="91440" tIns="45720" rIns="91440" bIns="45720" rtlCol="0" anchor="t">
            <a:normAutofit/>
          </a:bodyPr>
          <a:lstStyle/>
          <a:p>
            <a:r>
              <a:rPr lang="en-US" sz="2800" dirty="0"/>
              <a:t>What about Guarantors?</a:t>
            </a:r>
          </a:p>
        </p:txBody>
      </p:sp>
    </p:spTree>
    <p:extLst>
      <p:ext uri="{BB962C8B-B14F-4D97-AF65-F5344CB8AC3E}">
        <p14:creationId xmlns:p14="http://schemas.microsoft.com/office/powerpoint/2010/main" val="1762379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0666DC1-CD27-4874-9484-9D06C59FE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Slide Background">
            <a:extLst>
              <a:ext uri="{FF2B5EF4-FFF2-40B4-BE49-F238E27FC236}">
                <a16:creationId xmlns:a16="http://schemas.microsoft.com/office/drawing/2014/main" id="{958792C8-CDC2-4839-86AD-5627A395A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Yellow question mark">
            <a:extLst>
              <a:ext uri="{FF2B5EF4-FFF2-40B4-BE49-F238E27FC236}">
                <a16:creationId xmlns:a16="http://schemas.microsoft.com/office/drawing/2014/main" id="{02766331-51AE-C928-26AE-09F6C50B26D8}"/>
              </a:ext>
            </a:extLst>
          </p:cNvPr>
          <p:cNvPicPr>
            <a:picLocks noChangeAspect="1"/>
          </p:cNvPicPr>
          <p:nvPr/>
        </p:nvPicPr>
        <p:blipFill rotWithShape="1">
          <a:blip r:embed="rId3"/>
          <a:srcRect b="6250"/>
          <a:stretch/>
        </p:blipFill>
        <p:spPr>
          <a:xfrm>
            <a:off x="20" y="1"/>
            <a:ext cx="12191979" cy="6857998"/>
          </a:xfrm>
          <a:prstGeom prst="rect">
            <a:avLst/>
          </a:prstGeom>
          <a:effectLst>
            <a:outerShdw blurRad="596900" dist="330200" dir="8820000" sx="87000" sy="87000" algn="ctr" rotWithShape="0">
              <a:srgbClr val="000000">
                <a:alpha val="29000"/>
              </a:srgbClr>
            </a:outerShdw>
          </a:effectLst>
        </p:spPr>
      </p:pic>
      <p:sp useBgFill="1">
        <p:nvSpPr>
          <p:cNvPr id="13" name="Rectangle 12">
            <a:extLst>
              <a:ext uri="{FF2B5EF4-FFF2-40B4-BE49-F238E27FC236}">
                <a16:creationId xmlns:a16="http://schemas.microsoft.com/office/drawing/2014/main" id="{29C8CAF2-DDA9-43EA-A371-4A3635B4B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7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D727AD7-F471-4C09-9ECB-619E6F459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047998" cy="4573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C7EBAF-3FF2-5B4B-A8CD-F51A7E3BAA50}"/>
              </a:ext>
            </a:extLst>
          </p:cNvPr>
          <p:cNvSpPr>
            <a:spLocks noGrp="1"/>
          </p:cNvSpPr>
          <p:nvPr>
            <p:ph type="title"/>
          </p:nvPr>
        </p:nvSpPr>
        <p:spPr>
          <a:xfrm>
            <a:off x="146221" y="441497"/>
            <a:ext cx="2688904" cy="3834668"/>
          </a:xfrm>
        </p:spPr>
        <p:txBody>
          <a:bodyPr vert="horz" lIns="91440" tIns="45720" rIns="91440" bIns="45720" rtlCol="0" anchor="t">
            <a:normAutofit/>
          </a:bodyPr>
          <a:lstStyle/>
          <a:p>
            <a:r>
              <a:rPr lang="en-US" sz="2800" dirty="0"/>
              <a:t>Questions?</a:t>
            </a:r>
          </a:p>
        </p:txBody>
      </p:sp>
    </p:spTree>
    <p:extLst>
      <p:ext uri="{BB962C8B-B14F-4D97-AF65-F5344CB8AC3E}">
        <p14:creationId xmlns:p14="http://schemas.microsoft.com/office/powerpoint/2010/main" val="4292676987"/>
      </p:ext>
    </p:extLst>
  </p:cSld>
  <p:clrMapOvr>
    <a:masterClrMapping/>
  </p:clrMapOvr>
</p:sld>
</file>

<file path=ppt/theme/theme1.xml><?xml version="1.0" encoding="utf-8"?>
<a:theme xmlns:a="http://schemas.openxmlformats.org/drawingml/2006/main" name="MatrixVTI">
  <a:themeElements>
    <a:clrScheme name="AnalogousFromLightSeedRightStep">
      <a:dk1>
        <a:srgbClr val="000000"/>
      </a:dk1>
      <a:lt1>
        <a:srgbClr val="FFFFFF"/>
      </a:lt1>
      <a:dk2>
        <a:srgbClr val="21373B"/>
      </a:dk2>
      <a:lt2>
        <a:srgbClr val="E8E2E2"/>
      </a:lt2>
      <a:accent1>
        <a:srgbClr val="7AAAAD"/>
      </a:accent1>
      <a:accent2>
        <a:srgbClr val="789FC1"/>
      </a:accent2>
      <a:accent3>
        <a:srgbClr val="9197CC"/>
      </a:accent3>
      <a:accent4>
        <a:srgbClr val="8E78C1"/>
      </a:accent4>
      <a:accent5>
        <a:srgbClr val="BB91CC"/>
      </a:accent5>
      <a:accent6>
        <a:srgbClr val="C178B7"/>
      </a:accent6>
      <a:hlink>
        <a:srgbClr val="AE6D69"/>
      </a:hlink>
      <a:folHlink>
        <a:srgbClr val="7F7F7F"/>
      </a:folHlink>
    </a:clrScheme>
    <a:fontScheme name="Custom 4">
      <a:majorFont>
        <a:latin typeface="Bahnschrif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trixVTI" id="{A2576CCC-A559-4FD4-A542-772649F65A84}" vid="{5CBC41A9-80A0-44C6-90CD-6D86303435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FE7025548F6494E8C1ABF7D2740F2F5" ma:contentTypeVersion="16" ma:contentTypeDescription="Create a new document." ma:contentTypeScope="" ma:versionID="4214aea81f07dfeea12b61fb6ad66efe">
  <xsd:schema xmlns:xsd="http://www.w3.org/2001/XMLSchema" xmlns:xs="http://www.w3.org/2001/XMLSchema" xmlns:p="http://schemas.microsoft.com/office/2006/metadata/properties" xmlns:ns2="ba630d7b-8c89-47ad-91ac-97942cba60d1" xmlns:ns3="0207266a-8549-4d12-87c7-6d3d79637e47" targetNamespace="http://schemas.microsoft.com/office/2006/metadata/properties" ma:root="true" ma:fieldsID="647afb9830693bf7b5a98006ef03a24b" ns2:_="" ns3:_="">
    <xsd:import namespace="ba630d7b-8c89-47ad-91ac-97942cba60d1"/>
    <xsd:import namespace="0207266a-8549-4d12-87c7-6d3d79637e4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LengthInSecond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630d7b-8c89-47ad-91ac-97942cba60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ddee32d4-85ac-40c2-9e8e-56c60904338d" ma:termSetId="09814cd3-568e-fe90-9814-8d621ff8fb84" ma:anchorId="fba54fb3-c3e1-fe81-a776-ca4b69148c4d" ma:open="true" ma:isKeyword="false">
      <xsd:complexType>
        <xsd:sequence>
          <xsd:element ref="pc:Terms" minOccurs="0" maxOccurs="1"/>
        </xsd:sequence>
      </xsd:complex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07266a-8549-4d12-87c7-6d3d79637e4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055bc54e-6852-432d-a8bf-2ccd59860851}" ma:internalName="TaxCatchAll" ma:showField="CatchAllData" ma:web="0207266a-8549-4d12-87c7-6d3d79637e47">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a630d7b-8c89-47ad-91ac-97942cba60d1">
      <Terms xmlns="http://schemas.microsoft.com/office/infopath/2007/PartnerControls"/>
    </lcf76f155ced4ddcb4097134ff3c332f>
    <TaxCatchAll xmlns="0207266a-8549-4d12-87c7-6d3d79637e47" xsi:nil="true"/>
  </documentManagement>
</p:properties>
</file>

<file path=customXml/itemProps1.xml><?xml version="1.0" encoding="utf-8"?>
<ds:datastoreItem xmlns:ds="http://schemas.openxmlformats.org/officeDocument/2006/customXml" ds:itemID="{85956E5A-70D6-4E18-B28F-E20C943E2C54}"/>
</file>

<file path=customXml/itemProps2.xml><?xml version="1.0" encoding="utf-8"?>
<ds:datastoreItem xmlns:ds="http://schemas.openxmlformats.org/officeDocument/2006/customXml" ds:itemID="{FBE19E25-1F95-4124-ADC2-E485504A2982}"/>
</file>

<file path=customXml/itemProps3.xml><?xml version="1.0" encoding="utf-8"?>
<ds:datastoreItem xmlns:ds="http://schemas.openxmlformats.org/officeDocument/2006/customXml" ds:itemID="{BDBB7026-D120-492E-B5F3-D67BBC8763E6}"/>
</file>

<file path=docProps/app.xml><?xml version="1.0" encoding="utf-8"?>
<Properties xmlns="http://schemas.openxmlformats.org/officeDocument/2006/extended-properties" xmlns:vt="http://schemas.openxmlformats.org/officeDocument/2006/docPropsVTypes">
  <TotalTime>39</TotalTime>
  <Words>793</Words>
  <Application>Microsoft Macintosh PowerPoint</Application>
  <PresentationFormat>Widescreen</PresentationFormat>
  <Paragraphs>48</Paragraphs>
  <Slides>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Avenir Next LT Pro</vt:lpstr>
      <vt:lpstr>Bahnschrift</vt:lpstr>
      <vt:lpstr>Calibri</vt:lpstr>
      <vt:lpstr>MatrixVTI</vt:lpstr>
      <vt:lpstr>Access to Rental Properties</vt:lpstr>
      <vt:lpstr>The Right to Access a Rental Property</vt:lpstr>
      <vt:lpstr>Tenants and Authorized Occupants</vt:lpstr>
      <vt:lpstr>Guests  -With permission of a resident  -In accordance with the terms of the lease</vt:lpstr>
      <vt:lpstr>Landlord/Staff </vt:lpstr>
      <vt:lpstr>What about to photograph the property?</vt:lpstr>
      <vt:lpstr>Who is prohibited from accessing rental property?</vt:lpstr>
      <vt:lpstr>What about Guarantors?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Rental Property Access</dc:title>
  <dc:creator>Leonard, Ryan</dc:creator>
  <cp:lastModifiedBy>Leonard, Ryan</cp:lastModifiedBy>
  <cp:revision>6</cp:revision>
  <dcterms:created xsi:type="dcterms:W3CDTF">2023-11-21T17:46:28Z</dcterms:created>
  <dcterms:modified xsi:type="dcterms:W3CDTF">2023-11-21T18:25:57Z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0x010100DFE7025548F6494E8C1ABF7D2740F2F5</vt:lpwstr>
  </property>
</Properties>
</file>