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56" r:id="rId5"/>
    <p:sldId id="258" r:id="rId6"/>
    <p:sldId id="259" r:id="rId7"/>
    <p:sldId id="260" r:id="rId8"/>
    <p:sldId id="261" r:id="rId9"/>
    <p:sldId id="263"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1" autoAdjust="0"/>
    <p:restoredTop sz="62307" autoAdjust="0"/>
  </p:normalViewPr>
  <p:slideViewPr>
    <p:cSldViewPr snapToGrid="0">
      <p:cViewPr varScale="1">
        <p:scale>
          <a:sx n="46" d="100"/>
          <a:sy n="46" d="100"/>
        </p:scale>
        <p:origin x="1364"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3FCD77-153C-466C-A06A-976A8F13D795}" type="datetimeFigureOut">
              <a:rPr lang="en-US" smtClean="0"/>
              <a:t>10/30/2023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52FA97-A16F-479C-AA61-615EAAD011FF}" type="slidenum">
              <a:rPr lang="en-US" smtClean="0"/>
              <a:t>‹#›</a:t>
            </a:fld>
            <a:endParaRPr lang="en-US"/>
          </a:p>
        </p:txBody>
      </p:sp>
    </p:spTree>
    <p:extLst>
      <p:ext uri="{BB962C8B-B14F-4D97-AF65-F5344CB8AC3E}">
        <p14:creationId xmlns:p14="http://schemas.microsoft.com/office/powerpoint/2010/main" val="3201105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VAR currently offers a summary of the Residential Contract of Purchase. Now VAR will also add a summary of the Exclusive Right to Represent, The Listing, and the Home Inspection Contingency Addendum. </a:t>
            </a:r>
          </a:p>
        </p:txBody>
      </p:sp>
      <p:sp>
        <p:nvSpPr>
          <p:cNvPr id="4" name="Slide Number Placeholder 3"/>
          <p:cNvSpPr>
            <a:spLocks noGrp="1"/>
          </p:cNvSpPr>
          <p:nvPr>
            <p:ph type="sldNum" sz="quarter" idx="5"/>
          </p:nvPr>
        </p:nvSpPr>
        <p:spPr/>
        <p:txBody>
          <a:bodyPr/>
          <a:lstStyle/>
          <a:p>
            <a:fld id="{C352FA97-A16F-479C-AA61-615EAAD011FF}" type="slidenum">
              <a:rPr lang="en-US" smtClean="0"/>
              <a:t>1</a:t>
            </a:fld>
            <a:endParaRPr lang="en-US"/>
          </a:p>
        </p:txBody>
      </p:sp>
    </p:spTree>
    <p:extLst>
      <p:ext uri="{BB962C8B-B14F-4D97-AF65-F5344CB8AC3E}">
        <p14:creationId xmlns:p14="http://schemas.microsoft.com/office/powerpoint/2010/main" val="1585494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dirty="0">
                <a:solidFill>
                  <a:srgbClr val="000000"/>
                </a:solidFill>
                <a:effectLst/>
                <a:latin typeface="Arial" panose="020B0604020202020204" pitchFamily="34" charset="0"/>
                <a:cs typeface="Arial" panose="020B0604020202020204" pitchFamily="34" charset="0"/>
              </a:rPr>
              <a:t>You may be wondering why they picked these specific three languages. VAR used the U.S. Census Bureau, American Community Survey to find the top three identifiable languages. Which happen to be Spanish, Korean, and Tagalog. This ensures that the form can be used for as many households as possible in the Commonwealth. Also, yes, the form is available in English. </a:t>
            </a:r>
          </a:p>
        </p:txBody>
      </p:sp>
      <p:sp>
        <p:nvSpPr>
          <p:cNvPr id="4" name="Slide Number Placeholder 3"/>
          <p:cNvSpPr>
            <a:spLocks noGrp="1"/>
          </p:cNvSpPr>
          <p:nvPr>
            <p:ph type="sldNum" sz="quarter" idx="5"/>
          </p:nvPr>
        </p:nvSpPr>
        <p:spPr/>
        <p:txBody>
          <a:bodyPr/>
          <a:lstStyle/>
          <a:p>
            <a:fld id="{C352FA97-A16F-479C-AA61-615EAAD011FF}" type="slidenum">
              <a:rPr lang="en-US" smtClean="0"/>
              <a:t>2</a:t>
            </a:fld>
            <a:endParaRPr lang="en-US"/>
          </a:p>
        </p:txBody>
      </p:sp>
    </p:spTree>
    <p:extLst>
      <p:ext uri="{BB962C8B-B14F-4D97-AF65-F5344CB8AC3E}">
        <p14:creationId xmlns:p14="http://schemas.microsoft.com/office/powerpoint/2010/main" val="635476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The form is a summary in plain language of the major terms in the forms listed above. Specifically, it includes the rights, responsibilities, and obligations of both parties. The form was made in as plain a language as possible to capture the intent of the terms. </a:t>
            </a:r>
            <a:r>
              <a:rPr lang="en-US" b="1" dirty="0">
                <a:latin typeface="Arial" panose="020B0604020202020204" pitchFamily="34" charset="0"/>
                <a:cs typeface="Arial" panose="020B0604020202020204" pitchFamily="34" charset="0"/>
              </a:rPr>
              <a:t>However, the form is not an explanation of contract law. </a:t>
            </a:r>
          </a:p>
        </p:txBody>
      </p:sp>
      <p:sp>
        <p:nvSpPr>
          <p:cNvPr id="4" name="Slide Number Placeholder 3"/>
          <p:cNvSpPr>
            <a:spLocks noGrp="1"/>
          </p:cNvSpPr>
          <p:nvPr>
            <p:ph type="sldNum" sz="quarter" idx="5"/>
          </p:nvPr>
        </p:nvSpPr>
        <p:spPr/>
        <p:txBody>
          <a:bodyPr/>
          <a:lstStyle/>
          <a:p>
            <a:fld id="{C352FA97-A16F-479C-AA61-615EAAD011FF}" type="slidenum">
              <a:rPr lang="en-US" smtClean="0"/>
              <a:t>3</a:t>
            </a:fld>
            <a:endParaRPr lang="en-US"/>
          </a:p>
        </p:txBody>
      </p:sp>
    </p:spTree>
    <p:extLst>
      <p:ext uri="{BB962C8B-B14F-4D97-AF65-F5344CB8AC3E}">
        <p14:creationId xmlns:p14="http://schemas.microsoft.com/office/powerpoint/2010/main" val="26284458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The form is intended to be a helpful guide for households speaking these respective languages. It will help you in explaining to the client what the terms really mean and what they need to do or not do to successfully settle. If your client has questions about a particular term or matter, you can always reference the English version to see where the answer is and then reference the respective client’s copy. </a:t>
            </a:r>
          </a:p>
        </p:txBody>
      </p:sp>
      <p:sp>
        <p:nvSpPr>
          <p:cNvPr id="4" name="Slide Number Placeholder 3"/>
          <p:cNvSpPr>
            <a:spLocks noGrp="1"/>
          </p:cNvSpPr>
          <p:nvPr>
            <p:ph type="sldNum" sz="quarter" idx="5"/>
          </p:nvPr>
        </p:nvSpPr>
        <p:spPr/>
        <p:txBody>
          <a:bodyPr/>
          <a:lstStyle/>
          <a:p>
            <a:fld id="{C352FA97-A16F-479C-AA61-615EAAD011FF}" type="slidenum">
              <a:rPr lang="en-US" smtClean="0"/>
              <a:t>4</a:t>
            </a:fld>
            <a:endParaRPr lang="en-US"/>
          </a:p>
        </p:txBody>
      </p:sp>
    </p:spTree>
    <p:extLst>
      <p:ext uri="{BB962C8B-B14F-4D97-AF65-F5344CB8AC3E}">
        <p14:creationId xmlns:p14="http://schemas.microsoft.com/office/powerpoint/2010/main" val="23026403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To reiterate, the form is not an explanation of contract law. It is not intended to substitute the contract, or the advice of an Attorney should your client need or request it. The form should also not be used for other sales contracts. The terms are specific to VAR’s and using it on any other contract may cause undue confusion and it will lead your client to not fully understand what they are signing, nor how to perform properly. </a:t>
            </a:r>
          </a:p>
        </p:txBody>
      </p:sp>
      <p:sp>
        <p:nvSpPr>
          <p:cNvPr id="4" name="Slide Number Placeholder 3"/>
          <p:cNvSpPr>
            <a:spLocks noGrp="1"/>
          </p:cNvSpPr>
          <p:nvPr>
            <p:ph type="sldNum" sz="quarter" idx="5"/>
          </p:nvPr>
        </p:nvSpPr>
        <p:spPr/>
        <p:txBody>
          <a:bodyPr/>
          <a:lstStyle/>
          <a:p>
            <a:fld id="{C352FA97-A16F-479C-AA61-615EAAD011FF}" type="slidenum">
              <a:rPr lang="en-US" smtClean="0"/>
              <a:t>5</a:t>
            </a:fld>
            <a:endParaRPr lang="en-US"/>
          </a:p>
        </p:txBody>
      </p:sp>
    </p:spTree>
    <p:extLst>
      <p:ext uri="{BB962C8B-B14F-4D97-AF65-F5344CB8AC3E}">
        <p14:creationId xmlns:p14="http://schemas.microsoft.com/office/powerpoint/2010/main" val="22662636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The forms comparison sheet looks at key terms in these contracts. It does not dive too deeply into the addendums, because they are numerous. The form comparison, should be used as a guide to examine the key differences in terms between a contract that you know and one that you may be unfamiliar with (or need a refresher for) when the offer is presented. </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The forms are not meant to be an explanation of contract law, nor are they a substitute for reading the contract presented in full. </a:t>
            </a:r>
          </a:p>
        </p:txBody>
      </p:sp>
      <p:sp>
        <p:nvSpPr>
          <p:cNvPr id="4" name="Slide Number Placeholder 3"/>
          <p:cNvSpPr>
            <a:spLocks noGrp="1"/>
          </p:cNvSpPr>
          <p:nvPr>
            <p:ph type="sldNum" sz="quarter" idx="5"/>
          </p:nvPr>
        </p:nvSpPr>
        <p:spPr/>
        <p:txBody>
          <a:bodyPr/>
          <a:lstStyle/>
          <a:p>
            <a:fld id="{C352FA97-A16F-479C-AA61-615EAAD011FF}" type="slidenum">
              <a:rPr lang="en-US" smtClean="0"/>
              <a:t>6</a:t>
            </a:fld>
            <a:endParaRPr lang="en-US"/>
          </a:p>
        </p:txBody>
      </p:sp>
    </p:spTree>
    <p:extLst>
      <p:ext uri="{BB962C8B-B14F-4D97-AF65-F5344CB8AC3E}">
        <p14:creationId xmlns:p14="http://schemas.microsoft.com/office/powerpoint/2010/main" val="12987716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If you have any suggestions or would like to see other forms added or anything related to forms. Please use the e-mail linked above. forms@virginiarealtors.org.</a:t>
            </a:r>
          </a:p>
        </p:txBody>
      </p:sp>
      <p:sp>
        <p:nvSpPr>
          <p:cNvPr id="4" name="Slide Number Placeholder 3"/>
          <p:cNvSpPr>
            <a:spLocks noGrp="1"/>
          </p:cNvSpPr>
          <p:nvPr>
            <p:ph type="sldNum" sz="quarter" idx="5"/>
          </p:nvPr>
        </p:nvSpPr>
        <p:spPr/>
        <p:txBody>
          <a:bodyPr/>
          <a:lstStyle/>
          <a:p>
            <a:fld id="{C352FA97-A16F-479C-AA61-615EAAD011FF}" type="slidenum">
              <a:rPr lang="en-US" smtClean="0"/>
              <a:t>7</a:t>
            </a:fld>
            <a:endParaRPr lang="en-US"/>
          </a:p>
        </p:txBody>
      </p:sp>
    </p:spTree>
    <p:extLst>
      <p:ext uri="{BB962C8B-B14F-4D97-AF65-F5344CB8AC3E}">
        <p14:creationId xmlns:p14="http://schemas.microsoft.com/office/powerpoint/2010/main" val="1608423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6F3C0-1F88-62D4-EBA4-6F09F5043FC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F68D73-5242-BC90-DB51-52A749D38C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1753480-FEC9-4288-D0FE-A97FE421CB5E}"/>
              </a:ext>
            </a:extLst>
          </p:cNvPr>
          <p:cNvSpPr>
            <a:spLocks noGrp="1"/>
          </p:cNvSpPr>
          <p:nvPr>
            <p:ph type="dt" sz="half" idx="10"/>
          </p:nvPr>
        </p:nvSpPr>
        <p:spPr/>
        <p:txBody>
          <a:bodyPr/>
          <a:lstStyle/>
          <a:p>
            <a:fld id="{22D3E114-4A08-4E99-AEC9-B0635EB02EE9}" type="datetimeFigureOut">
              <a:rPr lang="en-US" smtClean="0"/>
              <a:t>10/30/2023</a:t>
            </a:fld>
            <a:endParaRPr lang="en-US"/>
          </a:p>
        </p:txBody>
      </p:sp>
      <p:sp>
        <p:nvSpPr>
          <p:cNvPr id="5" name="Footer Placeholder 4">
            <a:extLst>
              <a:ext uri="{FF2B5EF4-FFF2-40B4-BE49-F238E27FC236}">
                <a16:creationId xmlns:a16="http://schemas.microsoft.com/office/drawing/2014/main" id="{60FFE410-0539-366D-1520-C50E64EABE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A220FB-2FE2-73CF-D27A-C1FBE693697D}"/>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3088487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3D00B-14BB-94D6-383A-0BCC4A0489B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3F1120-63F0-AC71-F9EC-666CFF975EF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35E143-D65A-BCF9-AD03-8B5B0C369617}"/>
              </a:ext>
            </a:extLst>
          </p:cNvPr>
          <p:cNvSpPr>
            <a:spLocks noGrp="1"/>
          </p:cNvSpPr>
          <p:nvPr>
            <p:ph type="dt" sz="half" idx="10"/>
          </p:nvPr>
        </p:nvSpPr>
        <p:spPr/>
        <p:txBody>
          <a:bodyPr/>
          <a:lstStyle/>
          <a:p>
            <a:fld id="{22D3E114-4A08-4E99-AEC9-B0635EB02EE9}" type="datetimeFigureOut">
              <a:rPr lang="en-US" smtClean="0"/>
              <a:t>10/30/2023</a:t>
            </a:fld>
            <a:endParaRPr lang="en-US"/>
          </a:p>
        </p:txBody>
      </p:sp>
      <p:sp>
        <p:nvSpPr>
          <p:cNvPr id="5" name="Footer Placeholder 4">
            <a:extLst>
              <a:ext uri="{FF2B5EF4-FFF2-40B4-BE49-F238E27FC236}">
                <a16:creationId xmlns:a16="http://schemas.microsoft.com/office/drawing/2014/main" id="{CB2C5E77-93BF-51B6-53D5-F78816232A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C13129-1DD6-591B-0124-3E0110E184FA}"/>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286062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44CCF6-8702-0CA4-A116-7250CC73EE8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100AC3-532D-536D-BA68-2ECDB167A0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C93B02-521E-4628-42C5-5956291DA3C8}"/>
              </a:ext>
            </a:extLst>
          </p:cNvPr>
          <p:cNvSpPr>
            <a:spLocks noGrp="1"/>
          </p:cNvSpPr>
          <p:nvPr>
            <p:ph type="dt" sz="half" idx="10"/>
          </p:nvPr>
        </p:nvSpPr>
        <p:spPr/>
        <p:txBody>
          <a:bodyPr/>
          <a:lstStyle/>
          <a:p>
            <a:fld id="{22D3E114-4A08-4E99-AEC9-B0635EB02EE9}" type="datetimeFigureOut">
              <a:rPr lang="en-US" smtClean="0"/>
              <a:t>10/30/2023</a:t>
            </a:fld>
            <a:endParaRPr lang="en-US"/>
          </a:p>
        </p:txBody>
      </p:sp>
      <p:sp>
        <p:nvSpPr>
          <p:cNvPr id="5" name="Footer Placeholder 4">
            <a:extLst>
              <a:ext uri="{FF2B5EF4-FFF2-40B4-BE49-F238E27FC236}">
                <a16:creationId xmlns:a16="http://schemas.microsoft.com/office/drawing/2014/main" id="{3E6F916C-5B38-4C1E-3DEC-D06C93BE7E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2D7408-09BA-919B-40A4-21172AE25AE8}"/>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1181319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50D3C-F4EB-21F4-9B0C-DB9BF0D616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729140-7A14-396D-388E-41C5C06FF5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6C50C4-8CEF-BD3F-8CE0-4F5F2C1AD81E}"/>
              </a:ext>
            </a:extLst>
          </p:cNvPr>
          <p:cNvSpPr>
            <a:spLocks noGrp="1"/>
          </p:cNvSpPr>
          <p:nvPr>
            <p:ph type="dt" sz="half" idx="10"/>
          </p:nvPr>
        </p:nvSpPr>
        <p:spPr/>
        <p:txBody>
          <a:bodyPr/>
          <a:lstStyle/>
          <a:p>
            <a:fld id="{22D3E114-4A08-4E99-AEC9-B0635EB02EE9}" type="datetimeFigureOut">
              <a:rPr lang="en-US" smtClean="0"/>
              <a:t>10/30/2023</a:t>
            </a:fld>
            <a:endParaRPr lang="en-US"/>
          </a:p>
        </p:txBody>
      </p:sp>
      <p:sp>
        <p:nvSpPr>
          <p:cNvPr id="5" name="Footer Placeholder 4">
            <a:extLst>
              <a:ext uri="{FF2B5EF4-FFF2-40B4-BE49-F238E27FC236}">
                <a16:creationId xmlns:a16="http://schemas.microsoft.com/office/drawing/2014/main" id="{70E9CA68-B144-72C2-82E5-93440B2536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47F8B4-1332-1E73-F159-8133F22C0B8F}"/>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1776249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453FD-9437-CF57-B3E5-AB55CEAD41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26353B0-2A59-5C83-94B3-548A882A07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AA4FED1-DF2A-5872-40FE-2583595B1AE2}"/>
              </a:ext>
            </a:extLst>
          </p:cNvPr>
          <p:cNvSpPr>
            <a:spLocks noGrp="1"/>
          </p:cNvSpPr>
          <p:nvPr>
            <p:ph type="dt" sz="half" idx="10"/>
          </p:nvPr>
        </p:nvSpPr>
        <p:spPr/>
        <p:txBody>
          <a:bodyPr/>
          <a:lstStyle/>
          <a:p>
            <a:fld id="{22D3E114-4A08-4E99-AEC9-B0635EB02EE9}" type="datetimeFigureOut">
              <a:rPr lang="en-US" smtClean="0"/>
              <a:t>10/30/2023</a:t>
            </a:fld>
            <a:endParaRPr lang="en-US"/>
          </a:p>
        </p:txBody>
      </p:sp>
      <p:sp>
        <p:nvSpPr>
          <p:cNvPr id="5" name="Footer Placeholder 4">
            <a:extLst>
              <a:ext uri="{FF2B5EF4-FFF2-40B4-BE49-F238E27FC236}">
                <a16:creationId xmlns:a16="http://schemas.microsoft.com/office/drawing/2014/main" id="{7E1C2BFA-655D-B20F-4B06-E99A8D3627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B4A8ED-F2E8-FF45-0985-136FF2239BAB}"/>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3086733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A987B-3013-2589-95F1-1E06B38DAF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C5ECD6-AEE7-A0D6-1C92-A8AEC408BDA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CCC3F3-0F2F-8EA8-6EFE-880A9A88F21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B2269B5-D8B8-AA0E-F52D-B9C8287BBDE2}"/>
              </a:ext>
            </a:extLst>
          </p:cNvPr>
          <p:cNvSpPr>
            <a:spLocks noGrp="1"/>
          </p:cNvSpPr>
          <p:nvPr>
            <p:ph type="dt" sz="half" idx="10"/>
          </p:nvPr>
        </p:nvSpPr>
        <p:spPr/>
        <p:txBody>
          <a:bodyPr/>
          <a:lstStyle/>
          <a:p>
            <a:fld id="{22D3E114-4A08-4E99-AEC9-B0635EB02EE9}" type="datetimeFigureOut">
              <a:rPr lang="en-US" smtClean="0"/>
              <a:t>10/30/2023</a:t>
            </a:fld>
            <a:endParaRPr lang="en-US"/>
          </a:p>
        </p:txBody>
      </p:sp>
      <p:sp>
        <p:nvSpPr>
          <p:cNvPr id="6" name="Footer Placeholder 5">
            <a:extLst>
              <a:ext uri="{FF2B5EF4-FFF2-40B4-BE49-F238E27FC236}">
                <a16:creationId xmlns:a16="http://schemas.microsoft.com/office/drawing/2014/main" id="{F77777C9-1F4E-A098-11B1-01B10CDDAC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DFD50B-C712-51AC-9829-A6BB30667771}"/>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3224742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C4A25-7C2E-7DF6-4512-421D04DD293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3B56F6F-4888-FBDE-9EFD-80731EE536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868EB1-10F4-C333-712D-D8C4E562F8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72A4DC-3323-3C24-D422-D7170979CF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EA2B2FE-6672-A829-7BCA-20BE0DD37E8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DDD068-DB5C-8F5B-C9C1-0B3D54E0580F}"/>
              </a:ext>
            </a:extLst>
          </p:cNvPr>
          <p:cNvSpPr>
            <a:spLocks noGrp="1"/>
          </p:cNvSpPr>
          <p:nvPr>
            <p:ph type="dt" sz="half" idx="10"/>
          </p:nvPr>
        </p:nvSpPr>
        <p:spPr/>
        <p:txBody>
          <a:bodyPr/>
          <a:lstStyle/>
          <a:p>
            <a:fld id="{22D3E114-4A08-4E99-AEC9-B0635EB02EE9}" type="datetimeFigureOut">
              <a:rPr lang="en-US" smtClean="0"/>
              <a:t>10/30/2023</a:t>
            </a:fld>
            <a:endParaRPr lang="en-US"/>
          </a:p>
        </p:txBody>
      </p:sp>
      <p:sp>
        <p:nvSpPr>
          <p:cNvPr id="8" name="Footer Placeholder 7">
            <a:extLst>
              <a:ext uri="{FF2B5EF4-FFF2-40B4-BE49-F238E27FC236}">
                <a16:creationId xmlns:a16="http://schemas.microsoft.com/office/drawing/2014/main" id="{7B905DDF-E387-2612-FEFC-EFCAC64C9F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7E5AF3E-5232-5E4A-7533-44F8FA16674A}"/>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438740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CB02D-8B20-2B9E-1CD2-37CE53A6F68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4D67DB-F5A1-F537-6F09-CBA9951E603B}"/>
              </a:ext>
            </a:extLst>
          </p:cNvPr>
          <p:cNvSpPr>
            <a:spLocks noGrp="1"/>
          </p:cNvSpPr>
          <p:nvPr>
            <p:ph type="dt" sz="half" idx="10"/>
          </p:nvPr>
        </p:nvSpPr>
        <p:spPr/>
        <p:txBody>
          <a:bodyPr/>
          <a:lstStyle/>
          <a:p>
            <a:fld id="{22D3E114-4A08-4E99-AEC9-B0635EB02EE9}" type="datetimeFigureOut">
              <a:rPr lang="en-US" smtClean="0"/>
              <a:t>10/30/2023</a:t>
            </a:fld>
            <a:endParaRPr lang="en-US"/>
          </a:p>
        </p:txBody>
      </p:sp>
      <p:sp>
        <p:nvSpPr>
          <p:cNvPr id="4" name="Footer Placeholder 3">
            <a:extLst>
              <a:ext uri="{FF2B5EF4-FFF2-40B4-BE49-F238E27FC236}">
                <a16:creationId xmlns:a16="http://schemas.microsoft.com/office/drawing/2014/main" id="{493CCC24-68BF-3622-86DE-30859C836B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F6EA3B4-93BE-DFE4-97F9-320B0E865E38}"/>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365723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28A639-D552-2150-A5F8-908335775208}"/>
              </a:ext>
            </a:extLst>
          </p:cNvPr>
          <p:cNvSpPr>
            <a:spLocks noGrp="1"/>
          </p:cNvSpPr>
          <p:nvPr>
            <p:ph type="dt" sz="half" idx="10"/>
          </p:nvPr>
        </p:nvSpPr>
        <p:spPr/>
        <p:txBody>
          <a:bodyPr/>
          <a:lstStyle/>
          <a:p>
            <a:fld id="{22D3E114-4A08-4E99-AEC9-B0635EB02EE9}" type="datetimeFigureOut">
              <a:rPr lang="en-US" smtClean="0"/>
              <a:t>10/30/2023</a:t>
            </a:fld>
            <a:endParaRPr lang="en-US"/>
          </a:p>
        </p:txBody>
      </p:sp>
      <p:sp>
        <p:nvSpPr>
          <p:cNvPr id="3" name="Footer Placeholder 2">
            <a:extLst>
              <a:ext uri="{FF2B5EF4-FFF2-40B4-BE49-F238E27FC236}">
                <a16:creationId xmlns:a16="http://schemas.microsoft.com/office/drawing/2014/main" id="{05D393D6-31B6-2522-1299-59B5C399DF4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4F4CBE1-B6E7-ECD6-E612-5963D7F3FD98}"/>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2791537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00432-B300-0449-CD6A-65CADAFB94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597069-773B-6F50-E82F-F5589D74F0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90ABEB-367A-27B8-C441-777655C62B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ACC993-E43D-B911-2673-332D20AABB7F}"/>
              </a:ext>
            </a:extLst>
          </p:cNvPr>
          <p:cNvSpPr>
            <a:spLocks noGrp="1"/>
          </p:cNvSpPr>
          <p:nvPr>
            <p:ph type="dt" sz="half" idx="10"/>
          </p:nvPr>
        </p:nvSpPr>
        <p:spPr/>
        <p:txBody>
          <a:bodyPr/>
          <a:lstStyle/>
          <a:p>
            <a:fld id="{22D3E114-4A08-4E99-AEC9-B0635EB02EE9}" type="datetimeFigureOut">
              <a:rPr lang="en-US" smtClean="0"/>
              <a:t>10/30/2023</a:t>
            </a:fld>
            <a:endParaRPr lang="en-US"/>
          </a:p>
        </p:txBody>
      </p:sp>
      <p:sp>
        <p:nvSpPr>
          <p:cNvPr id="6" name="Footer Placeholder 5">
            <a:extLst>
              <a:ext uri="{FF2B5EF4-FFF2-40B4-BE49-F238E27FC236}">
                <a16:creationId xmlns:a16="http://schemas.microsoft.com/office/drawing/2014/main" id="{98E5131C-BF81-D3C4-3C1C-EC9791B219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20A3AF-C552-B6C3-17B0-B5B84B2D2789}"/>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2460651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54B71-67E5-0488-C83B-AF5CA40673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238D29-4557-DA77-A835-25161D4D08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34BF5D6-1A2E-BBC5-8D36-0F5204FC94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0F443E-815A-BDC5-769B-4FFBDB7F1764}"/>
              </a:ext>
            </a:extLst>
          </p:cNvPr>
          <p:cNvSpPr>
            <a:spLocks noGrp="1"/>
          </p:cNvSpPr>
          <p:nvPr>
            <p:ph type="dt" sz="half" idx="10"/>
          </p:nvPr>
        </p:nvSpPr>
        <p:spPr/>
        <p:txBody>
          <a:bodyPr/>
          <a:lstStyle/>
          <a:p>
            <a:fld id="{22D3E114-4A08-4E99-AEC9-B0635EB02EE9}" type="datetimeFigureOut">
              <a:rPr lang="en-US" smtClean="0"/>
              <a:t>10/30/2023</a:t>
            </a:fld>
            <a:endParaRPr lang="en-US"/>
          </a:p>
        </p:txBody>
      </p:sp>
      <p:sp>
        <p:nvSpPr>
          <p:cNvPr id="6" name="Footer Placeholder 5">
            <a:extLst>
              <a:ext uri="{FF2B5EF4-FFF2-40B4-BE49-F238E27FC236}">
                <a16:creationId xmlns:a16="http://schemas.microsoft.com/office/drawing/2014/main" id="{E9169FFE-FFB9-981D-CF79-BA6A911B5A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8EC957-58BD-C343-BF39-ECDCA23D1377}"/>
              </a:ext>
            </a:extLst>
          </p:cNvPr>
          <p:cNvSpPr>
            <a:spLocks noGrp="1"/>
          </p:cNvSpPr>
          <p:nvPr>
            <p:ph type="sldNum" sz="quarter" idx="12"/>
          </p:nvPr>
        </p:nvSpPr>
        <p:spPr/>
        <p:txBody>
          <a:bodyPr/>
          <a:lstStyle/>
          <a:p>
            <a:fld id="{14165270-2F30-4634-9E03-4A34323A36C0}" type="slidenum">
              <a:rPr lang="en-US" smtClean="0"/>
              <a:t>‹#›</a:t>
            </a:fld>
            <a:endParaRPr lang="en-US"/>
          </a:p>
        </p:txBody>
      </p:sp>
    </p:spTree>
    <p:extLst>
      <p:ext uri="{BB962C8B-B14F-4D97-AF65-F5344CB8AC3E}">
        <p14:creationId xmlns:p14="http://schemas.microsoft.com/office/powerpoint/2010/main" val="206845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EAE3C7-9E30-2A56-B566-50FC811FD8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46203E0-AD3B-B321-78FD-EA5145FDCE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6DE64C-6E52-8174-814D-CCECF09851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D3E114-4A08-4E99-AEC9-B0635EB02EE9}" type="datetimeFigureOut">
              <a:rPr lang="en-US" smtClean="0"/>
              <a:t>10/30/2023</a:t>
            </a:fld>
            <a:endParaRPr lang="en-US"/>
          </a:p>
        </p:txBody>
      </p:sp>
      <p:sp>
        <p:nvSpPr>
          <p:cNvPr id="5" name="Footer Placeholder 4">
            <a:extLst>
              <a:ext uri="{FF2B5EF4-FFF2-40B4-BE49-F238E27FC236}">
                <a16:creationId xmlns:a16="http://schemas.microsoft.com/office/drawing/2014/main" id="{0864912E-8EA1-ADBA-A237-F32DCF5EBD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85765A-0470-D809-4169-DA3646D173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165270-2F30-4634-9E03-4A34323A36C0}" type="slidenum">
              <a:rPr lang="en-US" smtClean="0"/>
              <a:t>‹#›</a:t>
            </a:fld>
            <a:endParaRPr lang="en-US"/>
          </a:p>
        </p:txBody>
      </p:sp>
    </p:spTree>
    <p:extLst>
      <p:ext uri="{BB962C8B-B14F-4D97-AF65-F5344CB8AC3E}">
        <p14:creationId xmlns:p14="http://schemas.microsoft.com/office/powerpoint/2010/main" val="1986174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forms@virginiarealtors.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A59F003-E00A-43F9-91DC-CC54E3B874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BB097FB6-E3FB-F14D-55E8-52125514AA08}"/>
              </a:ext>
            </a:extLst>
          </p:cNvPr>
          <p:cNvPicPr>
            <a:picLocks noChangeAspect="1"/>
          </p:cNvPicPr>
          <p:nvPr/>
        </p:nvPicPr>
        <p:blipFill rotWithShape="1">
          <a:blip r:embed="rId3"/>
          <a:srcRect t="6250"/>
          <a:stretch/>
        </p:blipFill>
        <p:spPr>
          <a:xfrm>
            <a:off x="20" y="10"/>
            <a:ext cx="12191981" cy="6857990"/>
          </a:xfrm>
          <a:prstGeom prst="rect">
            <a:avLst/>
          </a:prstGeom>
        </p:spPr>
      </p:pic>
      <p:sp>
        <p:nvSpPr>
          <p:cNvPr id="11" name="Rectangle 10">
            <a:extLst>
              <a:ext uri="{FF2B5EF4-FFF2-40B4-BE49-F238E27FC236}">
                <a16:creationId xmlns:a16="http://schemas.microsoft.com/office/drawing/2014/main" id="{D74A4382-E3AD-430A-9A1F-DFA3E0E77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799868" y="-1534136"/>
            <a:ext cx="4592270" cy="12192001"/>
          </a:xfrm>
          <a:prstGeom prst="rect">
            <a:avLst/>
          </a:prstGeom>
          <a:gradFill>
            <a:gsLst>
              <a:gs pos="35000">
                <a:schemeClr val="bg1">
                  <a:alpha val="46000"/>
                </a:schemeClr>
              </a:gs>
              <a:gs pos="21000">
                <a:schemeClr val="bg1">
                  <a:alpha val="30000"/>
                </a:schemeClr>
              </a:gs>
              <a:gs pos="0">
                <a:schemeClr val="bg1">
                  <a:alpha val="0"/>
                </a:schemeClr>
              </a:gs>
              <a:gs pos="100000">
                <a:schemeClr val="bg1">
                  <a:alpha val="9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46E68A5-1047-4500-86C8-3F1BC62D34EC}"/>
              </a:ext>
            </a:extLst>
          </p:cNvPr>
          <p:cNvSpPr>
            <a:spLocks noGrp="1"/>
          </p:cNvSpPr>
          <p:nvPr>
            <p:ph type="ctrTitle"/>
          </p:nvPr>
        </p:nvSpPr>
        <p:spPr>
          <a:xfrm>
            <a:off x="404553" y="3091928"/>
            <a:ext cx="9078562" cy="2387600"/>
          </a:xfrm>
        </p:spPr>
        <p:txBody>
          <a:bodyPr>
            <a:normAutofit/>
          </a:bodyPr>
          <a:lstStyle/>
          <a:p>
            <a:pPr algn="l"/>
            <a:r>
              <a:rPr lang="en-US" sz="6600" dirty="0">
                <a:latin typeface="Arial" panose="020B0604020202020204" pitchFamily="34" charset="0"/>
                <a:cs typeface="Arial" panose="020B0604020202020204" pitchFamily="34" charset="0"/>
              </a:rPr>
              <a:t>Form Translations / Comparison</a:t>
            </a:r>
          </a:p>
        </p:txBody>
      </p:sp>
      <p:sp>
        <p:nvSpPr>
          <p:cNvPr id="13" name="Rectangle: Rounded Corners 12">
            <a:extLst>
              <a:ext uri="{FF2B5EF4-FFF2-40B4-BE49-F238E27FC236}">
                <a16:creationId xmlns:a16="http://schemas.microsoft.com/office/drawing/2014/main" id="{79F40191-0F44-4FD1-82CC-ACB507C14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75039"/>
            <a:ext cx="9785897"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69A92EC9-0986-A3C5-6B7B-FC819A1A5B40}"/>
              </a:ext>
            </a:extLst>
          </p:cNvPr>
          <p:cNvSpPr>
            <a:spLocks noGrp="1"/>
          </p:cNvSpPr>
          <p:nvPr>
            <p:ph type="subTitle" idx="1"/>
          </p:nvPr>
        </p:nvSpPr>
        <p:spPr>
          <a:xfrm>
            <a:off x="404553" y="5624945"/>
            <a:ext cx="9078562" cy="592975"/>
          </a:xfrm>
        </p:spPr>
        <p:txBody>
          <a:bodyPr anchor="ctr">
            <a:normAutofit/>
          </a:bodyPr>
          <a:lstStyle/>
          <a:p>
            <a:pPr algn="l"/>
            <a:r>
              <a:rPr lang="en-US" dirty="0">
                <a:latin typeface="Arial" panose="020B0604020202020204" pitchFamily="34" charset="0"/>
                <a:cs typeface="Arial" panose="020B0604020202020204" pitchFamily="34" charset="0"/>
              </a:rPr>
              <a:t>Residential Sales</a:t>
            </a:r>
          </a:p>
        </p:txBody>
      </p:sp>
    </p:spTree>
    <p:extLst>
      <p:ext uri="{BB962C8B-B14F-4D97-AF65-F5344CB8AC3E}">
        <p14:creationId xmlns:p14="http://schemas.microsoft.com/office/powerpoint/2010/main" val="336281405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369B02-8956-6A9E-9599-68DCF6E17857}"/>
              </a:ext>
            </a:extLst>
          </p:cNvPr>
          <p:cNvSpPr>
            <a:spLocks noGrp="1"/>
          </p:cNvSpPr>
          <p:nvPr>
            <p:ph type="title"/>
          </p:nvPr>
        </p:nvSpPr>
        <p:spPr>
          <a:xfrm>
            <a:off x="1115568" y="548640"/>
            <a:ext cx="10168128" cy="1179576"/>
          </a:xfrm>
        </p:spPr>
        <p:txBody>
          <a:bodyPr>
            <a:normAutofit/>
          </a:bodyPr>
          <a:lstStyle/>
          <a:p>
            <a:r>
              <a:rPr lang="en-US" sz="4000" dirty="0">
                <a:latin typeface="Arial" panose="020B0604020202020204" pitchFamily="34" charset="0"/>
                <a:cs typeface="Arial" panose="020B0604020202020204" pitchFamily="34" charset="0"/>
              </a:rPr>
              <a:t>Which languages?</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Content Placeholder 2">
            <a:extLst>
              <a:ext uri="{FF2B5EF4-FFF2-40B4-BE49-F238E27FC236}">
                <a16:creationId xmlns:a16="http://schemas.microsoft.com/office/drawing/2014/main" id="{99FD1429-2234-EF1E-2331-3493D3BC6BA3}"/>
              </a:ext>
            </a:extLst>
          </p:cNvPr>
          <p:cNvSpPr>
            <a:spLocks noGrp="1"/>
          </p:cNvSpPr>
          <p:nvPr>
            <p:ph idx="1"/>
          </p:nvPr>
        </p:nvSpPr>
        <p:spPr>
          <a:xfrm>
            <a:off x="1115568" y="2481943"/>
            <a:ext cx="10168128" cy="3695020"/>
          </a:xfrm>
        </p:spPr>
        <p:txBody>
          <a:bodyPr>
            <a:normAutofit/>
          </a:bodyPr>
          <a:lstStyle/>
          <a:p>
            <a:r>
              <a:rPr lang="en-US" sz="3000" dirty="0">
                <a:latin typeface="Arial" panose="020B0604020202020204" pitchFamily="34" charset="0"/>
                <a:cs typeface="Arial" panose="020B0604020202020204" pitchFamily="34" charset="0"/>
              </a:rPr>
              <a:t>Spanish</a:t>
            </a:r>
          </a:p>
          <a:p>
            <a:r>
              <a:rPr lang="en-US" sz="3000" dirty="0">
                <a:latin typeface="Arial" panose="020B0604020202020204" pitchFamily="34" charset="0"/>
                <a:cs typeface="Arial" panose="020B0604020202020204" pitchFamily="34" charset="0"/>
              </a:rPr>
              <a:t>Korean</a:t>
            </a:r>
          </a:p>
          <a:p>
            <a:r>
              <a:rPr lang="en-US" sz="3000" dirty="0">
                <a:latin typeface="Arial" panose="020B0604020202020204" pitchFamily="34" charset="0"/>
                <a:cs typeface="Arial" panose="020B0604020202020204" pitchFamily="34" charset="0"/>
              </a:rPr>
              <a:t>Tagalog</a:t>
            </a:r>
          </a:p>
          <a:p>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3527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369B02-8956-6A9E-9599-68DCF6E17857}"/>
              </a:ext>
            </a:extLst>
          </p:cNvPr>
          <p:cNvSpPr>
            <a:spLocks noGrp="1"/>
          </p:cNvSpPr>
          <p:nvPr>
            <p:ph type="title"/>
          </p:nvPr>
        </p:nvSpPr>
        <p:spPr>
          <a:xfrm>
            <a:off x="1115568" y="548640"/>
            <a:ext cx="10168128" cy="1179576"/>
          </a:xfrm>
        </p:spPr>
        <p:txBody>
          <a:bodyPr>
            <a:normAutofit/>
          </a:bodyPr>
          <a:lstStyle/>
          <a:p>
            <a:r>
              <a:rPr lang="en-US" sz="4000" dirty="0">
                <a:latin typeface="Arial" panose="020B0604020202020204" pitchFamily="34" charset="0"/>
                <a:cs typeface="Arial" panose="020B0604020202020204" pitchFamily="34" charset="0"/>
              </a:rPr>
              <a:t>What is it?</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Content Placeholder 2">
            <a:extLst>
              <a:ext uri="{FF2B5EF4-FFF2-40B4-BE49-F238E27FC236}">
                <a16:creationId xmlns:a16="http://schemas.microsoft.com/office/drawing/2014/main" id="{99FD1429-2234-EF1E-2331-3493D3BC6BA3}"/>
              </a:ext>
            </a:extLst>
          </p:cNvPr>
          <p:cNvSpPr>
            <a:spLocks noGrp="1"/>
          </p:cNvSpPr>
          <p:nvPr>
            <p:ph idx="1"/>
          </p:nvPr>
        </p:nvSpPr>
        <p:spPr>
          <a:xfrm>
            <a:off x="1115568" y="2481943"/>
            <a:ext cx="10168128" cy="3695020"/>
          </a:xfrm>
        </p:spPr>
        <p:txBody>
          <a:bodyPr>
            <a:normAutofit/>
          </a:bodyPr>
          <a:lstStyle/>
          <a:p>
            <a:r>
              <a:rPr lang="en-US" sz="3000" dirty="0">
                <a:latin typeface="Arial" panose="020B0604020202020204" pitchFamily="34" charset="0"/>
                <a:cs typeface="Arial" panose="020B0604020202020204" pitchFamily="34" charset="0"/>
              </a:rPr>
              <a:t>Residential Contract of Purchase.</a:t>
            </a:r>
          </a:p>
          <a:p>
            <a:r>
              <a:rPr lang="en-US" sz="3000" dirty="0">
                <a:latin typeface="Arial" panose="020B0604020202020204" pitchFamily="34" charset="0"/>
                <a:cs typeface="Arial" panose="020B0604020202020204" pitchFamily="34" charset="0"/>
              </a:rPr>
              <a:t>Exclusive Right to Represent</a:t>
            </a:r>
          </a:p>
          <a:p>
            <a:r>
              <a:rPr lang="en-US" sz="3000" dirty="0">
                <a:latin typeface="Arial" panose="020B0604020202020204" pitchFamily="34" charset="0"/>
                <a:cs typeface="Arial" panose="020B0604020202020204" pitchFamily="34" charset="0"/>
              </a:rPr>
              <a:t>Exclusive Authorization to Sell</a:t>
            </a:r>
          </a:p>
          <a:p>
            <a:r>
              <a:rPr lang="en-US" sz="3000" dirty="0">
                <a:latin typeface="Arial" panose="020B0604020202020204" pitchFamily="34" charset="0"/>
                <a:cs typeface="Arial" panose="020B0604020202020204" pitchFamily="34" charset="0"/>
              </a:rPr>
              <a:t>Home Inspection Contingency Approval</a:t>
            </a:r>
          </a:p>
          <a:p>
            <a:pPr marL="0" indent="0">
              <a:buNone/>
            </a:pPr>
            <a:endParaRPr lang="en-US" sz="3000" dirty="0">
              <a:latin typeface="Arial" panose="020B0604020202020204" pitchFamily="34" charset="0"/>
              <a:cs typeface="Arial" panose="020B0604020202020204" pitchFamily="34" charset="0"/>
            </a:endParaRPr>
          </a:p>
          <a:p>
            <a:r>
              <a:rPr lang="en-US" sz="3000" dirty="0">
                <a:latin typeface="Arial" panose="020B0604020202020204" pitchFamily="34" charset="0"/>
                <a:cs typeface="Arial" panose="020B0604020202020204" pitchFamily="34" charset="0"/>
              </a:rPr>
              <a:t>Rights, Responsibilities, Obligations for both parties.</a:t>
            </a:r>
          </a:p>
          <a:p>
            <a:endParaRPr lang="en-US" sz="2200" dirty="0"/>
          </a:p>
        </p:txBody>
      </p:sp>
    </p:spTree>
    <p:extLst>
      <p:ext uri="{BB962C8B-B14F-4D97-AF65-F5344CB8AC3E}">
        <p14:creationId xmlns:p14="http://schemas.microsoft.com/office/powerpoint/2010/main" val="780170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369B02-8956-6A9E-9599-68DCF6E17857}"/>
              </a:ext>
            </a:extLst>
          </p:cNvPr>
          <p:cNvSpPr>
            <a:spLocks noGrp="1"/>
          </p:cNvSpPr>
          <p:nvPr>
            <p:ph type="title"/>
          </p:nvPr>
        </p:nvSpPr>
        <p:spPr>
          <a:xfrm>
            <a:off x="1115568" y="548640"/>
            <a:ext cx="10168128" cy="1179576"/>
          </a:xfrm>
        </p:spPr>
        <p:txBody>
          <a:bodyPr>
            <a:normAutofit/>
          </a:bodyPr>
          <a:lstStyle/>
          <a:p>
            <a:r>
              <a:rPr lang="en-US" sz="4000" dirty="0">
                <a:latin typeface="Arial" panose="020B0604020202020204" pitchFamily="34" charset="0"/>
                <a:cs typeface="Arial" panose="020B0604020202020204" pitchFamily="34" charset="0"/>
              </a:rPr>
              <a:t>What do you do with it?</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Content Placeholder 2">
            <a:extLst>
              <a:ext uri="{FF2B5EF4-FFF2-40B4-BE49-F238E27FC236}">
                <a16:creationId xmlns:a16="http://schemas.microsoft.com/office/drawing/2014/main" id="{99FD1429-2234-EF1E-2331-3493D3BC6BA3}"/>
              </a:ext>
            </a:extLst>
          </p:cNvPr>
          <p:cNvSpPr>
            <a:spLocks noGrp="1"/>
          </p:cNvSpPr>
          <p:nvPr>
            <p:ph idx="1"/>
          </p:nvPr>
        </p:nvSpPr>
        <p:spPr>
          <a:xfrm>
            <a:off x="1115568" y="2481943"/>
            <a:ext cx="10168128" cy="3695020"/>
          </a:xfrm>
        </p:spPr>
        <p:txBody>
          <a:bodyPr>
            <a:normAutofit/>
          </a:bodyPr>
          <a:lstStyle/>
          <a:p>
            <a:r>
              <a:rPr lang="en-US" sz="3000" dirty="0">
                <a:latin typeface="Arial" panose="020B0604020202020204" pitchFamily="34" charset="0"/>
                <a:cs typeface="Arial" panose="020B0604020202020204" pitchFamily="34" charset="0"/>
              </a:rPr>
              <a:t>In conjunction with the Contract when explaining to the client what it is they are presenting or being presented with.</a:t>
            </a:r>
          </a:p>
          <a:p>
            <a:endParaRPr lang="en-US" sz="2200" dirty="0"/>
          </a:p>
        </p:txBody>
      </p:sp>
    </p:spTree>
    <p:extLst>
      <p:ext uri="{BB962C8B-B14F-4D97-AF65-F5344CB8AC3E}">
        <p14:creationId xmlns:p14="http://schemas.microsoft.com/office/powerpoint/2010/main" val="1853772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369B02-8956-6A9E-9599-68DCF6E17857}"/>
              </a:ext>
            </a:extLst>
          </p:cNvPr>
          <p:cNvSpPr>
            <a:spLocks noGrp="1"/>
          </p:cNvSpPr>
          <p:nvPr>
            <p:ph type="title"/>
          </p:nvPr>
        </p:nvSpPr>
        <p:spPr>
          <a:xfrm>
            <a:off x="1115568" y="548640"/>
            <a:ext cx="10168128" cy="1179576"/>
          </a:xfrm>
        </p:spPr>
        <p:txBody>
          <a:bodyPr>
            <a:normAutofit/>
          </a:bodyPr>
          <a:lstStyle/>
          <a:p>
            <a:r>
              <a:rPr lang="en-US" sz="4000" dirty="0">
                <a:latin typeface="Arial" panose="020B0604020202020204" pitchFamily="34" charset="0"/>
                <a:cs typeface="Arial" panose="020B0604020202020204" pitchFamily="34" charset="0"/>
              </a:rPr>
              <a:t>What it is NOT.</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Content Placeholder 2">
            <a:extLst>
              <a:ext uri="{FF2B5EF4-FFF2-40B4-BE49-F238E27FC236}">
                <a16:creationId xmlns:a16="http://schemas.microsoft.com/office/drawing/2014/main" id="{99FD1429-2234-EF1E-2331-3493D3BC6BA3}"/>
              </a:ext>
            </a:extLst>
          </p:cNvPr>
          <p:cNvSpPr>
            <a:spLocks noGrp="1"/>
          </p:cNvSpPr>
          <p:nvPr>
            <p:ph idx="1"/>
          </p:nvPr>
        </p:nvSpPr>
        <p:spPr>
          <a:xfrm>
            <a:off x="1115568" y="2481943"/>
            <a:ext cx="10168128" cy="3695020"/>
          </a:xfrm>
        </p:spPr>
        <p:txBody>
          <a:bodyPr>
            <a:normAutofit/>
          </a:bodyPr>
          <a:lstStyle/>
          <a:p>
            <a:r>
              <a:rPr lang="en-US" sz="3000" dirty="0">
                <a:latin typeface="Arial" panose="020B0604020202020204" pitchFamily="34" charset="0"/>
                <a:cs typeface="Arial" panose="020B0604020202020204" pitchFamily="34" charset="0"/>
              </a:rPr>
              <a:t>Not explanation of contract law.</a:t>
            </a:r>
          </a:p>
          <a:p>
            <a:endParaRPr lang="en-US" sz="3000" dirty="0">
              <a:latin typeface="Arial" panose="020B0604020202020204" pitchFamily="34" charset="0"/>
              <a:cs typeface="Arial" panose="020B0604020202020204" pitchFamily="34" charset="0"/>
            </a:endParaRPr>
          </a:p>
          <a:p>
            <a:r>
              <a:rPr lang="en-US" sz="3000" dirty="0">
                <a:latin typeface="Arial" panose="020B0604020202020204" pitchFamily="34" charset="0"/>
                <a:cs typeface="Arial" panose="020B0604020202020204" pitchFamily="34" charset="0"/>
              </a:rPr>
              <a:t>Not applicable to other contracts. </a:t>
            </a:r>
          </a:p>
          <a:p>
            <a:endParaRPr lang="en-US" sz="2200" dirty="0"/>
          </a:p>
        </p:txBody>
      </p:sp>
    </p:spTree>
    <p:extLst>
      <p:ext uri="{BB962C8B-B14F-4D97-AF65-F5344CB8AC3E}">
        <p14:creationId xmlns:p14="http://schemas.microsoft.com/office/powerpoint/2010/main" val="3046129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369B02-8956-6A9E-9599-68DCF6E17857}"/>
              </a:ext>
            </a:extLst>
          </p:cNvPr>
          <p:cNvSpPr>
            <a:spLocks noGrp="1"/>
          </p:cNvSpPr>
          <p:nvPr>
            <p:ph type="title"/>
          </p:nvPr>
        </p:nvSpPr>
        <p:spPr>
          <a:xfrm>
            <a:off x="1115568" y="548640"/>
            <a:ext cx="10168128" cy="1179576"/>
          </a:xfrm>
        </p:spPr>
        <p:txBody>
          <a:bodyPr>
            <a:normAutofit/>
          </a:bodyPr>
          <a:lstStyle/>
          <a:p>
            <a:r>
              <a:rPr lang="en-US" sz="4000" dirty="0">
                <a:latin typeface="Arial" panose="020B0604020202020204" pitchFamily="34" charset="0"/>
                <a:cs typeface="Arial" panose="020B0604020202020204" pitchFamily="34" charset="0"/>
              </a:rPr>
              <a:t>Forms Comparison</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Content Placeholder 2">
            <a:extLst>
              <a:ext uri="{FF2B5EF4-FFF2-40B4-BE49-F238E27FC236}">
                <a16:creationId xmlns:a16="http://schemas.microsoft.com/office/drawing/2014/main" id="{99FD1429-2234-EF1E-2331-3493D3BC6BA3}"/>
              </a:ext>
            </a:extLst>
          </p:cNvPr>
          <p:cNvSpPr>
            <a:spLocks noGrp="1"/>
          </p:cNvSpPr>
          <p:nvPr>
            <p:ph idx="1"/>
          </p:nvPr>
        </p:nvSpPr>
        <p:spPr>
          <a:xfrm>
            <a:off x="1115568" y="2481943"/>
            <a:ext cx="10168128" cy="3695020"/>
          </a:xfrm>
        </p:spPr>
        <p:txBody>
          <a:bodyPr>
            <a:normAutofit/>
          </a:bodyPr>
          <a:lstStyle/>
          <a:p>
            <a:r>
              <a:rPr lang="en-US" sz="3000" dirty="0">
                <a:latin typeface="Arial" panose="020B0604020202020204" pitchFamily="34" charset="0"/>
                <a:cs typeface="Arial" panose="020B0604020202020204" pitchFamily="34" charset="0"/>
              </a:rPr>
              <a:t>VAR</a:t>
            </a:r>
          </a:p>
          <a:p>
            <a:r>
              <a:rPr lang="en-US" sz="3000" dirty="0">
                <a:latin typeface="Arial" panose="020B0604020202020204" pitchFamily="34" charset="0"/>
                <a:cs typeface="Arial" panose="020B0604020202020204" pitchFamily="34" charset="0"/>
              </a:rPr>
              <a:t>NVAR</a:t>
            </a:r>
          </a:p>
          <a:p>
            <a:r>
              <a:rPr lang="en-US" sz="3000" dirty="0">
                <a:latin typeface="Arial" panose="020B0604020202020204" pitchFamily="34" charset="0"/>
                <a:cs typeface="Arial" panose="020B0604020202020204" pitchFamily="34" charset="0"/>
              </a:rPr>
              <a:t>REIN</a:t>
            </a:r>
          </a:p>
          <a:p>
            <a:r>
              <a:rPr lang="en-US" sz="3000" dirty="0">
                <a:latin typeface="Arial" panose="020B0604020202020204" pitchFamily="34" charset="0"/>
                <a:cs typeface="Arial" panose="020B0604020202020204" pitchFamily="34" charset="0"/>
              </a:rPr>
              <a:t>RVAR</a:t>
            </a:r>
          </a:p>
          <a:p>
            <a:r>
              <a:rPr lang="en-US" sz="3000" dirty="0">
                <a:latin typeface="Arial" panose="020B0604020202020204" pitchFamily="34" charset="0"/>
                <a:cs typeface="Arial" panose="020B0604020202020204" pitchFamily="34" charset="0"/>
              </a:rPr>
              <a:t>CVRMLS</a:t>
            </a:r>
          </a:p>
          <a:p>
            <a:r>
              <a:rPr lang="en-US" sz="3000" dirty="0">
                <a:latin typeface="Arial" panose="020B0604020202020204" pitchFamily="34" charset="0"/>
                <a:cs typeface="Arial" panose="020B0604020202020204" pitchFamily="34" charset="0"/>
              </a:rPr>
              <a:t>LAR</a:t>
            </a:r>
          </a:p>
          <a:p>
            <a:endParaRPr lang="en-US" sz="2200" dirty="0"/>
          </a:p>
        </p:txBody>
      </p:sp>
    </p:spTree>
    <p:extLst>
      <p:ext uri="{BB962C8B-B14F-4D97-AF65-F5344CB8AC3E}">
        <p14:creationId xmlns:p14="http://schemas.microsoft.com/office/powerpoint/2010/main" val="2570274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5"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369B02-8956-6A9E-9599-68DCF6E17857}"/>
              </a:ext>
            </a:extLst>
          </p:cNvPr>
          <p:cNvSpPr>
            <a:spLocks noGrp="1"/>
          </p:cNvSpPr>
          <p:nvPr>
            <p:ph type="title"/>
          </p:nvPr>
        </p:nvSpPr>
        <p:spPr>
          <a:xfrm>
            <a:off x="1115568" y="548640"/>
            <a:ext cx="10168128" cy="1179576"/>
          </a:xfrm>
        </p:spPr>
        <p:txBody>
          <a:bodyPr>
            <a:normAutofit/>
          </a:bodyPr>
          <a:lstStyle/>
          <a:p>
            <a:r>
              <a:rPr lang="en-US" sz="4000" dirty="0">
                <a:latin typeface="Arial" panose="020B0604020202020204" pitchFamily="34" charset="0"/>
                <a:cs typeface="Arial" panose="020B0604020202020204" pitchFamily="34" charset="0"/>
              </a:rPr>
              <a:t>Suggestions</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Content Placeholder 2">
            <a:extLst>
              <a:ext uri="{FF2B5EF4-FFF2-40B4-BE49-F238E27FC236}">
                <a16:creationId xmlns:a16="http://schemas.microsoft.com/office/drawing/2014/main" id="{99FD1429-2234-EF1E-2331-3493D3BC6BA3}"/>
              </a:ext>
            </a:extLst>
          </p:cNvPr>
          <p:cNvSpPr>
            <a:spLocks noGrp="1"/>
          </p:cNvSpPr>
          <p:nvPr>
            <p:ph idx="1"/>
          </p:nvPr>
        </p:nvSpPr>
        <p:spPr>
          <a:xfrm>
            <a:off x="1115568" y="2481943"/>
            <a:ext cx="10168128" cy="3695020"/>
          </a:xfrm>
        </p:spPr>
        <p:txBody>
          <a:bodyPr>
            <a:normAutofit/>
          </a:bodyPr>
          <a:lstStyle/>
          <a:p>
            <a:r>
              <a:rPr lang="en-US" sz="3000" dirty="0">
                <a:latin typeface="Arial" panose="020B0604020202020204" pitchFamily="34" charset="0"/>
                <a:cs typeface="Arial" panose="020B0604020202020204" pitchFamily="34" charset="0"/>
                <a:hlinkClick r:id="rId3"/>
              </a:rPr>
              <a:t>forms@virginiarealtors.org</a:t>
            </a:r>
            <a:endParaRPr lang="en-US" sz="3000" dirty="0">
              <a:latin typeface="Arial" panose="020B0604020202020204" pitchFamily="34" charset="0"/>
              <a:cs typeface="Arial" panose="020B0604020202020204" pitchFamily="34" charset="0"/>
            </a:endParaRPr>
          </a:p>
          <a:p>
            <a:endParaRPr lang="en-US" sz="3000" dirty="0">
              <a:latin typeface="Arial" panose="020B0604020202020204" pitchFamily="34" charset="0"/>
              <a:cs typeface="Arial" panose="020B0604020202020204" pitchFamily="34" charset="0"/>
            </a:endParaRPr>
          </a:p>
          <a:p>
            <a:endParaRPr lang="en-US" sz="2200" dirty="0"/>
          </a:p>
        </p:txBody>
      </p:sp>
    </p:spTree>
    <p:extLst>
      <p:ext uri="{BB962C8B-B14F-4D97-AF65-F5344CB8AC3E}">
        <p14:creationId xmlns:p14="http://schemas.microsoft.com/office/powerpoint/2010/main" val="20476438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ba630d7b-8c89-47ad-91ac-97942cba60d1">
      <Terms xmlns="http://schemas.microsoft.com/office/infopath/2007/PartnerControls"/>
    </lcf76f155ced4ddcb4097134ff3c332f>
    <TaxCatchAll xmlns="0207266a-8549-4d12-87c7-6d3d79637e4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FE7025548F6494E8C1ABF7D2740F2F5" ma:contentTypeVersion="16" ma:contentTypeDescription="Create a new document." ma:contentTypeScope="" ma:versionID="4214aea81f07dfeea12b61fb6ad66efe">
  <xsd:schema xmlns:xsd="http://www.w3.org/2001/XMLSchema" xmlns:xs="http://www.w3.org/2001/XMLSchema" xmlns:p="http://schemas.microsoft.com/office/2006/metadata/properties" xmlns:ns2="ba630d7b-8c89-47ad-91ac-97942cba60d1" xmlns:ns3="0207266a-8549-4d12-87c7-6d3d79637e47" targetNamespace="http://schemas.microsoft.com/office/2006/metadata/properties" ma:root="true" ma:fieldsID="647afb9830693bf7b5a98006ef03a24b" ns2:_="" ns3:_="">
    <xsd:import namespace="ba630d7b-8c89-47ad-91ac-97942cba60d1"/>
    <xsd:import namespace="0207266a-8549-4d12-87c7-6d3d79637e4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LengthInSeconds"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630d7b-8c89-47ad-91ac-97942cba60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ddee32d4-85ac-40c2-9e8e-56c60904338d" ma:termSetId="09814cd3-568e-fe90-9814-8d621ff8fb84" ma:anchorId="fba54fb3-c3e1-fe81-a776-ca4b69148c4d" ma:open="true" ma:isKeyword="false">
      <xsd:complexType>
        <xsd:sequence>
          <xsd:element ref="pc:Terms" minOccurs="0" maxOccurs="1"/>
        </xsd:sequence>
      </xsd:complexType>
    </xsd:element>
    <xsd:element name="MediaLengthInSeconds" ma:index="20"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207266a-8549-4d12-87c7-6d3d79637e4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055bc54e-6852-432d-a8bf-2ccd59860851}" ma:internalName="TaxCatchAll" ma:showField="CatchAllData" ma:web="0207266a-8549-4d12-87c7-6d3d79637e47">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9EE8879-355B-4DD6-B1A5-404A694D489A}">
  <ds:schemaRefs>
    <ds:schemaRef ds:uri="http://purl.org/dc/terms/"/>
    <ds:schemaRef ds:uri="http://www.w3.org/XML/1998/namespace"/>
    <ds:schemaRef ds:uri="http://schemas.microsoft.com/office/2006/documentManagement/types"/>
    <ds:schemaRef ds:uri="http://purl.org/dc/elements/1.1/"/>
    <ds:schemaRef ds:uri="0207266a-8549-4d12-87c7-6d3d79637e47"/>
    <ds:schemaRef ds:uri="http://schemas.microsoft.com/office/2006/metadata/properties"/>
    <ds:schemaRef ds:uri="ba630d7b-8c89-47ad-91ac-97942cba60d1"/>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D1008753-DAD7-4ACD-89E1-F09C90782707}"/>
</file>

<file path=customXml/itemProps3.xml><?xml version="1.0" encoding="utf-8"?>
<ds:datastoreItem xmlns:ds="http://schemas.openxmlformats.org/officeDocument/2006/customXml" ds:itemID="{072CEED6-FF56-4B9F-A9CC-DCAD168669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5683</TotalTime>
  <Words>572</Words>
  <Application>Microsoft Office PowerPoint</Application>
  <PresentationFormat>Widescreen</PresentationFormat>
  <Paragraphs>44</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Form Translations / Comparison</vt:lpstr>
      <vt:lpstr>Which languages?</vt:lpstr>
      <vt:lpstr>What is it?</vt:lpstr>
      <vt:lpstr>What do you do with it?</vt:lpstr>
      <vt:lpstr>What it is NOT.</vt:lpstr>
      <vt:lpstr>Forms Comparison</vt:lpstr>
      <vt:lpstr>Suggestions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 Estate Scams  &amp; Other Risks</dc:title>
  <dc:creator>Laura Farley</dc:creator>
  <cp:lastModifiedBy>Santiago Montalvo</cp:lastModifiedBy>
  <cp:revision>6</cp:revision>
  <dcterms:created xsi:type="dcterms:W3CDTF">2023-01-30T15:17:38Z</dcterms:created>
  <dcterms:modified xsi:type="dcterms:W3CDTF">2023-10-31T13:52:55Z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0x010100DFE7025548F6494E8C1ABF7D2740F2F5</vt:lpwstr>
  </property>
</Properties>
</file>