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58" r:id="rId7"/>
    <p:sldId id="259" r:id="rId8"/>
    <p:sldId id="263" r:id="rId9"/>
    <p:sldId id="260" r:id="rId10"/>
    <p:sldId id="261"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93"/>
    <a:srgbClr val="00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C94AC-20AE-4860-9613-9C8293B37F38}" v="203" dt="2023-09-18T19:12:23.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0"/>
    <p:restoredTop sz="76998" autoAdjust="0"/>
  </p:normalViewPr>
  <p:slideViewPr>
    <p:cSldViewPr snapToGrid="0">
      <p:cViewPr varScale="1">
        <p:scale>
          <a:sx n="85" d="100"/>
          <a:sy n="85"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ley" userId="004d1e78-7ca1-4dad-8619-881c6a198f3b" providerId="ADAL" clId="{31FC94AC-20AE-4860-9613-9C8293B37F38}"/>
    <pc:docChg chg="custSel addSld delSld modSld">
      <pc:chgData name="Jon Haley" userId="004d1e78-7ca1-4dad-8619-881c6a198f3b" providerId="ADAL" clId="{31FC94AC-20AE-4860-9613-9C8293B37F38}" dt="2023-09-18T19:13:17.302" v="7300" actId="20577"/>
      <pc:docMkLst>
        <pc:docMk/>
      </pc:docMkLst>
      <pc:sldChg chg="addSp modSp mod">
        <pc:chgData name="Jon Haley" userId="004d1e78-7ca1-4dad-8619-881c6a198f3b" providerId="ADAL" clId="{31FC94AC-20AE-4860-9613-9C8293B37F38}" dt="2023-09-18T17:08:03.639" v="71" actId="1076"/>
        <pc:sldMkLst>
          <pc:docMk/>
          <pc:sldMk cId="2240896180" sldId="256"/>
        </pc:sldMkLst>
        <pc:spChg chg="add mod">
          <ac:chgData name="Jon Haley" userId="004d1e78-7ca1-4dad-8619-881c6a198f3b" providerId="ADAL" clId="{31FC94AC-20AE-4860-9613-9C8293B37F38}" dt="2023-09-18T17:08:03.639" v="71" actId="1076"/>
          <ac:spMkLst>
            <pc:docMk/>
            <pc:sldMk cId="2240896180" sldId="256"/>
            <ac:spMk id="2" creationId="{69CBC82D-E52E-F0DA-5ED5-CA3C3FAAFB52}"/>
          </ac:spMkLst>
        </pc:spChg>
        <pc:spChg chg="mod">
          <ac:chgData name="Jon Haley" userId="004d1e78-7ca1-4dad-8619-881c6a198f3b" providerId="ADAL" clId="{31FC94AC-20AE-4860-9613-9C8293B37F38}" dt="2023-09-18T17:07:15.099" v="52" actId="20577"/>
          <ac:spMkLst>
            <pc:docMk/>
            <pc:sldMk cId="2240896180" sldId="256"/>
            <ac:spMk id="8" creationId="{EE7064C4-8E66-D7AF-5757-7F053AA69DA2}"/>
          </ac:spMkLst>
        </pc:spChg>
      </pc:sldChg>
      <pc:sldChg chg="delSp modSp mod delDesignElem chgLayout modNotesTx">
        <pc:chgData name="Jon Haley" userId="004d1e78-7ca1-4dad-8619-881c6a198f3b" providerId="ADAL" clId="{31FC94AC-20AE-4860-9613-9C8293B37F38}" dt="2023-09-18T17:15:24.577" v="432" actId="20577"/>
        <pc:sldMkLst>
          <pc:docMk/>
          <pc:sldMk cId="3415902905" sldId="257"/>
        </pc:sldMkLst>
        <pc:spChg chg="mod ord">
          <ac:chgData name="Jon Haley" userId="004d1e78-7ca1-4dad-8619-881c6a198f3b" providerId="ADAL" clId="{31FC94AC-20AE-4860-9613-9C8293B37F38}" dt="2023-09-18T17:11:18.775" v="150" actId="20577"/>
          <ac:spMkLst>
            <pc:docMk/>
            <pc:sldMk cId="3415902905" sldId="257"/>
            <ac:spMk id="2" creationId="{12A8800D-CB76-4DBF-C106-238ABF2BC51E}"/>
          </ac:spMkLst>
        </pc:spChg>
        <pc:spChg chg="del">
          <ac:chgData name="Jon Haley" userId="004d1e78-7ca1-4dad-8619-881c6a198f3b" providerId="ADAL" clId="{31FC94AC-20AE-4860-9613-9C8293B37F38}" dt="2023-09-18T17:08:21.769" v="72" actId="700"/>
          <ac:spMkLst>
            <pc:docMk/>
            <pc:sldMk cId="3415902905" sldId="257"/>
            <ac:spMk id="13" creationId="{2E442304-DDBD-4F7B-8017-36BCC863FB40}"/>
          </ac:spMkLst>
        </pc:spChg>
        <pc:spChg chg="del">
          <ac:chgData name="Jon Haley" userId="004d1e78-7ca1-4dad-8619-881c6a198f3b" providerId="ADAL" clId="{31FC94AC-20AE-4860-9613-9C8293B37F38}" dt="2023-09-18T17:08:21.769" v="72" actId="700"/>
          <ac:spMkLst>
            <pc:docMk/>
            <pc:sldMk cId="3415902905" sldId="257"/>
            <ac:spMk id="14" creationId="{5E107275-3853-46FD-A241-DE4355A42675}"/>
          </ac:spMkLst>
        </pc:spChg>
        <pc:graphicFrameChg chg="mod ord">
          <ac:chgData name="Jon Haley" userId="004d1e78-7ca1-4dad-8619-881c6a198f3b" providerId="ADAL" clId="{31FC94AC-20AE-4860-9613-9C8293B37F38}" dt="2023-09-18T17:13:53.344" v="347" actId="20577"/>
          <ac:graphicFrameMkLst>
            <pc:docMk/>
            <pc:sldMk cId="3415902905" sldId="257"/>
            <ac:graphicFrameMk id="15" creationId="{DB26B0A8-82DC-7D8D-DAA9-1E18FB78456C}"/>
          </ac:graphicFrameMkLst>
        </pc:graphicFrameChg>
      </pc:sldChg>
      <pc:sldChg chg="modSp mod modNotesTx">
        <pc:chgData name="Jon Haley" userId="004d1e78-7ca1-4dad-8619-881c6a198f3b" providerId="ADAL" clId="{31FC94AC-20AE-4860-9613-9C8293B37F38}" dt="2023-09-18T17:40:22.172" v="4750" actId="255"/>
        <pc:sldMkLst>
          <pc:docMk/>
          <pc:sldMk cId="4224486260" sldId="258"/>
        </pc:sldMkLst>
        <pc:spChg chg="mod">
          <ac:chgData name="Jon Haley" userId="004d1e78-7ca1-4dad-8619-881c6a198f3b" providerId="ADAL" clId="{31FC94AC-20AE-4860-9613-9C8293B37F38}" dt="2023-09-18T17:15:35.288" v="443" actId="20577"/>
          <ac:spMkLst>
            <pc:docMk/>
            <pc:sldMk cId="4224486260" sldId="258"/>
            <ac:spMk id="2" creationId="{9B8F8014-0B08-9FFF-4DAD-83F8AF5BD869}"/>
          </ac:spMkLst>
        </pc:spChg>
        <pc:spChg chg="mod">
          <ac:chgData name="Jon Haley" userId="004d1e78-7ca1-4dad-8619-881c6a198f3b" providerId="ADAL" clId="{31FC94AC-20AE-4860-9613-9C8293B37F38}" dt="2023-09-18T17:40:22.172" v="4750" actId="255"/>
          <ac:spMkLst>
            <pc:docMk/>
            <pc:sldMk cId="4224486260" sldId="258"/>
            <ac:spMk id="9" creationId="{68215B81-67DB-AEE0-DEF8-DB13100E8687}"/>
          </ac:spMkLst>
        </pc:spChg>
        <pc:picChg chg="mod">
          <ac:chgData name="Jon Haley" userId="004d1e78-7ca1-4dad-8619-881c6a198f3b" providerId="ADAL" clId="{31FC94AC-20AE-4860-9613-9C8293B37F38}" dt="2023-09-18T17:40:16.340" v="4749" actId="1076"/>
          <ac:picMkLst>
            <pc:docMk/>
            <pc:sldMk cId="4224486260" sldId="258"/>
            <ac:picMk id="16" creationId="{B0244572-270E-0A11-D658-67DEFE6AA760}"/>
          </ac:picMkLst>
        </pc:picChg>
      </pc:sldChg>
      <pc:sldChg chg="addSp delSp modSp mod modNotesTx">
        <pc:chgData name="Jon Haley" userId="004d1e78-7ca1-4dad-8619-881c6a198f3b" providerId="ADAL" clId="{31FC94AC-20AE-4860-9613-9C8293B37F38}" dt="2023-09-18T17:28:09.348" v="2466" actId="20577"/>
        <pc:sldMkLst>
          <pc:docMk/>
          <pc:sldMk cId="1870233708" sldId="259"/>
        </pc:sldMkLst>
        <pc:spChg chg="mod">
          <ac:chgData name="Jon Haley" userId="004d1e78-7ca1-4dad-8619-881c6a198f3b" providerId="ADAL" clId="{31FC94AC-20AE-4860-9613-9C8293B37F38}" dt="2023-09-18T17:19:14.299" v="1203" actId="20577"/>
          <ac:spMkLst>
            <pc:docMk/>
            <pc:sldMk cId="1870233708" sldId="259"/>
            <ac:spMk id="2" creationId="{99706683-6847-F768-8109-9DA6E1DD75E4}"/>
          </ac:spMkLst>
        </pc:spChg>
        <pc:spChg chg="add mod">
          <ac:chgData name="Jon Haley" userId="004d1e78-7ca1-4dad-8619-881c6a198f3b" providerId="ADAL" clId="{31FC94AC-20AE-4860-9613-9C8293B37F38}" dt="2023-09-18T17:19:21.447" v="1205" actId="478"/>
          <ac:spMkLst>
            <pc:docMk/>
            <pc:sldMk cId="1870233708" sldId="259"/>
            <ac:spMk id="4" creationId="{12867C9E-6A4B-37B6-0113-7263AD502C87}"/>
          </ac:spMkLst>
        </pc:spChg>
        <pc:spChg chg="del">
          <ac:chgData name="Jon Haley" userId="004d1e78-7ca1-4dad-8619-881c6a198f3b" providerId="ADAL" clId="{31FC94AC-20AE-4860-9613-9C8293B37F38}" dt="2023-09-18T17:19:03.571" v="1173" actId="26606"/>
          <ac:spMkLst>
            <pc:docMk/>
            <pc:sldMk cId="1870233708" sldId="259"/>
            <ac:spMk id="9" creationId="{8DF67618-B87B-4195-8E24-3B126F79FF55}"/>
          </ac:spMkLst>
        </pc:spChg>
        <pc:spChg chg="del">
          <ac:chgData name="Jon Haley" userId="004d1e78-7ca1-4dad-8619-881c6a198f3b" providerId="ADAL" clId="{31FC94AC-20AE-4860-9613-9C8293B37F38}" dt="2023-09-18T17:19:03.571" v="1173" actId="26606"/>
          <ac:spMkLst>
            <pc:docMk/>
            <pc:sldMk cId="1870233708" sldId="259"/>
            <ac:spMk id="11" creationId="{64960379-9FF9-400A-A8A8-F5AB633FD3BF}"/>
          </ac:spMkLst>
        </pc:spChg>
        <pc:spChg chg="add">
          <ac:chgData name="Jon Haley" userId="004d1e78-7ca1-4dad-8619-881c6a198f3b" providerId="ADAL" clId="{31FC94AC-20AE-4860-9613-9C8293B37F38}" dt="2023-09-18T17:19:03.571" v="1173" actId="26606"/>
          <ac:spMkLst>
            <pc:docMk/>
            <pc:sldMk cId="1870233708" sldId="259"/>
            <ac:spMk id="30" creationId="{B50AB553-2A96-4A92-96F2-93548E096954}"/>
          </ac:spMkLst>
        </pc:spChg>
        <pc:grpChg chg="del">
          <ac:chgData name="Jon Haley" userId="004d1e78-7ca1-4dad-8619-881c6a198f3b" providerId="ADAL" clId="{31FC94AC-20AE-4860-9613-9C8293B37F38}" dt="2023-09-18T17:19:03.571" v="1173" actId="26606"/>
          <ac:grpSpMkLst>
            <pc:docMk/>
            <pc:sldMk cId="1870233708" sldId="259"/>
            <ac:grpSpMk id="13" creationId="{2C491629-AE25-486B-9B22-2CE4EE8F7E47}"/>
          </ac:grpSpMkLst>
        </pc:grpChg>
        <pc:grpChg chg="del">
          <ac:chgData name="Jon Haley" userId="004d1e78-7ca1-4dad-8619-881c6a198f3b" providerId="ADAL" clId="{31FC94AC-20AE-4860-9613-9C8293B37F38}" dt="2023-09-18T17:19:03.571" v="1173" actId="26606"/>
          <ac:grpSpMkLst>
            <pc:docMk/>
            <pc:sldMk cId="1870233708" sldId="259"/>
            <ac:grpSpMk id="17" creationId="{43F5E015-E085-4624-B431-B42414448684}"/>
          </ac:grpSpMkLst>
        </pc:grpChg>
        <pc:graphicFrameChg chg="del mod modGraphic">
          <ac:chgData name="Jon Haley" userId="004d1e78-7ca1-4dad-8619-881c6a198f3b" providerId="ADAL" clId="{31FC94AC-20AE-4860-9613-9C8293B37F38}" dt="2023-09-18T17:19:21.447" v="1205" actId="478"/>
          <ac:graphicFrameMkLst>
            <pc:docMk/>
            <pc:sldMk cId="1870233708" sldId="259"/>
            <ac:graphicFrameMk id="5" creationId="{63A400EB-F9D0-D063-77AC-CB77B465C18F}"/>
          </ac:graphicFrameMkLst>
        </pc:graphicFrameChg>
        <pc:picChg chg="add mod">
          <ac:chgData name="Jon Haley" userId="004d1e78-7ca1-4dad-8619-881c6a198f3b" providerId="ADAL" clId="{31FC94AC-20AE-4860-9613-9C8293B37F38}" dt="2023-09-18T17:20:43.951" v="1210" actId="1076"/>
          <ac:picMkLst>
            <pc:docMk/>
            <pc:sldMk cId="1870233708" sldId="259"/>
            <ac:picMk id="7" creationId="{C1F51F10-5747-654D-846A-136BD574C10E}"/>
          </ac:picMkLst>
        </pc:picChg>
        <pc:picChg chg="add">
          <ac:chgData name="Jon Haley" userId="004d1e78-7ca1-4dad-8619-881c6a198f3b" providerId="ADAL" clId="{31FC94AC-20AE-4860-9613-9C8293B37F38}" dt="2023-09-18T17:19:03.571" v="1173" actId="26606"/>
          <ac:picMkLst>
            <pc:docMk/>
            <pc:sldMk cId="1870233708" sldId="259"/>
            <ac:picMk id="26" creationId="{01F2FCE8-8AFF-687C-64B5-C01422440D3F}"/>
          </ac:picMkLst>
        </pc:picChg>
      </pc:sldChg>
      <pc:sldChg chg="addSp delSp modSp mod modNotesTx">
        <pc:chgData name="Jon Haley" userId="004d1e78-7ca1-4dad-8619-881c6a198f3b" providerId="ADAL" clId="{31FC94AC-20AE-4860-9613-9C8293B37F38}" dt="2023-09-18T17:43:29.909" v="5569" actId="20577"/>
        <pc:sldMkLst>
          <pc:docMk/>
          <pc:sldMk cId="1288491256" sldId="260"/>
        </pc:sldMkLst>
        <pc:spChg chg="mod">
          <ac:chgData name="Jon Haley" userId="004d1e78-7ca1-4dad-8619-881c6a198f3b" providerId="ADAL" clId="{31FC94AC-20AE-4860-9613-9C8293B37F38}" dt="2023-09-18T17:37:31.001" v="3909" actId="122"/>
          <ac:spMkLst>
            <pc:docMk/>
            <pc:sldMk cId="1288491256" sldId="260"/>
            <ac:spMk id="2" creationId="{7CA8211B-A650-F236-4E99-C4345782A1BF}"/>
          </ac:spMkLst>
        </pc:spChg>
        <pc:spChg chg="mod">
          <ac:chgData name="Jon Haley" userId="004d1e78-7ca1-4dad-8619-881c6a198f3b" providerId="ADAL" clId="{31FC94AC-20AE-4860-9613-9C8293B37F38}" dt="2023-09-18T17:37:25.541" v="3908" actId="255"/>
          <ac:spMkLst>
            <pc:docMk/>
            <pc:sldMk cId="1288491256" sldId="260"/>
            <ac:spMk id="3" creationId="{485DA8D5-EE44-4621-C494-D649F4BE661B}"/>
          </ac:spMkLst>
        </pc:spChg>
        <pc:spChg chg="del">
          <ac:chgData name="Jon Haley" userId="004d1e78-7ca1-4dad-8619-881c6a198f3b" providerId="ADAL" clId="{31FC94AC-20AE-4860-9613-9C8293B37F38}" dt="2023-09-18T17:32:09.415" v="3272" actId="26606"/>
          <ac:spMkLst>
            <pc:docMk/>
            <pc:sldMk cId="1288491256" sldId="260"/>
            <ac:spMk id="9" creationId="{04C21BAE-6866-4C7A-A7EC-C1B2E572D5BE}"/>
          </ac:spMkLst>
        </pc:spChg>
        <pc:spChg chg="del">
          <ac:chgData name="Jon Haley" userId="004d1e78-7ca1-4dad-8619-881c6a198f3b" providerId="ADAL" clId="{31FC94AC-20AE-4860-9613-9C8293B37F38}" dt="2023-09-18T17:32:09.415" v="3272" actId="26606"/>
          <ac:spMkLst>
            <pc:docMk/>
            <pc:sldMk cId="1288491256" sldId="260"/>
            <ac:spMk id="11" creationId="{7E7D0C94-08B4-48AE-8813-CC4D60294F42}"/>
          </ac:spMkLst>
        </pc:spChg>
        <pc:spChg chg="del">
          <ac:chgData name="Jon Haley" userId="004d1e78-7ca1-4dad-8619-881c6a198f3b" providerId="ADAL" clId="{31FC94AC-20AE-4860-9613-9C8293B37F38}" dt="2023-09-18T17:32:09.415" v="3272" actId="26606"/>
          <ac:spMkLst>
            <pc:docMk/>
            <pc:sldMk cId="1288491256" sldId="260"/>
            <ac:spMk id="13" creationId="{F0C518C2-0AA4-470C-87B9-9CBF428FBA25}"/>
          </ac:spMkLst>
        </pc:spChg>
        <pc:spChg chg="add del">
          <ac:chgData name="Jon Haley" userId="004d1e78-7ca1-4dad-8619-881c6a198f3b" providerId="ADAL" clId="{31FC94AC-20AE-4860-9613-9C8293B37F38}" dt="2023-09-18T17:34:44.960" v="3808" actId="26606"/>
          <ac:spMkLst>
            <pc:docMk/>
            <pc:sldMk cId="1288491256" sldId="260"/>
            <ac:spMk id="18" creationId="{8F90786E-B72D-4C32-BDCE-A170B007822D}"/>
          </ac:spMkLst>
        </pc:spChg>
        <pc:spChg chg="add del">
          <ac:chgData name="Jon Haley" userId="004d1e78-7ca1-4dad-8619-881c6a198f3b" providerId="ADAL" clId="{31FC94AC-20AE-4860-9613-9C8293B37F38}" dt="2023-09-18T17:34:44.960" v="3808" actId="26606"/>
          <ac:spMkLst>
            <pc:docMk/>
            <pc:sldMk cId="1288491256" sldId="260"/>
            <ac:spMk id="20" creationId="{5E46F2E7-848F-4A6C-A098-4764FDEA771A}"/>
          </ac:spMkLst>
        </pc:spChg>
        <pc:spChg chg="add">
          <ac:chgData name="Jon Haley" userId="004d1e78-7ca1-4dad-8619-881c6a198f3b" providerId="ADAL" clId="{31FC94AC-20AE-4860-9613-9C8293B37F38}" dt="2023-09-18T17:34:44.960" v="3808" actId="26606"/>
          <ac:spMkLst>
            <pc:docMk/>
            <pc:sldMk cId="1288491256" sldId="260"/>
            <ac:spMk id="25" creationId="{99192C51-B764-4A9B-9587-5EF8B628B8D9}"/>
          </ac:spMkLst>
        </pc:spChg>
        <pc:picChg chg="mod ord">
          <ac:chgData name="Jon Haley" userId="004d1e78-7ca1-4dad-8619-881c6a198f3b" providerId="ADAL" clId="{31FC94AC-20AE-4860-9613-9C8293B37F38}" dt="2023-09-18T17:34:44.960" v="3808" actId="26606"/>
          <ac:picMkLst>
            <pc:docMk/>
            <pc:sldMk cId="1288491256" sldId="260"/>
            <ac:picMk id="5" creationId="{8F215A96-25FA-2B2A-6AEF-D426BF8EA47A}"/>
          </ac:picMkLst>
        </pc:picChg>
      </pc:sldChg>
      <pc:sldChg chg="modSp mod modNotesTx">
        <pc:chgData name="Jon Haley" userId="004d1e78-7ca1-4dad-8619-881c6a198f3b" providerId="ADAL" clId="{31FC94AC-20AE-4860-9613-9C8293B37F38}" dt="2023-09-18T19:10:07.194" v="6977" actId="20577"/>
        <pc:sldMkLst>
          <pc:docMk/>
          <pc:sldMk cId="3804273807" sldId="261"/>
        </pc:sldMkLst>
        <pc:spChg chg="mod">
          <ac:chgData name="Jon Haley" userId="004d1e78-7ca1-4dad-8619-881c6a198f3b" providerId="ADAL" clId="{31FC94AC-20AE-4860-9613-9C8293B37F38}" dt="2023-09-18T19:05:13.977" v="5597" actId="20577"/>
          <ac:spMkLst>
            <pc:docMk/>
            <pc:sldMk cId="3804273807" sldId="261"/>
            <ac:spMk id="2" creationId="{8668EA77-2B78-9890-6D3E-99EFA3390853}"/>
          </ac:spMkLst>
        </pc:spChg>
        <pc:spChg chg="mod">
          <ac:chgData name="Jon Haley" userId="004d1e78-7ca1-4dad-8619-881c6a198f3b" providerId="ADAL" clId="{31FC94AC-20AE-4860-9613-9C8293B37F38}" dt="2023-09-18T19:07:08.363" v="6108" actId="20577"/>
          <ac:spMkLst>
            <pc:docMk/>
            <pc:sldMk cId="3804273807" sldId="261"/>
            <ac:spMk id="3" creationId="{8685C24F-DDA2-5FA1-2216-A15BE054A250}"/>
          </ac:spMkLst>
        </pc:spChg>
      </pc:sldChg>
      <pc:sldChg chg="del">
        <pc:chgData name="Jon Haley" userId="004d1e78-7ca1-4dad-8619-881c6a198f3b" providerId="ADAL" clId="{31FC94AC-20AE-4860-9613-9C8293B37F38}" dt="2023-09-18T19:10:12.611" v="6978" actId="47"/>
        <pc:sldMkLst>
          <pc:docMk/>
          <pc:sldMk cId="1107213094" sldId="262"/>
        </pc:sldMkLst>
      </pc:sldChg>
      <pc:sldChg chg="addSp delSp modSp mod modNotesTx">
        <pc:chgData name="Jon Haley" userId="004d1e78-7ca1-4dad-8619-881c6a198f3b" providerId="ADAL" clId="{31FC94AC-20AE-4860-9613-9C8293B37F38}" dt="2023-09-18T17:31:52.911" v="3246" actId="20577"/>
        <pc:sldMkLst>
          <pc:docMk/>
          <pc:sldMk cId="1509673796" sldId="263"/>
        </pc:sldMkLst>
        <pc:spChg chg="mod">
          <ac:chgData name="Jon Haley" userId="004d1e78-7ca1-4dad-8619-881c6a198f3b" providerId="ADAL" clId="{31FC94AC-20AE-4860-9613-9C8293B37F38}" dt="2023-09-18T17:28:33.629" v="2482" actId="26606"/>
          <ac:spMkLst>
            <pc:docMk/>
            <pc:sldMk cId="1509673796" sldId="263"/>
            <ac:spMk id="2" creationId="{3F2230B8-736D-0BF0-E304-E454BF99490C}"/>
          </ac:spMkLst>
        </pc:spChg>
        <pc:spChg chg="mod">
          <ac:chgData name="Jon Haley" userId="004d1e78-7ca1-4dad-8619-881c6a198f3b" providerId="ADAL" clId="{31FC94AC-20AE-4860-9613-9C8293B37F38}" dt="2023-09-18T17:30:10.556" v="2733" actId="20577"/>
          <ac:spMkLst>
            <pc:docMk/>
            <pc:sldMk cId="1509673796" sldId="263"/>
            <ac:spMk id="3" creationId="{874C39C0-4C81-004B-34E0-A4AFEFB9EC94}"/>
          </ac:spMkLst>
        </pc:spChg>
        <pc:spChg chg="del">
          <ac:chgData name="Jon Haley" userId="004d1e78-7ca1-4dad-8619-881c6a198f3b" providerId="ADAL" clId="{31FC94AC-20AE-4860-9613-9C8293B37F38}" dt="2023-09-18T17:28:33.629" v="2482" actId="26606"/>
          <ac:spMkLst>
            <pc:docMk/>
            <pc:sldMk cId="1509673796" sldId="263"/>
            <ac:spMk id="11" creationId="{D1EA859B-E555-4109-94F3-6700E046E008}"/>
          </ac:spMkLst>
        </pc:spChg>
        <pc:spChg chg="del">
          <ac:chgData name="Jon Haley" userId="004d1e78-7ca1-4dad-8619-881c6a198f3b" providerId="ADAL" clId="{31FC94AC-20AE-4860-9613-9C8293B37F38}" dt="2023-09-18T17:28:33.629" v="2482" actId="26606"/>
          <ac:spMkLst>
            <pc:docMk/>
            <pc:sldMk cId="1509673796" sldId="263"/>
            <ac:spMk id="12" creationId="{04812C46-200A-4DEB-A05E-3ED6C68C2387}"/>
          </ac:spMkLst>
        </pc:spChg>
        <pc:spChg chg="add">
          <ac:chgData name="Jon Haley" userId="004d1e78-7ca1-4dad-8619-881c6a198f3b" providerId="ADAL" clId="{31FC94AC-20AE-4860-9613-9C8293B37F38}" dt="2023-09-18T17:28:33.629" v="2482" actId="26606"/>
          <ac:spMkLst>
            <pc:docMk/>
            <pc:sldMk cId="1509673796" sldId="263"/>
            <ac:spMk id="18" creationId="{04812C46-200A-4DEB-A05E-3ED6C68C2387}"/>
          </ac:spMkLst>
        </pc:spChg>
        <pc:spChg chg="add">
          <ac:chgData name="Jon Haley" userId="004d1e78-7ca1-4dad-8619-881c6a198f3b" providerId="ADAL" clId="{31FC94AC-20AE-4860-9613-9C8293B37F38}" dt="2023-09-18T17:28:33.629" v="2482" actId="26606"/>
          <ac:spMkLst>
            <pc:docMk/>
            <pc:sldMk cId="1509673796" sldId="263"/>
            <ac:spMk id="20" creationId="{D1EA859B-E555-4109-94F3-6700E046E008}"/>
          </ac:spMkLst>
        </pc:spChg>
        <pc:picChg chg="mod">
          <ac:chgData name="Jon Haley" userId="004d1e78-7ca1-4dad-8619-881c6a198f3b" providerId="ADAL" clId="{31FC94AC-20AE-4860-9613-9C8293B37F38}" dt="2023-09-18T17:28:33.629" v="2482" actId="26606"/>
          <ac:picMkLst>
            <pc:docMk/>
            <pc:sldMk cId="1509673796" sldId="263"/>
            <ac:picMk id="13" creationId="{D6F52D98-C5D5-A1A2-E9CD-D8F608A9968D}"/>
          </ac:picMkLst>
        </pc:picChg>
      </pc:sldChg>
      <pc:sldChg chg="modSp mod modNotesTx">
        <pc:chgData name="Jon Haley" userId="004d1e78-7ca1-4dad-8619-881c6a198f3b" providerId="ADAL" clId="{31FC94AC-20AE-4860-9613-9C8293B37F38}" dt="2023-09-18T19:13:17.302" v="7300" actId="20577"/>
        <pc:sldMkLst>
          <pc:docMk/>
          <pc:sldMk cId="1963654678" sldId="264"/>
        </pc:sldMkLst>
        <pc:spChg chg="mod">
          <ac:chgData name="Jon Haley" userId="004d1e78-7ca1-4dad-8619-881c6a198f3b" providerId="ADAL" clId="{31FC94AC-20AE-4860-9613-9C8293B37F38}" dt="2023-09-18T19:12:31.354" v="7050" actId="20577"/>
          <ac:spMkLst>
            <pc:docMk/>
            <pc:sldMk cId="1963654678" sldId="264"/>
            <ac:spMk id="2" creationId="{88239C89-E5B6-9BFA-5864-9CDFAD15A32C}"/>
          </ac:spMkLst>
        </pc:spChg>
        <pc:spChg chg="mod">
          <ac:chgData name="Jon Haley" userId="004d1e78-7ca1-4dad-8619-881c6a198f3b" providerId="ADAL" clId="{31FC94AC-20AE-4860-9613-9C8293B37F38}" dt="2023-09-18T19:12:23.981" v="7030" actId="5793"/>
          <ac:spMkLst>
            <pc:docMk/>
            <pc:sldMk cId="1963654678" sldId="264"/>
            <ac:spMk id="3" creationId="{4112FB00-8BAA-5BBF-0CE3-1191DCF81534}"/>
          </ac:spMkLst>
        </pc:spChg>
      </pc:sldChg>
      <pc:sldChg chg="add modNotesTx">
        <pc:chgData name="Jon Haley" userId="004d1e78-7ca1-4dad-8619-881c6a198f3b" providerId="ADAL" clId="{31FC94AC-20AE-4860-9613-9C8293B37F38}" dt="2023-09-18T19:12:39.909" v="7051" actId="6549"/>
        <pc:sldMkLst>
          <pc:docMk/>
          <pc:sldMk cId="2618527230"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9CCF6-24DC-4DFF-898F-C10FB455E4BC}"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26E9940A-95AF-4155-AFEA-A312C555637B}">
      <dgm:prSet/>
      <dgm:spPr/>
      <dgm:t>
        <a:bodyPr/>
        <a:lstStyle/>
        <a:p>
          <a:r>
            <a:rPr lang="en-US" dirty="0"/>
            <a:t>55.1-1000 – “escrow, closing, or settlement services”</a:t>
          </a:r>
        </a:p>
      </dgm:t>
    </dgm:pt>
    <dgm:pt modelId="{01429BD8-2AFC-425C-9B1B-9BB9019CD2AE}" type="parTrans" cxnId="{2851F683-5F55-4A6B-A7FD-D1AB36E0DFF7}">
      <dgm:prSet/>
      <dgm:spPr/>
    </dgm:pt>
    <dgm:pt modelId="{DA47F9E1-1C28-4964-B730-08F1535FC67F}" type="sibTrans" cxnId="{2851F683-5F55-4A6B-A7FD-D1AB36E0DFF7}">
      <dgm:prSet/>
      <dgm:spPr/>
    </dgm:pt>
    <dgm:pt modelId="{DC49907B-85BE-4237-A4B3-B0697AEE98C7}">
      <dgm:prSet/>
      <dgm:spPr/>
      <dgm:t>
        <a:bodyPr/>
        <a:lstStyle/>
        <a:p>
          <a:r>
            <a:rPr lang="en-US" dirty="0"/>
            <a:t>55.1-1006 – one settlement agent, selected by the buyer</a:t>
          </a:r>
        </a:p>
      </dgm:t>
    </dgm:pt>
    <dgm:pt modelId="{790085EC-A9CA-45E1-83FF-9B42C68C8FD6}" type="parTrans" cxnId="{25C0D864-CDB4-4CF5-AC6B-9300588D1DDA}">
      <dgm:prSet/>
      <dgm:spPr/>
    </dgm:pt>
    <dgm:pt modelId="{D19E8472-BAD3-4127-B44B-88D01AA57145}" type="sibTrans" cxnId="{25C0D864-CDB4-4CF5-AC6B-9300588D1DDA}">
      <dgm:prSet/>
      <dgm:spPr/>
    </dgm:pt>
    <dgm:pt modelId="{A190E39F-4659-410D-AC03-2FCB4E73612F}" type="pres">
      <dgm:prSet presAssocID="{C329CCF6-24DC-4DFF-898F-C10FB455E4BC}" presName="Name0" presStyleCnt="0">
        <dgm:presLayoutVars>
          <dgm:dir/>
          <dgm:animLvl val="lvl"/>
          <dgm:resizeHandles val="exact"/>
        </dgm:presLayoutVars>
      </dgm:prSet>
      <dgm:spPr/>
    </dgm:pt>
    <dgm:pt modelId="{7F32E658-4043-43C1-B593-7C2FEE43C259}" type="pres">
      <dgm:prSet presAssocID="{DC49907B-85BE-4237-A4B3-B0697AEE98C7}" presName="boxAndChildren" presStyleCnt="0"/>
      <dgm:spPr/>
    </dgm:pt>
    <dgm:pt modelId="{5DE09403-1AF3-483B-B2C5-915426E85A57}" type="pres">
      <dgm:prSet presAssocID="{DC49907B-85BE-4237-A4B3-B0697AEE98C7}" presName="parentTextBox" presStyleLbl="node1" presStyleIdx="0" presStyleCnt="2"/>
      <dgm:spPr/>
    </dgm:pt>
    <dgm:pt modelId="{AEC07F28-4A57-443B-A6C7-3F5E25E90810}" type="pres">
      <dgm:prSet presAssocID="{DA47F9E1-1C28-4964-B730-08F1535FC67F}" presName="sp" presStyleCnt="0"/>
      <dgm:spPr/>
    </dgm:pt>
    <dgm:pt modelId="{C5E9CC2D-A082-489C-9055-DEE2556DB4A4}" type="pres">
      <dgm:prSet presAssocID="{26E9940A-95AF-4155-AFEA-A312C555637B}" presName="arrowAndChildren" presStyleCnt="0"/>
      <dgm:spPr/>
    </dgm:pt>
    <dgm:pt modelId="{D8A8D206-058F-4498-8E88-9CFADFC60C54}" type="pres">
      <dgm:prSet presAssocID="{26E9940A-95AF-4155-AFEA-A312C555637B}" presName="parentTextArrow" presStyleLbl="node1" presStyleIdx="1" presStyleCnt="2"/>
      <dgm:spPr/>
    </dgm:pt>
  </dgm:ptLst>
  <dgm:cxnLst>
    <dgm:cxn modelId="{25C0D864-CDB4-4CF5-AC6B-9300588D1DDA}" srcId="{C329CCF6-24DC-4DFF-898F-C10FB455E4BC}" destId="{DC49907B-85BE-4237-A4B3-B0697AEE98C7}" srcOrd="1" destOrd="0" parTransId="{790085EC-A9CA-45E1-83FF-9B42C68C8FD6}" sibTransId="{D19E8472-BAD3-4127-B44B-88D01AA57145}"/>
    <dgm:cxn modelId="{2851F683-5F55-4A6B-A7FD-D1AB36E0DFF7}" srcId="{C329CCF6-24DC-4DFF-898F-C10FB455E4BC}" destId="{26E9940A-95AF-4155-AFEA-A312C555637B}" srcOrd="0" destOrd="0" parTransId="{01429BD8-2AFC-425C-9B1B-9BB9019CD2AE}" sibTransId="{DA47F9E1-1C28-4964-B730-08F1535FC67F}"/>
    <dgm:cxn modelId="{C5744C8B-9217-4A94-A45C-250D72E83D46}" type="presOf" srcId="{C329CCF6-24DC-4DFF-898F-C10FB455E4BC}" destId="{A190E39F-4659-410D-AC03-2FCB4E73612F}" srcOrd="0" destOrd="0" presId="urn:microsoft.com/office/officeart/2005/8/layout/process4"/>
    <dgm:cxn modelId="{FC4B7DAB-4A10-421C-9E73-5FA215098E11}" type="presOf" srcId="{DC49907B-85BE-4237-A4B3-B0697AEE98C7}" destId="{5DE09403-1AF3-483B-B2C5-915426E85A57}" srcOrd="0" destOrd="0" presId="urn:microsoft.com/office/officeart/2005/8/layout/process4"/>
    <dgm:cxn modelId="{5947A3C5-7D42-4224-8095-E60AD60F2BA9}" type="presOf" srcId="{26E9940A-95AF-4155-AFEA-A312C555637B}" destId="{D8A8D206-058F-4498-8E88-9CFADFC60C54}" srcOrd="0" destOrd="0" presId="urn:microsoft.com/office/officeart/2005/8/layout/process4"/>
    <dgm:cxn modelId="{2B932369-7E91-4EFC-A869-26EF3815A112}" type="presParOf" srcId="{A190E39F-4659-410D-AC03-2FCB4E73612F}" destId="{7F32E658-4043-43C1-B593-7C2FEE43C259}" srcOrd="0" destOrd="0" presId="urn:microsoft.com/office/officeart/2005/8/layout/process4"/>
    <dgm:cxn modelId="{BA6D0F98-3FBE-4E5C-A50C-58EA106A7B4E}" type="presParOf" srcId="{7F32E658-4043-43C1-B593-7C2FEE43C259}" destId="{5DE09403-1AF3-483B-B2C5-915426E85A57}" srcOrd="0" destOrd="0" presId="urn:microsoft.com/office/officeart/2005/8/layout/process4"/>
    <dgm:cxn modelId="{3E2D2308-D698-4D39-A770-10E1BB7697A7}" type="presParOf" srcId="{A190E39F-4659-410D-AC03-2FCB4E73612F}" destId="{AEC07F28-4A57-443B-A6C7-3F5E25E90810}" srcOrd="1" destOrd="0" presId="urn:microsoft.com/office/officeart/2005/8/layout/process4"/>
    <dgm:cxn modelId="{534FE90C-5B2E-4BB0-A363-43671121C3E7}" type="presParOf" srcId="{A190E39F-4659-410D-AC03-2FCB4E73612F}" destId="{C5E9CC2D-A082-489C-9055-DEE2556DB4A4}" srcOrd="2" destOrd="0" presId="urn:microsoft.com/office/officeart/2005/8/layout/process4"/>
    <dgm:cxn modelId="{5E4294D0-727E-4038-A0D1-F8D272C3BD63}" type="presParOf" srcId="{C5E9CC2D-A082-489C-9055-DEE2556DB4A4}" destId="{D8A8D206-058F-4498-8E88-9CFADFC60C5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09403-1AF3-483B-B2C5-915426E85A57}">
      <dsp:nvSpPr>
        <dsp:cNvPr id="0" name=""/>
        <dsp:cNvSpPr/>
      </dsp:nvSpPr>
      <dsp:spPr>
        <a:xfrm>
          <a:off x="0" y="2626263"/>
          <a:ext cx="105156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55.1-1006 – one settlement agent, selected by the buyer</a:t>
          </a:r>
        </a:p>
      </dsp:txBody>
      <dsp:txXfrm>
        <a:off x="0" y="2626263"/>
        <a:ext cx="10515600" cy="1723112"/>
      </dsp:txXfrm>
    </dsp:sp>
    <dsp:sp modelId="{D8A8D206-058F-4498-8E88-9CFADFC60C54}">
      <dsp:nvSpPr>
        <dsp:cNvPr id="0" name=""/>
        <dsp:cNvSpPr/>
      </dsp:nvSpPr>
      <dsp:spPr>
        <a:xfrm rot="10800000">
          <a:off x="0" y="1962"/>
          <a:ext cx="105156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55.1-1000 – “escrow, closing, or settlement services”</a:t>
          </a:r>
        </a:p>
      </dsp:txBody>
      <dsp:txXfrm rot="10800000">
        <a:off x="0" y="1962"/>
        <a:ext cx="105156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93C08-3699-4AF5-AD9D-CBCCAB13E68D}"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148A6-9538-4D15-956B-4AFA58518165}" type="slidenum">
              <a:rPr lang="en-US" smtClean="0"/>
              <a:t>‹#›</a:t>
            </a:fld>
            <a:endParaRPr lang="en-US"/>
          </a:p>
        </p:txBody>
      </p:sp>
    </p:spTree>
    <p:extLst>
      <p:ext uri="{BB962C8B-B14F-4D97-AF65-F5344CB8AC3E}">
        <p14:creationId xmlns:p14="http://schemas.microsoft.com/office/powerpoint/2010/main" val="421509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In Virginia, there is only one settlement agent for a transaction, and that agent is selected by the buyer. </a:t>
            </a:r>
            <a:r>
              <a:rPr lang="en-US" dirty="0"/>
              <a:t>The code lists 16 things that are considered “escrow, closing, or settlement services” that must be done by the SA (or their designee). Basically this is everything but preparing the deed and paying recordation taxes. A licensed attorney can be a settlement agent, or a lay settlement agent (non-attorney) can handle the closing. An attorney would still have to draft the deed and any POA or affidavit required. Some companies have both lay settlement agents and attorneys, while others are separate. The seller can choose to have an attorney represent them, but they cannot engage a lay settlement company to work with them. </a:t>
            </a:r>
          </a:p>
          <a:p>
            <a:endParaRPr lang="en-US" dirty="0"/>
          </a:p>
          <a:p>
            <a:r>
              <a:rPr lang="en-US" dirty="0"/>
              <a:t>List of escrow, closing, or settlement services: </a:t>
            </a:r>
            <a:r>
              <a:rPr lang="en-US" b="0" i="0" dirty="0">
                <a:solidFill>
                  <a:srgbClr val="444444"/>
                </a:solidFill>
                <a:effectLst/>
                <a:latin typeface="PT Serif" panose="020A0603040505020204" pitchFamily="18" charset="0"/>
              </a:rPr>
              <a:t>These services include placing orders for title insurance, receiving and issuing receipts for money received from the parties, ordering loan checks and payoffs, ordering surveys and inspections, preparing settlement statements or closing disclosures, determining that all closing documents conform to the parties' contract requirements, setting the closing appointment, following up with the parties to ensure that the transaction progresses to closing, ascertaining that the lenders' instructions have been satisfied, conducting a closing conference at which the documents are executed, receiving and disbursing funds, completing form documents and instruments selected by and in accordance with instructions of the parties to the transaction, handling or arranging for the recording of documents, sending recorded documents to the lender, sending the recorded deed and the title policy to the buyer, and reporting federal income tax information for the real estate sale to the Internal Revenue Service.</a:t>
            </a:r>
            <a:endParaRPr lang="en-US" dirty="0"/>
          </a:p>
        </p:txBody>
      </p:sp>
      <p:sp>
        <p:nvSpPr>
          <p:cNvPr id="4" name="Slide Number Placeholder 3"/>
          <p:cNvSpPr>
            <a:spLocks noGrp="1"/>
          </p:cNvSpPr>
          <p:nvPr>
            <p:ph type="sldNum" sz="quarter" idx="5"/>
          </p:nvPr>
        </p:nvSpPr>
        <p:spPr/>
        <p:txBody>
          <a:bodyPr/>
          <a:lstStyle/>
          <a:p>
            <a:fld id="{336148A6-9538-4D15-956B-4AFA58518165}" type="slidenum">
              <a:rPr lang="en-US" smtClean="0"/>
              <a:t>2</a:t>
            </a:fld>
            <a:endParaRPr lang="en-US"/>
          </a:p>
        </p:txBody>
      </p:sp>
    </p:spTree>
    <p:extLst>
      <p:ext uri="{BB962C8B-B14F-4D97-AF65-F5344CB8AC3E}">
        <p14:creationId xmlns:p14="http://schemas.microsoft.com/office/powerpoint/2010/main" val="15738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This was added to 55.1-1006 in the last General Assembly session. This is pretty basic, but it states that a settlement agent may not collect fees from a represented seller without written consent from that attorney. Importantly the language specifies that the fees are not just those from the settlement agent, but also from “its subsidiaries, affiliates, or subcontractors.” That includes title abstractors or any other company associated with the settlement agent.</a:t>
            </a:r>
            <a:endParaRPr lang="en-US" dirty="0"/>
          </a:p>
        </p:txBody>
      </p:sp>
      <p:sp>
        <p:nvSpPr>
          <p:cNvPr id="4" name="Slide Number Placeholder 3"/>
          <p:cNvSpPr>
            <a:spLocks noGrp="1"/>
          </p:cNvSpPr>
          <p:nvPr>
            <p:ph type="sldNum" sz="quarter" idx="5"/>
          </p:nvPr>
        </p:nvSpPr>
        <p:spPr/>
        <p:txBody>
          <a:bodyPr/>
          <a:lstStyle/>
          <a:p>
            <a:fld id="{336148A6-9538-4D15-956B-4AFA58518165}" type="slidenum">
              <a:rPr lang="en-US" smtClean="0"/>
              <a:t>3</a:t>
            </a:fld>
            <a:endParaRPr lang="en-US"/>
          </a:p>
        </p:txBody>
      </p:sp>
    </p:spTree>
    <p:extLst>
      <p:ext uri="{BB962C8B-B14F-4D97-AF65-F5344CB8AC3E}">
        <p14:creationId xmlns:p14="http://schemas.microsoft.com/office/powerpoint/2010/main" val="48016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The state Board of Insurance issued a letter in February of 2022 clarifying its position that there can be no “split” settlement in Virginia, where a seller has a lay settlement agent (i.e., not an attorney) representing them at closing. It reinforced the law that there is only one settlement agent, picked by the buyer, for a transaction. That settlement agent represents not the buyer, but the transaction itself. After that letter came out, VAR heard examples of settlement agents charging sellers very significant fees as part of the transaction. To establish expectations at the beginning of the transaction, the Standard Forms committee added paragraph 10(b) to the contract. This allowed all parties to know at the very outset exactly what a seller would be willing to pay for settlement services as part of the transaction.</a:t>
            </a:r>
            <a:endParaRPr lang="en-US" dirty="0"/>
          </a:p>
        </p:txBody>
      </p:sp>
      <p:sp>
        <p:nvSpPr>
          <p:cNvPr id="4" name="Slide Number Placeholder 3"/>
          <p:cNvSpPr>
            <a:spLocks noGrp="1"/>
          </p:cNvSpPr>
          <p:nvPr>
            <p:ph type="sldNum" sz="quarter" idx="5"/>
          </p:nvPr>
        </p:nvSpPr>
        <p:spPr/>
        <p:txBody>
          <a:bodyPr/>
          <a:lstStyle/>
          <a:p>
            <a:fld id="{336148A6-9538-4D15-956B-4AFA58518165}" type="slidenum">
              <a:rPr lang="en-US" smtClean="0"/>
              <a:t>4</a:t>
            </a:fld>
            <a:endParaRPr lang="en-US"/>
          </a:p>
        </p:txBody>
      </p:sp>
    </p:spTree>
    <p:extLst>
      <p:ext uri="{BB962C8B-B14F-4D97-AF65-F5344CB8AC3E}">
        <p14:creationId xmlns:p14="http://schemas.microsoft.com/office/powerpoint/2010/main" val="376720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Again, 10(b) is only meant to make sure all parties are on the same page regarding settlement fees and who will be paying them. A seller might agree to pay higher fees in a buyer’s market as a bargaining chip, or they may leave it blank and ensure that they pay $0 in a seller’s market. The paragraph also restates the law that a seller has the absolute right to hire an attorney (but not a lay settlement agent) to represent them in the settlement.</a:t>
            </a:r>
            <a:endParaRPr lang="en-US" b="1" dirty="0"/>
          </a:p>
        </p:txBody>
      </p:sp>
      <p:sp>
        <p:nvSpPr>
          <p:cNvPr id="4" name="Slide Number Placeholder 3"/>
          <p:cNvSpPr>
            <a:spLocks noGrp="1"/>
          </p:cNvSpPr>
          <p:nvPr>
            <p:ph type="sldNum" sz="quarter" idx="5"/>
          </p:nvPr>
        </p:nvSpPr>
        <p:spPr/>
        <p:txBody>
          <a:bodyPr/>
          <a:lstStyle/>
          <a:p>
            <a:fld id="{336148A6-9538-4D15-956B-4AFA58518165}" type="slidenum">
              <a:rPr lang="en-US" smtClean="0"/>
              <a:t>5</a:t>
            </a:fld>
            <a:endParaRPr lang="en-US"/>
          </a:p>
        </p:txBody>
      </p:sp>
    </p:spTree>
    <p:extLst>
      <p:ext uri="{BB962C8B-B14F-4D97-AF65-F5344CB8AC3E}">
        <p14:creationId xmlns:p14="http://schemas.microsoft.com/office/powerpoint/2010/main" val="180414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This paragraph does not mean that the seller is obligated to pay anything to the buyer! For example, if a seller puts $250 in the blank and the settlement agent only charges the seller $150 for settlement-related services, the seller does NOT owe the buyer the other $100. This only acts as a cap on the amount the seller could pay.</a:t>
            </a:r>
          </a:p>
          <a:p>
            <a:endParaRPr lang="en-US" b="0" dirty="0"/>
          </a:p>
          <a:p>
            <a:r>
              <a:rPr lang="en-US" b="0" dirty="0"/>
              <a:t>This also doesn’t limit the fee that a settlement agent can charge for a transaction. The settlement agent may still charge whatever is reasonable and customary for settlement services, but the seller can only be responsible for paying up to the amount listed in 10(b). As the buyer has the right to choose the settlement agent, the buyer will pay the settlement costs. Importantly, this also does not prevent the settlement agent from charging the seller for something like deed preparation. That is not specifically listed as an “escrow, closing, or settlement service” in the code, so if the settlement agent is providing that service for the seller the settlement agent can charge a fee without regard to paragraph 10(b).</a:t>
            </a:r>
          </a:p>
          <a:p>
            <a:endParaRPr lang="en-US" b="0" dirty="0"/>
          </a:p>
          <a:p>
            <a:r>
              <a:rPr lang="en-US" b="0" dirty="0"/>
              <a:t>This is also not the place to establish closing cost help that a seller is willing to give to the buyer. For example, if a seller is willing to pay $3,000 in closing costs to the buyer, you would not put $3,000 in Paragraph 10(b). That information would go in Paragraph 3(e) of the contract for seller concessions/closing costs. Again, this paragraph just establishes the maximum amount the settlement agent can charge a seller for certain specified services.</a:t>
            </a:r>
            <a:endParaRPr lang="en-US" b="1" dirty="0"/>
          </a:p>
        </p:txBody>
      </p:sp>
      <p:sp>
        <p:nvSpPr>
          <p:cNvPr id="4" name="Slide Number Placeholder 3"/>
          <p:cNvSpPr>
            <a:spLocks noGrp="1"/>
          </p:cNvSpPr>
          <p:nvPr>
            <p:ph type="sldNum" sz="quarter" idx="5"/>
          </p:nvPr>
        </p:nvSpPr>
        <p:spPr/>
        <p:txBody>
          <a:bodyPr/>
          <a:lstStyle/>
          <a:p>
            <a:fld id="{336148A6-9538-4D15-956B-4AFA58518165}" type="slidenum">
              <a:rPr lang="en-US" smtClean="0"/>
              <a:t>6</a:t>
            </a:fld>
            <a:endParaRPr lang="en-US"/>
          </a:p>
        </p:txBody>
      </p:sp>
    </p:spTree>
    <p:extLst>
      <p:ext uri="{BB962C8B-B14F-4D97-AF65-F5344CB8AC3E}">
        <p14:creationId xmlns:p14="http://schemas.microsoft.com/office/powerpoint/2010/main" val="320306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As the market shifts, look to paragraph 10(b) as another point of negotiation. For sellers, make sure they know that they can offer to pay settlement fees but if they leave the field blank, they will not pay anything for “escrow, closing, or settlement services.” Sellers can hire an attorney at any point during the transaction to represent them, and if they have an attorney the settlement agent can’t charge them any fees (regardless of what’s in 10(b) without written consent of the attorney. For buyers, make sure they know that they are responsible for any fees above whatever the seller has put into that blank. Up-front discussions with settlement agents regarding charges is important to setting expectations for the amount that will be due at the closing table.</a:t>
            </a:r>
          </a:p>
        </p:txBody>
      </p:sp>
      <p:sp>
        <p:nvSpPr>
          <p:cNvPr id="4" name="Slide Number Placeholder 3"/>
          <p:cNvSpPr>
            <a:spLocks noGrp="1"/>
          </p:cNvSpPr>
          <p:nvPr>
            <p:ph type="sldNum" sz="quarter" idx="5"/>
          </p:nvPr>
        </p:nvSpPr>
        <p:spPr/>
        <p:txBody>
          <a:bodyPr/>
          <a:lstStyle/>
          <a:p>
            <a:fld id="{336148A6-9538-4D15-956B-4AFA58518165}" type="slidenum">
              <a:rPr lang="en-US" smtClean="0"/>
              <a:t>7</a:t>
            </a:fld>
            <a:endParaRPr lang="en-US"/>
          </a:p>
        </p:txBody>
      </p:sp>
    </p:spTree>
    <p:extLst>
      <p:ext uri="{BB962C8B-B14F-4D97-AF65-F5344CB8AC3E}">
        <p14:creationId xmlns:p14="http://schemas.microsoft.com/office/powerpoint/2010/main" val="194780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Instructor: </a:t>
            </a:r>
            <a:r>
              <a:rPr lang="en-US" b="0" i="0" dirty="0"/>
              <a:t>You can find two podcasts that we created on this topic at these links if you would like more information. And, as always, you can contact the Legal Hotline for any questions you </a:t>
            </a:r>
            <a:r>
              <a:rPr lang="en-US" b="0" i="0"/>
              <a:t>might have.</a:t>
            </a:r>
            <a:endParaRPr lang="en-US" b="1" i="0" dirty="0"/>
          </a:p>
        </p:txBody>
      </p:sp>
      <p:sp>
        <p:nvSpPr>
          <p:cNvPr id="4" name="Slide Number Placeholder 3"/>
          <p:cNvSpPr>
            <a:spLocks noGrp="1"/>
          </p:cNvSpPr>
          <p:nvPr>
            <p:ph type="sldNum" sz="quarter" idx="5"/>
          </p:nvPr>
        </p:nvSpPr>
        <p:spPr/>
        <p:txBody>
          <a:bodyPr/>
          <a:lstStyle/>
          <a:p>
            <a:fld id="{336148A6-9538-4D15-956B-4AFA58518165}" type="slidenum">
              <a:rPr lang="en-US" smtClean="0"/>
              <a:t>8</a:t>
            </a:fld>
            <a:endParaRPr lang="en-US"/>
          </a:p>
        </p:txBody>
      </p:sp>
    </p:spTree>
    <p:extLst>
      <p:ext uri="{BB962C8B-B14F-4D97-AF65-F5344CB8AC3E}">
        <p14:creationId xmlns:p14="http://schemas.microsoft.com/office/powerpoint/2010/main" val="219481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5"/>
          </p:nvPr>
        </p:nvSpPr>
        <p:spPr/>
        <p:txBody>
          <a:bodyPr/>
          <a:lstStyle/>
          <a:p>
            <a:fld id="{336148A6-9538-4D15-956B-4AFA58518165}" type="slidenum">
              <a:rPr lang="en-US" smtClean="0"/>
              <a:t>9</a:t>
            </a:fld>
            <a:endParaRPr lang="en-US"/>
          </a:p>
        </p:txBody>
      </p:sp>
    </p:spTree>
    <p:extLst>
      <p:ext uri="{BB962C8B-B14F-4D97-AF65-F5344CB8AC3E}">
        <p14:creationId xmlns:p14="http://schemas.microsoft.com/office/powerpoint/2010/main" val="261593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FB83-4B6F-FA88-8B62-B5FC1C48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2A6E0-9477-70B1-E775-2B0A9FCDA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6237C-3F1A-8D13-A81B-12208A34FE66}"/>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5" name="Footer Placeholder 4">
            <a:extLst>
              <a:ext uri="{FF2B5EF4-FFF2-40B4-BE49-F238E27FC236}">
                <a16:creationId xmlns:a16="http://schemas.microsoft.com/office/drawing/2014/main" id="{844976D8-A214-0F18-F8BB-C36E716BD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26235-A3D0-C8EA-407D-6ACC6301FCDD}"/>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144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EF6-AC4B-FD0B-801B-E2231C18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0E303-895B-682B-037A-E8CCAAC4A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CF0CF-7B22-11B2-3510-A154AF0DCD45}"/>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5" name="Footer Placeholder 4">
            <a:extLst>
              <a:ext uri="{FF2B5EF4-FFF2-40B4-BE49-F238E27FC236}">
                <a16:creationId xmlns:a16="http://schemas.microsoft.com/office/drawing/2014/main" id="{88F3E47E-3957-5C1F-3DFE-B5980D96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4EFE-E1F9-28B7-9139-D9587D102C5F}"/>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5142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3FF05-21A3-03DE-569A-120D42A7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13D16-B767-92CD-DF72-263F9D86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9C55-F443-F9A6-6C11-BA5500E33410}"/>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5" name="Footer Placeholder 4">
            <a:extLst>
              <a:ext uri="{FF2B5EF4-FFF2-40B4-BE49-F238E27FC236}">
                <a16:creationId xmlns:a16="http://schemas.microsoft.com/office/drawing/2014/main" id="{E5CFEC31-5914-9F2F-3437-EA3EBE9DC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8553-7F1C-F61A-B519-2A79894F64F0}"/>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2860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0D85-870D-A4B1-14F5-8ABF7C332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E1ED7-F827-9F9A-565A-40032C3E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83B00-28DC-8EFC-2F6B-5ADCED93B13A}"/>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5" name="Footer Placeholder 4">
            <a:extLst>
              <a:ext uri="{FF2B5EF4-FFF2-40B4-BE49-F238E27FC236}">
                <a16:creationId xmlns:a16="http://schemas.microsoft.com/office/drawing/2014/main" id="{B8846DB6-EA99-0B09-8C9E-ED101F217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D7694-6B66-5673-EB18-0D143C39A6A8}"/>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4799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430-501B-2403-71BA-5B3673B67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F274-727E-E853-D19D-386E21E07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1563-C482-9AD2-A1AB-AECA573F250B}"/>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5" name="Footer Placeholder 4">
            <a:extLst>
              <a:ext uri="{FF2B5EF4-FFF2-40B4-BE49-F238E27FC236}">
                <a16:creationId xmlns:a16="http://schemas.microsoft.com/office/drawing/2014/main" id="{898EAF19-8E5C-06B3-723D-01E226D7A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C44D-047A-82E6-F862-83F42AEE4BC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541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AB6D-4E2E-440A-9CF6-AC5D7FAF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D2197-9FE0-2ECB-D8A7-C75C7A53A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9AC4-00D0-752C-5813-9B3BCEAE3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39E5A-7B3A-C462-70E6-AF0101E9D87B}"/>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6" name="Footer Placeholder 5">
            <a:extLst>
              <a:ext uri="{FF2B5EF4-FFF2-40B4-BE49-F238E27FC236}">
                <a16:creationId xmlns:a16="http://schemas.microsoft.com/office/drawing/2014/main" id="{FD28355D-86A3-ABD4-2B1C-E34CF8886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5BED7-6335-FD52-3E0A-69DDCD6BA914}"/>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6535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7E4-8871-3E2A-B2E8-30B04640C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37C6F-579B-C077-3EA0-225C64609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FDE0C-90F0-7FA9-9D13-82AA5F436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E28B2-E107-BF22-C737-6493C31B7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DA52E-0DD1-504C-EE8E-40CAE4DAF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5093-EBF7-E073-27AF-B4DC08570D4D}"/>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8" name="Footer Placeholder 7">
            <a:extLst>
              <a:ext uri="{FF2B5EF4-FFF2-40B4-BE49-F238E27FC236}">
                <a16:creationId xmlns:a16="http://schemas.microsoft.com/office/drawing/2014/main" id="{CE95F3CB-4954-72EE-5954-39E114CA8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526D5-4C7D-7429-CA8D-908A863E946A}"/>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3618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B59-EC99-714D-4A5C-81754C225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64D8-B258-210B-0F87-EF6E0D106EBE}"/>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4" name="Footer Placeholder 3">
            <a:extLst>
              <a:ext uri="{FF2B5EF4-FFF2-40B4-BE49-F238E27FC236}">
                <a16:creationId xmlns:a16="http://schemas.microsoft.com/office/drawing/2014/main" id="{9E0EBBE2-706F-E1F8-5A41-1F0CC282C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CEE92-43B3-99C7-4AF9-F6F9599855A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4281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E64A-F745-3BAA-542A-3444EF0C9EC2}"/>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3" name="Footer Placeholder 2">
            <a:extLst>
              <a:ext uri="{FF2B5EF4-FFF2-40B4-BE49-F238E27FC236}">
                <a16:creationId xmlns:a16="http://schemas.microsoft.com/office/drawing/2014/main" id="{E1D724F6-6E39-BC9B-DA8C-BE7D3F460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CA576-36CF-BF19-4B89-AB09AF0981C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926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CD2-552E-561C-1E0E-13D5A5AC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21866-4F9A-1F72-883B-BC1D104F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B107-B6D7-2E0D-C182-DD862DDB0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8D04-64EB-C3FF-0379-E444C50EA4A3}"/>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6" name="Footer Placeholder 5">
            <a:extLst>
              <a:ext uri="{FF2B5EF4-FFF2-40B4-BE49-F238E27FC236}">
                <a16:creationId xmlns:a16="http://schemas.microsoft.com/office/drawing/2014/main" id="{11130D46-9597-A684-D181-415B2310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4BD0-1206-3C5F-EDDA-C981ED2F5F6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1158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14D-D1E6-95E8-AD51-686FAED6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EFA8ED-F3B1-A4A6-D4D4-5356E3BC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BD558-E926-5289-7E3F-6991BBD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68AB-301A-1B7A-92BF-91577D44AB67}"/>
              </a:ext>
            </a:extLst>
          </p:cNvPr>
          <p:cNvSpPr>
            <a:spLocks noGrp="1"/>
          </p:cNvSpPr>
          <p:nvPr>
            <p:ph type="dt" sz="half" idx="10"/>
          </p:nvPr>
        </p:nvSpPr>
        <p:spPr/>
        <p:txBody>
          <a:bodyPr/>
          <a:lstStyle/>
          <a:p>
            <a:fld id="{F4162070-2BB9-6242-BF29-82BA689FAE6C}" type="datetimeFigureOut">
              <a:rPr lang="en-US" smtClean="0"/>
              <a:t>9/18/2023</a:t>
            </a:fld>
            <a:endParaRPr lang="en-US"/>
          </a:p>
        </p:txBody>
      </p:sp>
      <p:sp>
        <p:nvSpPr>
          <p:cNvPr id="6" name="Footer Placeholder 5">
            <a:extLst>
              <a:ext uri="{FF2B5EF4-FFF2-40B4-BE49-F238E27FC236}">
                <a16:creationId xmlns:a16="http://schemas.microsoft.com/office/drawing/2014/main" id="{2F2C890B-A914-7F35-4705-D580ADBB5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85EC4-B36F-F05A-C411-867296B12011}"/>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92997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BF3F0-3D2F-2BB7-C4DD-007BB8FFF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F90D8-A7FC-2895-C276-9D8DAD7B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9C1BE-8895-A141-847D-83A058531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62070-2BB9-6242-BF29-82BA689FAE6C}" type="datetimeFigureOut">
              <a:rPr lang="en-US" smtClean="0"/>
              <a:t>9/18/2023</a:t>
            </a:fld>
            <a:endParaRPr lang="en-US"/>
          </a:p>
        </p:txBody>
      </p:sp>
      <p:sp>
        <p:nvSpPr>
          <p:cNvPr id="5" name="Footer Placeholder 4">
            <a:extLst>
              <a:ext uri="{FF2B5EF4-FFF2-40B4-BE49-F238E27FC236}">
                <a16:creationId xmlns:a16="http://schemas.microsoft.com/office/drawing/2014/main" id="{7547503C-CE32-1158-EF73-D428D0157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935C2-FFF3-3B9B-7E8E-58B2DB4C6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49BB-02A7-374E-8AC1-D82FC708DBA3}" type="slidenum">
              <a:rPr lang="en-US" smtClean="0"/>
              <a:t>‹#›</a:t>
            </a:fld>
            <a:endParaRPr lang="en-US"/>
          </a:p>
        </p:txBody>
      </p:sp>
    </p:spTree>
    <p:extLst>
      <p:ext uri="{BB962C8B-B14F-4D97-AF65-F5344CB8AC3E}">
        <p14:creationId xmlns:p14="http://schemas.microsoft.com/office/powerpoint/2010/main" val="14725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virginiarealtors.org/law-ethics/legal-resource-library/legal-podcasts/split-settlements-legal-podcast/" TargetMode="External"/><Relationship Id="rId4" Type="http://schemas.openxmlformats.org/officeDocument/2006/relationships/hyperlink" Target="https://virginiarealtors.org/law-ethics/legal-resource-library/legal-podcasts/settlement-contract-updates-legal-podca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virginiarealtors.org/law-ethics/standard-forms-library/" TargetMode="External"/><Relationship Id="rId5" Type="http://schemas.openxmlformats.org/officeDocument/2006/relationships/hyperlink" Target="https://virginiarealtors.org/law-ethics/" TargetMode="External"/><Relationship Id="rId4" Type="http://schemas.openxmlformats.org/officeDocument/2006/relationships/hyperlink" Target="https://virginiarealtors.org/law-ethics/legal-hot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r>
              <a:rPr lang="en-US" sz="6000" b="1" spc="-100" dirty="0">
                <a:solidFill>
                  <a:schemeClr val="bg1"/>
                </a:solidFill>
                <a:latin typeface="Rockwell" panose="02060603020205020403" pitchFamily="18" charset="77"/>
                <a:cs typeface="Lucida Sans Unicode" panose="020B0602030504020204" pitchFamily="34" charset="0"/>
              </a:rPr>
              <a:t>Paragraph 10(b): Settlement Costs in the VAR Contract</a:t>
            </a: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300" dirty="0">
                <a:solidFill>
                  <a:schemeClr val="bg1"/>
                </a:solidFill>
                <a:latin typeface="Lucida Sans Unicode" panose="020B0602030504020204" pitchFamily="34" charset="0"/>
                <a:cs typeface="Lucida Sans Unicode" panose="020B0602030504020204" pitchFamily="34" charset="0"/>
              </a:rPr>
              <a:t>Virginia REALTORS® Sales Meeting Kit</a:t>
            </a: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2" name="TextBox 1">
            <a:extLst>
              <a:ext uri="{FF2B5EF4-FFF2-40B4-BE49-F238E27FC236}">
                <a16:creationId xmlns:a16="http://schemas.microsoft.com/office/drawing/2014/main" id="{69CBC82D-E52E-F0DA-5ED5-CA3C3FAAFB52}"/>
              </a:ext>
            </a:extLst>
          </p:cNvPr>
          <p:cNvSpPr txBox="1"/>
          <p:nvPr/>
        </p:nvSpPr>
        <p:spPr>
          <a:xfrm>
            <a:off x="9426223" y="6106290"/>
            <a:ext cx="2494844" cy="369332"/>
          </a:xfrm>
          <a:prstGeom prst="rect">
            <a:avLst/>
          </a:prstGeom>
          <a:noFill/>
        </p:spPr>
        <p:txBody>
          <a:bodyPr wrap="square" rtlCol="0">
            <a:spAutoFit/>
          </a:bodyPr>
          <a:lstStyle/>
          <a:p>
            <a:pPr algn="r"/>
            <a:r>
              <a:rPr lang="en-US" dirty="0">
                <a:solidFill>
                  <a:schemeClr val="bg1"/>
                </a:solidFill>
              </a:rPr>
              <a:t>October 2023</a:t>
            </a:r>
          </a:p>
        </p:txBody>
      </p:sp>
    </p:spTree>
    <p:extLst>
      <p:ext uri="{BB962C8B-B14F-4D97-AF65-F5344CB8AC3E}">
        <p14:creationId xmlns:p14="http://schemas.microsoft.com/office/powerpoint/2010/main" val="22408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800D-CB76-4DBF-C106-238ABF2BC51E}"/>
              </a:ext>
            </a:extLst>
          </p:cNvPr>
          <p:cNvSpPr>
            <a:spLocks noGrp="1"/>
          </p:cNvSpPr>
          <p:nvPr>
            <p:ph type="title"/>
          </p:nvPr>
        </p:nvSpPr>
        <p:spPr/>
        <p:txBody>
          <a:bodyPr anchor="ctr">
            <a:normAutofit/>
          </a:bodyPr>
          <a:lstStyle/>
          <a:p>
            <a:pPr algn="ctr"/>
            <a:r>
              <a:rPr lang="en-US" sz="4200" dirty="0"/>
              <a:t>Settlement in Virginia</a:t>
            </a:r>
          </a:p>
        </p:txBody>
      </p:sp>
      <p:graphicFrame>
        <p:nvGraphicFramePr>
          <p:cNvPr id="15" name="Content Placeholder 2">
            <a:extLst>
              <a:ext uri="{FF2B5EF4-FFF2-40B4-BE49-F238E27FC236}">
                <a16:creationId xmlns:a16="http://schemas.microsoft.com/office/drawing/2014/main" id="{DB26B0A8-82DC-7D8D-DAA9-1E18FB78456C}"/>
              </a:ext>
            </a:extLst>
          </p:cNvPr>
          <p:cNvGraphicFramePr>
            <a:graphicFrameLocks noGrp="1"/>
          </p:cNvGraphicFramePr>
          <p:nvPr>
            <p:ph idx="1"/>
            <p:extLst>
              <p:ext uri="{D42A27DB-BD31-4B8C-83A1-F6EECF244321}">
                <p14:modId xmlns:p14="http://schemas.microsoft.com/office/powerpoint/2010/main" val="3427744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90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ouses in a subdivision">
            <a:extLst>
              <a:ext uri="{FF2B5EF4-FFF2-40B4-BE49-F238E27FC236}">
                <a16:creationId xmlns:a16="http://schemas.microsoft.com/office/drawing/2014/main" id="{B0244572-270E-0A11-D658-67DEFE6AA760}"/>
              </a:ext>
            </a:extLst>
          </p:cNvPr>
          <p:cNvPicPr>
            <a:picLocks noChangeAspect="1"/>
          </p:cNvPicPr>
          <p:nvPr/>
        </p:nvPicPr>
        <p:blipFill rotWithShape="1">
          <a:blip r:embed="rId3"/>
          <a:srcRect l="5884" r="-1" b="-1"/>
          <a:stretch/>
        </p:blipFill>
        <p:spPr>
          <a:xfrm>
            <a:off x="2519309" y="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8F8014-0B08-9FFF-4DAD-83F8AF5BD869}"/>
              </a:ext>
            </a:extLst>
          </p:cNvPr>
          <p:cNvSpPr>
            <a:spLocks noGrp="1"/>
          </p:cNvSpPr>
          <p:nvPr>
            <p:ph type="title"/>
          </p:nvPr>
        </p:nvSpPr>
        <p:spPr>
          <a:xfrm>
            <a:off x="838200" y="365125"/>
            <a:ext cx="3822189" cy="1899912"/>
          </a:xfrm>
        </p:spPr>
        <p:txBody>
          <a:bodyPr>
            <a:normAutofit/>
          </a:bodyPr>
          <a:lstStyle/>
          <a:p>
            <a:r>
              <a:rPr lang="en-US" sz="4000" dirty="0"/>
              <a:t>Seller Fees</a:t>
            </a:r>
          </a:p>
        </p:txBody>
      </p:sp>
      <p:sp>
        <p:nvSpPr>
          <p:cNvPr id="9" name="Content Placeholder 8">
            <a:extLst>
              <a:ext uri="{FF2B5EF4-FFF2-40B4-BE49-F238E27FC236}">
                <a16:creationId xmlns:a16="http://schemas.microsoft.com/office/drawing/2014/main" id="{68215B81-67DB-AEE0-DEF8-DB13100E8687}"/>
              </a:ext>
            </a:extLst>
          </p:cNvPr>
          <p:cNvSpPr>
            <a:spLocks noGrp="1"/>
          </p:cNvSpPr>
          <p:nvPr>
            <p:ph idx="1"/>
          </p:nvPr>
        </p:nvSpPr>
        <p:spPr>
          <a:xfrm>
            <a:off x="838200" y="2434201"/>
            <a:ext cx="3822189" cy="3742762"/>
          </a:xfrm>
        </p:spPr>
        <p:txBody>
          <a:bodyPr>
            <a:normAutofit/>
          </a:bodyPr>
          <a:lstStyle/>
          <a:p>
            <a:r>
              <a:rPr lang="en-US" dirty="0"/>
              <a:t>55.1-1006 update</a:t>
            </a:r>
          </a:p>
          <a:p>
            <a:r>
              <a:rPr lang="en-US" dirty="0"/>
              <a:t>If seller is represented by an attorney, settlement agent must get written consent from that attorney before collecting any fees from seller</a:t>
            </a:r>
          </a:p>
        </p:txBody>
      </p:sp>
    </p:spTree>
    <p:extLst>
      <p:ext uri="{BB962C8B-B14F-4D97-AF65-F5344CB8AC3E}">
        <p14:creationId xmlns:p14="http://schemas.microsoft.com/office/powerpoint/2010/main" val="422448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building&#10;&#10;Description automatically generated">
            <a:extLst>
              <a:ext uri="{FF2B5EF4-FFF2-40B4-BE49-F238E27FC236}">
                <a16:creationId xmlns:a16="http://schemas.microsoft.com/office/drawing/2014/main" id="{01F2FCE8-8AFF-687C-64B5-C01422440D3F}"/>
              </a:ext>
            </a:extLst>
          </p:cNvPr>
          <p:cNvPicPr>
            <a:picLocks noChangeAspect="1"/>
          </p:cNvPicPr>
          <p:nvPr/>
        </p:nvPicPr>
        <p:blipFill rotWithShape="1">
          <a:blip r:embed="rId3">
            <a:duotone>
              <a:schemeClr val="bg2">
                <a:shade val="45000"/>
                <a:satMod val="135000"/>
              </a:schemeClr>
              <a:prstClr val="white"/>
            </a:duotone>
          </a:blip>
          <a:srcRect b="12791"/>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06683-6847-F768-8109-9DA6E1DD75E4}"/>
              </a:ext>
            </a:extLst>
          </p:cNvPr>
          <p:cNvSpPr>
            <a:spLocks noGrp="1"/>
          </p:cNvSpPr>
          <p:nvPr>
            <p:ph type="title"/>
          </p:nvPr>
        </p:nvSpPr>
        <p:spPr>
          <a:xfrm>
            <a:off x="838200" y="365125"/>
            <a:ext cx="10515600" cy="1325563"/>
          </a:xfrm>
        </p:spPr>
        <p:txBody>
          <a:bodyPr>
            <a:normAutofit/>
          </a:bodyPr>
          <a:lstStyle/>
          <a:p>
            <a:pPr algn="ctr"/>
            <a:r>
              <a:rPr lang="en-US" dirty="0"/>
              <a:t>VAR Form 600, Paragraph 10(b)</a:t>
            </a:r>
          </a:p>
        </p:txBody>
      </p:sp>
      <p:sp>
        <p:nvSpPr>
          <p:cNvPr id="4" name="Content Placeholder 3">
            <a:extLst>
              <a:ext uri="{FF2B5EF4-FFF2-40B4-BE49-F238E27FC236}">
                <a16:creationId xmlns:a16="http://schemas.microsoft.com/office/drawing/2014/main" id="{12867C9E-6A4B-37B6-0113-7263AD502C8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1F51F10-5747-654D-846A-136BD574C10E}"/>
              </a:ext>
            </a:extLst>
          </p:cNvPr>
          <p:cNvPicPr>
            <a:picLocks noChangeAspect="1"/>
          </p:cNvPicPr>
          <p:nvPr/>
        </p:nvPicPr>
        <p:blipFill>
          <a:blip r:embed="rId4"/>
          <a:stretch>
            <a:fillRect/>
          </a:stretch>
        </p:blipFill>
        <p:spPr>
          <a:xfrm>
            <a:off x="533814" y="2142945"/>
            <a:ext cx="11124371" cy="3716697"/>
          </a:xfrm>
          <a:prstGeom prst="rect">
            <a:avLst/>
          </a:prstGeom>
        </p:spPr>
      </p:pic>
    </p:spTree>
    <p:extLst>
      <p:ext uri="{BB962C8B-B14F-4D97-AF65-F5344CB8AC3E}">
        <p14:creationId xmlns:p14="http://schemas.microsoft.com/office/powerpoint/2010/main" val="187023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D6F52D98-C5D5-A1A2-E9CD-D8F608A9968D}"/>
              </a:ext>
            </a:extLst>
          </p:cNvPr>
          <p:cNvPicPr>
            <a:picLocks noChangeAspect="1"/>
          </p:cNvPicPr>
          <p:nvPr/>
        </p:nvPicPr>
        <p:blipFill rotWithShape="1">
          <a:blip r:embed="rId3"/>
          <a:srcRect r="20689"/>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2230B8-736D-0BF0-E304-E454BF99490C}"/>
              </a:ext>
            </a:extLst>
          </p:cNvPr>
          <p:cNvSpPr>
            <a:spLocks noGrp="1"/>
          </p:cNvSpPr>
          <p:nvPr>
            <p:ph type="title"/>
          </p:nvPr>
        </p:nvSpPr>
        <p:spPr>
          <a:xfrm>
            <a:off x="7531610" y="365125"/>
            <a:ext cx="3822189" cy="1899912"/>
          </a:xfrm>
        </p:spPr>
        <p:txBody>
          <a:bodyPr>
            <a:normAutofit/>
          </a:bodyPr>
          <a:lstStyle/>
          <a:p>
            <a:r>
              <a:rPr lang="en-US" sz="4000" dirty="0"/>
              <a:t>What 10(b) Does</a:t>
            </a:r>
          </a:p>
        </p:txBody>
      </p:sp>
      <p:sp>
        <p:nvSpPr>
          <p:cNvPr id="3" name="Content Placeholder 2">
            <a:extLst>
              <a:ext uri="{FF2B5EF4-FFF2-40B4-BE49-F238E27FC236}">
                <a16:creationId xmlns:a16="http://schemas.microsoft.com/office/drawing/2014/main" id="{874C39C0-4C81-004B-34E0-A4AFEFB9EC94}"/>
              </a:ext>
            </a:extLst>
          </p:cNvPr>
          <p:cNvSpPr>
            <a:spLocks noGrp="1"/>
          </p:cNvSpPr>
          <p:nvPr>
            <p:ph idx="1"/>
          </p:nvPr>
        </p:nvSpPr>
        <p:spPr>
          <a:xfrm>
            <a:off x="7531610" y="2434201"/>
            <a:ext cx="3822189" cy="3742762"/>
          </a:xfrm>
        </p:spPr>
        <p:txBody>
          <a:bodyPr>
            <a:normAutofit/>
          </a:bodyPr>
          <a:lstStyle/>
          <a:p>
            <a:r>
              <a:rPr lang="en-US" sz="1900" dirty="0"/>
              <a:t>Sets expectations for what a seller will pay regarding settlement services</a:t>
            </a:r>
          </a:p>
          <a:p>
            <a:r>
              <a:rPr lang="en-US" sz="1900" dirty="0"/>
              <a:t>Provides another item for negotiation in a competitive market</a:t>
            </a:r>
          </a:p>
          <a:p>
            <a:r>
              <a:rPr lang="en-US" sz="1900" dirty="0"/>
              <a:t>Clearly reinforces that a seller can select an attorney for representation and legal counsel</a:t>
            </a:r>
          </a:p>
        </p:txBody>
      </p:sp>
    </p:spTree>
    <p:extLst>
      <p:ext uri="{BB962C8B-B14F-4D97-AF65-F5344CB8AC3E}">
        <p14:creationId xmlns:p14="http://schemas.microsoft.com/office/powerpoint/2010/main" val="150967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8211B-A650-F236-4E99-C4345782A1BF}"/>
              </a:ext>
            </a:extLst>
          </p:cNvPr>
          <p:cNvSpPr>
            <a:spLocks noGrp="1"/>
          </p:cNvSpPr>
          <p:nvPr>
            <p:ph type="title"/>
          </p:nvPr>
        </p:nvSpPr>
        <p:spPr>
          <a:xfrm>
            <a:off x="648929" y="557190"/>
            <a:ext cx="5181510" cy="1671569"/>
          </a:xfrm>
        </p:spPr>
        <p:txBody>
          <a:bodyPr>
            <a:normAutofit/>
          </a:bodyPr>
          <a:lstStyle/>
          <a:p>
            <a:pPr algn="ctr"/>
            <a:r>
              <a:rPr lang="en-US" sz="4000" dirty="0"/>
              <a:t>What 10(b) DOESN’T Do:</a:t>
            </a:r>
          </a:p>
        </p:txBody>
      </p:sp>
      <p:sp>
        <p:nvSpPr>
          <p:cNvPr id="3" name="Content Placeholder 2">
            <a:extLst>
              <a:ext uri="{FF2B5EF4-FFF2-40B4-BE49-F238E27FC236}">
                <a16:creationId xmlns:a16="http://schemas.microsoft.com/office/drawing/2014/main" id="{485DA8D5-EE44-4621-C494-D649F4BE661B}"/>
              </a:ext>
            </a:extLst>
          </p:cNvPr>
          <p:cNvSpPr>
            <a:spLocks noGrp="1"/>
          </p:cNvSpPr>
          <p:nvPr>
            <p:ph idx="1"/>
          </p:nvPr>
        </p:nvSpPr>
        <p:spPr>
          <a:xfrm>
            <a:off x="648930" y="2406650"/>
            <a:ext cx="5181508" cy="3722438"/>
          </a:xfrm>
        </p:spPr>
        <p:txBody>
          <a:bodyPr>
            <a:normAutofit/>
          </a:bodyPr>
          <a:lstStyle/>
          <a:p>
            <a:r>
              <a:rPr lang="en-US" sz="3200" dirty="0"/>
              <a:t>Establish an amount the seller must pay to buyer</a:t>
            </a:r>
          </a:p>
          <a:p>
            <a:r>
              <a:rPr lang="en-US" sz="3200" dirty="0"/>
              <a:t>Limit the settlement agent’s fee</a:t>
            </a:r>
          </a:p>
          <a:p>
            <a:r>
              <a:rPr lang="en-US" sz="3200" dirty="0"/>
              <a:t>Set the amount of closing costs a seller will pay</a:t>
            </a:r>
          </a:p>
        </p:txBody>
      </p:sp>
      <p:pic>
        <p:nvPicPr>
          <p:cNvPr id="5" name="Picture 4" descr="Calculator, pen, compass, money and a paper with graphs printed on it">
            <a:extLst>
              <a:ext uri="{FF2B5EF4-FFF2-40B4-BE49-F238E27FC236}">
                <a16:creationId xmlns:a16="http://schemas.microsoft.com/office/drawing/2014/main" id="{8F215A96-25FA-2B2A-6AEF-D426BF8EA47A}"/>
              </a:ext>
            </a:extLst>
          </p:cNvPr>
          <p:cNvPicPr>
            <a:picLocks noChangeAspect="1"/>
          </p:cNvPicPr>
          <p:nvPr/>
        </p:nvPicPr>
        <p:blipFill rotWithShape="1">
          <a:blip r:embed="rId3"/>
          <a:srcRect l="23632" r="23630" b="-1"/>
          <a:stretch/>
        </p:blipFill>
        <p:spPr>
          <a:xfrm>
            <a:off x="6189155" y="10"/>
            <a:ext cx="6002844" cy="6857990"/>
          </a:xfrm>
          <a:prstGeom prst="rect">
            <a:avLst/>
          </a:prstGeom>
          <a:effectLst/>
        </p:spPr>
      </p:pic>
    </p:spTree>
    <p:extLst>
      <p:ext uri="{BB962C8B-B14F-4D97-AF65-F5344CB8AC3E}">
        <p14:creationId xmlns:p14="http://schemas.microsoft.com/office/powerpoint/2010/main" val="128849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anding over keys">
            <a:extLst>
              <a:ext uri="{FF2B5EF4-FFF2-40B4-BE49-F238E27FC236}">
                <a16:creationId xmlns:a16="http://schemas.microsoft.com/office/drawing/2014/main" id="{854C9AB7-7BD9-428B-F729-1B6E248D050B}"/>
              </a:ext>
            </a:extLst>
          </p:cNvPr>
          <p:cNvPicPr>
            <a:picLocks noChangeAspect="1"/>
          </p:cNvPicPr>
          <p:nvPr/>
        </p:nvPicPr>
        <p:blipFill rotWithShape="1">
          <a:blip r:embed="rId3"/>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68EA77-2B78-9890-6D3E-99EFA3390853}"/>
              </a:ext>
            </a:extLst>
          </p:cNvPr>
          <p:cNvSpPr>
            <a:spLocks noGrp="1"/>
          </p:cNvSpPr>
          <p:nvPr>
            <p:ph type="title"/>
          </p:nvPr>
        </p:nvSpPr>
        <p:spPr>
          <a:xfrm>
            <a:off x="838200" y="365125"/>
            <a:ext cx="3822189" cy="1899912"/>
          </a:xfrm>
        </p:spPr>
        <p:txBody>
          <a:bodyPr>
            <a:normAutofit/>
          </a:bodyPr>
          <a:lstStyle/>
          <a:p>
            <a:r>
              <a:rPr lang="en-US" sz="4000" dirty="0"/>
              <a:t>How to Prepare Your Contract</a:t>
            </a:r>
          </a:p>
        </p:txBody>
      </p:sp>
      <p:sp>
        <p:nvSpPr>
          <p:cNvPr id="3" name="Content Placeholder 2">
            <a:extLst>
              <a:ext uri="{FF2B5EF4-FFF2-40B4-BE49-F238E27FC236}">
                <a16:creationId xmlns:a16="http://schemas.microsoft.com/office/drawing/2014/main" id="{8685C24F-DDA2-5FA1-2216-A15BE054A250}"/>
              </a:ext>
            </a:extLst>
          </p:cNvPr>
          <p:cNvSpPr>
            <a:spLocks noGrp="1"/>
          </p:cNvSpPr>
          <p:nvPr>
            <p:ph idx="1"/>
          </p:nvPr>
        </p:nvSpPr>
        <p:spPr>
          <a:xfrm>
            <a:off x="838200" y="2434201"/>
            <a:ext cx="3822189" cy="3742762"/>
          </a:xfrm>
        </p:spPr>
        <p:txBody>
          <a:bodyPr>
            <a:normAutofit/>
          </a:bodyPr>
          <a:lstStyle/>
          <a:p>
            <a:r>
              <a:rPr lang="en-US" sz="2000" dirty="0"/>
              <a:t>Discuss with your seller whether they might want to consider paying some settlement costs</a:t>
            </a:r>
          </a:p>
          <a:p>
            <a:r>
              <a:rPr lang="en-US" sz="2000" dirty="0"/>
              <a:t>Remind sellers they have an absolute right to hire an attorney</a:t>
            </a:r>
          </a:p>
          <a:p>
            <a:r>
              <a:rPr lang="en-US" sz="2000" dirty="0"/>
              <a:t>For buyers, remind them that as they chose the settlement agent, they will be ultimately responsible for fees</a:t>
            </a:r>
          </a:p>
        </p:txBody>
      </p:sp>
    </p:spTree>
    <p:extLst>
      <p:ext uri="{BB962C8B-B14F-4D97-AF65-F5344CB8AC3E}">
        <p14:creationId xmlns:p14="http://schemas.microsoft.com/office/powerpoint/2010/main" val="380427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2" name="Title 1">
            <a:extLst>
              <a:ext uri="{FF2B5EF4-FFF2-40B4-BE49-F238E27FC236}">
                <a16:creationId xmlns:a16="http://schemas.microsoft.com/office/drawing/2014/main" id="{88239C89-E5B6-9BFA-5864-9CDFAD15A32C}"/>
              </a:ext>
            </a:extLst>
          </p:cNvPr>
          <p:cNvSpPr>
            <a:spLocks noGrp="1"/>
          </p:cNvSpPr>
          <p:nvPr>
            <p:ph type="title"/>
          </p:nvPr>
        </p:nvSpPr>
        <p:spPr/>
        <p:txBody>
          <a:bodyPr/>
          <a:lstStyle/>
          <a:p>
            <a:r>
              <a:rPr lang="en-US" dirty="0"/>
              <a:t>More 10(b) Resources</a:t>
            </a:r>
          </a:p>
        </p:txBody>
      </p:sp>
      <p:sp>
        <p:nvSpPr>
          <p:cNvPr id="3" name="Content Placeholder 2">
            <a:extLst>
              <a:ext uri="{FF2B5EF4-FFF2-40B4-BE49-F238E27FC236}">
                <a16:creationId xmlns:a16="http://schemas.microsoft.com/office/drawing/2014/main" id="{4112FB00-8BAA-5BBF-0CE3-1191DCF81534}"/>
              </a:ext>
            </a:extLst>
          </p:cNvPr>
          <p:cNvSpPr>
            <a:spLocks noGrp="1"/>
          </p:cNvSpPr>
          <p:nvPr>
            <p:ph idx="1"/>
          </p:nvPr>
        </p:nvSpPr>
        <p:spPr/>
        <p:txBody>
          <a:bodyPr/>
          <a:lstStyle/>
          <a:p>
            <a:pPr marL="0" marR="0">
              <a:spcBef>
                <a:spcPts val="0"/>
              </a:spcBef>
              <a:spcAft>
                <a:spcPts val="0"/>
              </a:spcAft>
            </a:pPr>
            <a:r>
              <a:rPr lang="en-US" sz="3600" u="sng" dirty="0">
                <a:solidFill>
                  <a:schemeClr val="accent2">
                    <a:lumMod val="60000"/>
                    <a:lumOff val="40000"/>
                  </a:schemeClr>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https://virginiarealtors.org/law-ethics/legal-resource-library/legal-podcasts/settlement-contract-updates-legal-podcast/</a:t>
            </a:r>
            <a:endParaRPr lang="en-US" sz="3600" u="sng" dirty="0">
              <a:solidFill>
                <a:schemeClr val="accent2">
                  <a:lumMod val="60000"/>
                  <a:lumOff val="40000"/>
                </a:schemeClr>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3600" dirty="0">
              <a:solidFill>
                <a:schemeClr val="accent2">
                  <a:lumMod val="60000"/>
                  <a:lumOff val="4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3600" u="sng" dirty="0">
                <a:solidFill>
                  <a:schemeClr val="accent2">
                    <a:lumMod val="60000"/>
                    <a:lumOff val="40000"/>
                  </a:schemeClr>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https://virginiarealtors.org/law-ethics/legal-resource-library/legal-podcasts/split-settlements-legal-podcast/</a:t>
            </a:r>
            <a:endParaRPr lang="en-US" sz="3600" dirty="0">
              <a:solidFill>
                <a:schemeClr val="accent2">
                  <a:lumMod val="60000"/>
                  <a:lumOff val="40000"/>
                </a:schemeClr>
              </a:solidFill>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96365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2" name="Title 1">
            <a:extLst>
              <a:ext uri="{FF2B5EF4-FFF2-40B4-BE49-F238E27FC236}">
                <a16:creationId xmlns:a16="http://schemas.microsoft.com/office/drawing/2014/main" id="{88239C89-E5B6-9BFA-5864-9CDFAD15A32C}"/>
              </a:ext>
            </a:extLst>
          </p:cNvPr>
          <p:cNvSpPr>
            <a:spLocks noGrp="1"/>
          </p:cNvSpPr>
          <p:nvPr>
            <p:ph type="title"/>
          </p:nvPr>
        </p:nvSpPr>
        <p:spPr/>
        <p:txBody>
          <a:bodyPr/>
          <a:lstStyle/>
          <a:p>
            <a:r>
              <a:rPr lang="en-US" dirty="0"/>
              <a:t>Virginia REALTORS® Resources</a:t>
            </a:r>
          </a:p>
        </p:txBody>
      </p:sp>
      <p:sp>
        <p:nvSpPr>
          <p:cNvPr id="3" name="Content Placeholder 2">
            <a:extLst>
              <a:ext uri="{FF2B5EF4-FFF2-40B4-BE49-F238E27FC236}">
                <a16:creationId xmlns:a16="http://schemas.microsoft.com/office/drawing/2014/main" id="{4112FB00-8BAA-5BBF-0CE3-1191DCF81534}"/>
              </a:ext>
            </a:extLst>
          </p:cNvPr>
          <p:cNvSpPr>
            <a:spLocks noGrp="1"/>
          </p:cNvSpPr>
          <p:nvPr>
            <p:ph idx="1"/>
          </p:nvPr>
        </p:nvSpPr>
        <p:spPr/>
        <p:txBody>
          <a:bodyPr/>
          <a:lstStyle/>
          <a:p>
            <a:r>
              <a:rPr lang="en-US" sz="3600" dirty="0">
                <a:solidFill>
                  <a:schemeClr val="accent2">
                    <a:lumMod val="60000"/>
                    <a:lumOff val="40000"/>
                  </a:schemeClr>
                </a:solidFill>
              </a:rPr>
              <a:t>Legal Hotline: </a:t>
            </a:r>
            <a:r>
              <a:rPr lang="en-US" sz="3600"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https://virginiarealtors.org/law-ethics/legal-hotline</a:t>
            </a:r>
            <a:endParaRPr lang="en-US" sz="3600" dirty="0">
              <a:solidFill>
                <a:schemeClr val="accent2">
                  <a:lumMod val="60000"/>
                  <a:lumOff val="40000"/>
                </a:schemeClr>
              </a:solidFill>
            </a:endParaRPr>
          </a:p>
          <a:p>
            <a:r>
              <a:rPr lang="en-US" sz="3600" dirty="0">
                <a:solidFill>
                  <a:schemeClr val="accent2">
                    <a:lumMod val="60000"/>
                    <a:lumOff val="40000"/>
                  </a:schemeClr>
                </a:solidFill>
              </a:rPr>
              <a:t>Legal Resources: </a:t>
            </a:r>
            <a:r>
              <a:rPr lang="en-US" sz="3600" dirty="0">
                <a:solidFill>
                  <a:schemeClr val="accent2">
                    <a:lumMod val="60000"/>
                    <a:lumOff val="40000"/>
                  </a:schemeClr>
                </a:solidFill>
                <a:hlinkClick r:id="rId5">
                  <a:extLst>
                    <a:ext uri="{A12FA001-AC4F-418D-AE19-62706E023703}">
                      <ahyp:hlinkClr xmlns:ahyp="http://schemas.microsoft.com/office/drawing/2018/hyperlinkcolor" val="tx"/>
                    </a:ext>
                  </a:extLst>
                </a:hlinkClick>
              </a:rPr>
              <a:t>https://virginiarealtors.org/law-ethics/</a:t>
            </a:r>
            <a:endParaRPr lang="en-US" sz="3600" dirty="0">
              <a:solidFill>
                <a:schemeClr val="accent2">
                  <a:lumMod val="60000"/>
                  <a:lumOff val="40000"/>
                </a:schemeClr>
              </a:solidFill>
            </a:endParaRPr>
          </a:p>
          <a:p>
            <a:r>
              <a:rPr lang="en-US" sz="3600" dirty="0">
                <a:solidFill>
                  <a:schemeClr val="accent2">
                    <a:lumMod val="60000"/>
                    <a:lumOff val="40000"/>
                  </a:schemeClr>
                </a:solidFill>
              </a:rPr>
              <a:t>Standard Forms:  </a:t>
            </a:r>
            <a:r>
              <a:rPr lang="en-US" sz="3600" dirty="0">
                <a:solidFill>
                  <a:schemeClr val="accent2">
                    <a:lumMod val="60000"/>
                    <a:lumOff val="40000"/>
                  </a:schemeClr>
                </a:solidFill>
                <a:hlinkClick r:id="rId6">
                  <a:extLst>
                    <a:ext uri="{A12FA001-AC4F-418D-AE19-62706E023703}">
                      <ahyp:hlinkClr xmlns:ahyp="http://schemas.microsoft.com/office/drawing/2018/hyperlinkcolor" val="tx"/>
                    </a:ext>
                  </a:extLst>
                </a:hlinkClick>
              </a:rPr>
              <a:t>https://virginiarealtors.org/law-ethics/standard-forms-library/</a:t>
            </a:r>
            <a:endParaRPr lang="en-US" sz="3600" dirty="0">
              <a:solidFill>
                <a:schemeClr val="accent2">
                  <a:lumMod val="60000"/>
                  <a:lumOff val="40000"/>
                </a:schemeClr>
              </a:solidFill>
            </a:endParaRPr>
          </a:p>
          <a:p>
            <a:pPr marL="0" indent="0">
              <a:buNone/>
            </a:pPr>
            <a:endParaRPr lang="en-US" dirty="0"/>
          </a:p>
        </p:txBody>
      </p:sp>
    </p:spTree>
    <p:extLst>
      <p:ext uri="{BB962C8B-B14F-4D97-AF65-F5344CB8AC3E}">
        <p14:creationId xmlns:p14="http://schemas.microsoft.com/office/powerpoint/2010/main" val="2618527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07266a-8549-4d12-87c7-6d3d79637e47">
      <UserInfo>
        <DisplayName>Education Projects Members</DisplayName>
        <AccountId>125</AccountId>
        <AccountType/>
      </UserInfo>
    </SharedWithUsers>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6" ma:contentTypeDescription="Create a new document." ma:contentTypeScope="" ma:versionID="4214aea81f07dfeea12b61fb6ad66e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47afb9830693bf7b5a98006ef03a24b"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84674-57C3-4083-84A7-A140AFD6F184}">
  <ds:schemaRefs>
    <ds:schemaRef ds:uri="http://schemas.microsoft.com/sharepoint/v3/contenttype/forms"/>
  </ds:schemaRefs>
</ds:datastoreItem>
</file>

<file path=customXml/itemProps2.xml><?xml version="1.0" encoding="utf-8"?>
<ds:datastoreItem xmlns:ds="http://schemas.openxmlformats.org/officeDocument/2006/customXml" ds:itemID="{A0F9C52E-BBB5-41F0-890D-1B2A7691DB41}">
  <ds:schemaRefs>
    <ds:schemaRef ds:uri="ba630d7b-8c89-47ad-91ac-97942cba60d1"/>
    <ds:schemaRef ds:uri="http://schemas.microsoft.com/office/infopath/2007/PartnerControls"/>
    <ds:schemaRef ds:uri="http://schemas.openxmlformats.org/package/2006/metadata/core-properties"/>
    <ds:schemaRef ds:uri="http://purl.org/dc/elements/1.1/"/>
    <ds:schemaRef ds:uri="http://www.w3.org/XML/1998/namespace"/>
    <ds:schemaRef ds:uri="http://schemas.microsoft.com/office/2006/documentManagement/types"/>
    <ds:schemaRef ds:uri="0207266a-8549-4d12-87c7-6d3d79637e47"/>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C9F07022-41AF-4F17-9E3D-B48822354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1243</TotalTime>
  <Words>1431</Words>
  <Application>Microsoft Office PowerPoint</Application>
  <PresentationFormat>Widescreen</PresentationFormat>
  <Paragraphs>51</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Lucida Sans Unicode</vt:lpstr>
      <vt:lpstr>PT Serif</vt:lpstr>
      <vt:lpstr>Rockwell</vt:lpstr>
      <vt:lpstr>Office Theme</vt:lpstr>
      <vt:lpstr>PowerPoint Presentation</vt:lpstr>
      <vt:lpstr>Settlement in Virginia</vt:lpstr>
      <vt:lpstr>Seller Fees</vt:lpstr>
      <vt:lpstr>VAR Form 600, Paragraph 10(b)</vt:lpstr>
      <vt:lpstr>What 10(b) Does</vt:lpstr>
      <vt:lpstr>What 10(b) DOESN’T Do:</vt:lpstr>
      <vt:lpstr>How to Prepare Your Contract</vt:lpstr>
      <vt:lpstr>More 10(b) Resources</vt:lpstr>
      <vt:lpstr>Virginia REALTORS®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Pinkham</dc:creator>
  <cp:lastModifiedBy>Jon Haley</cp:lastModifiedBy>
  <cp:revision>5</cp:revision>
  <dcterms:created xsi:type="dcterms:W3CDTF">2022-10-27T18:31:44Z</dcterms:created>
  <dcterms:modified xsi:type="dcterms:W3CDTF">2023-09-18T19:13:18Z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y fmtid="{D5CDD505-2E9C-101B-9397-08002B2CF9AE}" pid="3" name="MediaServiceImageTags">
    <vt:lpwstr/>
  </property>
</Properties>
</file>