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9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6ECA0-0E52-41DB-AAD9-3339182327B6}" v="2" dt="2023-08-24T13:11:02.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7" autoAdjust="0"/>
    <p:restoredTop sz="73220" autoAdjust="0"/>
  </p:normalViewPr>
  <p:slideViewPr>
    <p:cSldViewPr snapToGrid="0">
      <p:cViewPr varScale="1">
        <p:scale>
          <a:sx n="46" d="100"/>
          <a:sy n="46" d="100"/>
        </p:scale>
        <p:origin x="43" y="5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Olk" userId="b7d9edd0-be85-4417-9c69-ded1ab0d7b80" providerId="ADAL" clId="{E9D6ECA0-0E52-41DB-AAD9-3339182327B6}"/>
    <pc:docChg chg="undo custSel modSld">
      <pc:chgData name="Sean Olk" userId="b7d9edd0-be85-4417-9c69-ded1ab0d7b80" providerId="ADAL" clId="{E9D6ECA0-0E52-41DB-AAD9-3339182327B6}" dt="2023-08-24T18:38:42.783" v="67" actId="20577"/>
      <pc:docMkLst>
        <pc:docMk/>
      </pc:docMkLst>
      <pc:sldChg chg="addSp delSp modSp mod addAnim modNotesTx">
        <pc:chgData name="Sean Olk" userId="b7d9edd0-be85-4417-9c69-ded1ab0d7b80" providerId="ADAL" clId="{E9D6ECA0-0E52-41DB-AAD9-3339182327B6}" dt="2023-08-24T13:11:06.900" v="13"/>
        <pc:sldMkLst>
          <pc:docMk/>
          <pc:sldMk cId="1127214105" sldId="256"/>
        </pc:sldMkLst>
        <pc:spChg chg="mod">
          <ac:chgData name="Sean Olk" userId="b7d9edd0-be85-4417-9c69-ded1ab0d7b80" providerId="ADAL" clId="{E9D6ECA0-0E52-41DB-AAD9-3339182327B6}" dt="2023-08-24T13:11:06.900" v="11" actId="26606"/>
          <ac:spMkLst>
            <pc:docMk/>
            <pc:sldMk cId="1127214105" sldId="256"/>
            <ac:spMk id="2" creationId="{E67CB882-D3A9-9856-BE41-24D3832F4B49}"/>
          </ac:spMkLst>
        </pc:spChg>
        <pc:spChg chg="mod">
          <ac:chgData name="Sean Olk" userId="b7d9edd0-be85-4417-9c69-ded1ab0d7b80" providerId="ADAL" clId="{E9D6ECA0-0E52-41DB-AAD9-3339182327B6}" dt="2023-08-24T13:11:06.900" v="11" actId="26606"/>
          <ac:spMkLst>
            <pc:docMk/>
            <pc:sldMk cId="1127214105" sldId="256"/>
            <ac:spMk id="3" creationId="{C6AB0166-CA10-A543-528D-145404E801BE}"/>
          </ac:spMkLst>
        </pc:spChg>
        <pc:spChg chg="del">
          <ac:chgData name="Sean Olk" userId="b7d9edd0-be85-4417-9c69-ded1ab0d7b80" providerId="ADAL" clId="{E9D6ECA0-0E52-41DB-AAD9-3339182327B6}" dt="2023-08-24T13:11:06.900" v="11" actId="26606"/>
          <ac:spMkLst>
            <pc:docMk/>
            <pc:sldMk cId="1127214105" sldId="256"/>
            <ac:spMk id="9" creationId="{7A18C9FB-EC4C-4DAE-8F7D-C6E5AF607958}"/>
          </ac:spMkLst>
        </pc:spChg>
        <pc:spChg chg="del">
          <ac:chgData name="Sean Olk" userId="b7d9edd0-be85-4417-9c69-ded1ab0d7b80" providerId="ADAL" clId="{E9D6ECA0-0E52-41DB-AAD9-3339182327B6}" dt="2023-08-24T13:11:06.900" v="11" actId="26606"/>
          <ac:spMkLst>
            <pc:docMk/>
            <pc:sldMk cId="1127214105" sldId="256"/>
            <ac:spMk id="11" creationId="{F47DB6CD-8E9E-4643-B3B6-01BD80429B3C}"/>
          </ac:spMkLst>
        </pc:spChg>
        <pc:spChg chg="add">
          <ac:chgData name="Sean Olk" userId="b7d9edd0-be85-4417-9c69-ded1ab0d7b80" providerId="ADAL" clId="{E9D6ECA0-0E52-41DB-AAD9-3339182327B6}" dt="2023-08-24T13:11:06.900" v="11" actId="26606"/>
          <ac:spMkLst>
            <pc:docMk/>
            <pc:sldMk cId="1127214105" sldId="256"/>
            <ac:spMk id="16" creationId="{7A18C9FB-EC4C-4DAE-8F7D-C6E5AF607958}"/>
          </ac:spMkLst>
        </pc:spChg>
        <pc:spChg chg="add">
          <ac:chgData name="Sean Olk" userId="b7d9edd0-be85-4417-9c69-ded1ab0d7b80" providerId="ADAL" clId="{E9D6ECA0-0E52-41DB-AAD9-3339182327B6}" dt="2023-08-24T13:11:06.900" v="11" actId="26606"/>
          <ac:spMkLst>
            <pc:docMk/>
            <pc:sldMk cId="1127214105" sldId="256"/>
            <ac:spMk id="18" creationId="{B47A9921-6509-49C2-BEBF-924F28066091}"/>
          </ac:spMkLst>
        </pc:spChg>
        <pc:picChg chg="del">
          <ac:chgData name="Sean Olk" userId="b7d9edd0-be85-4417-9c69-ded1ab0d7b80" providerId="ADAL" clId="{E9D6ECA0-0E52-41DB-AAD9-3339182327B6}" dt="2023-08-24T13:09:02.710" v="7" actId="478"/>
          <ac:picMkLst>
            <pc:docMk/>
            <pc:sldMk cId="1127214105" sldId="256"/>
            <ac:picMk id="4" creationId="{08EEA472-D8D1-71A6-184F-D5688A9A22E1}"/>
          </ac:picMkLst>
        </pc:picChg>
        <pc:picChg chg="add del mod">
          <ac:chgData name="Sean Olk" userId="b7d9edd0-be85-4417-9c69-ded1ab0d7b80" providerId="ADAL" clId="{E9D6ECA0-0E52-41DB-AAD9-3339182327B6}" dt="2023-08-24T13:09:53.305" v="9" actId="478"/>
          <ac:picMkLst>
            <pc:docMk/>
            <pc:sldMk cId="1127214105" sldId="256"/>
            <ac:picMk id="6" creationId="{693725C9-7F23-512F-2766-71382CB3ED53}"/>
          </ac:picMkLst>
        </pc:picChg>
        <pc:picChg chg="add mod">
          <ac:chgData name="Sean Olk" userId="b7d9edd0-be85-4417-9c69-ded1ab0d7b80" providerId="ADAL" clId="{E9D6ECA0-0E52-41DB-AAD9-3339182327B6}" dt="2023-08-24T13:11:06.900" v="11" actId="26606"/>
          <ac:picMkLst>
            <pc:docMk/>
            <pc:sldMk cId="1127214105" sldId="256"/>
            <ac:picMk id="8" creationId="{66E64CF8-2C54-258E-BA50-E3DD4A9E781E}"/>
          </ac:picMkLst>
        </pc:picChg>
      </pc:sldChg>
      <pc:sldChg chg="modSp mod">
        <pc:chgData name="Sean Olk" userId="b7d9edd0-be85-4417-9c69-ded1ab0d7b80" providerId="ADAL" clId="{E9D6ECA0-0E52-41DB-AAD9-3339182327B6}" dt="2023-08-24T18:29:36.407" v="20" actId="207"/>
        <pc:sldMkLst>
          <pc:docMk/>
          <pc:sldMk cId="2503061844" sldId="259"/>
        </pc:sldMkLst>
        <pc:spChg chg="mod">
          <ac:chgData name="Sean Olk" userId="b7d9edd0-be85-4417-9c69-ded1ab0d7b80" providerId="ADAL" clId="{E9D6ECA0-0E52-41DB-AAD9-3339182327B6}" dt="2023-08-24T18:29:27.418" v="17" actId="207"/>
          <ac:spMkLst>
            <pc:docMk/>
            <pc:sldMk cId="2503061844" sldId="259"/>
            <ac:spMk id="3" creationId="{C2D55FEE-743E-A22A-B0AB-0DD80B1CA73E}"/>
          </ac:spMkLst>
        </pc:spChg>
        <pc:spChg chg="mod">
          <ac:chgData name="Sean Olk" userId="b7d9edd0-be85-4417-9c69-ded1ab0d7b80" providerId="ADAL" clId="{E9D6ECA0-0E52-41DB-AAD9-3339182327B6}" dt="2023-08-24T18:29:36.407" v="20" actId="207"/>
          <ac:spMkLst>
            <pc:docMk/>
            <pc:sldMk cId="2503061844" sldId="259"/>
            <ac:spMk id="4" creationId="{B2E1BCB3-3604-AB34-5AF2-3A7283D5D978}"/>
          </ac:spMkLst>
        </pc:spChg>
      </pc:sldChg>
      <pc:sldChg chg="modSp mod">
        <pc:chgData name="Sean Olk" userId="b7d9edd0-be85-4417-9c69-ded1ab0d7b80" providerId="ADAL" clId="{E9D6ECA0-0E52-41DB-AAD9-3339182327B6}" dt="2023-08-24T18:38:42.783" v="67" actId="20577"/>
        <pc:sldMkLst>
          <pc:docMk/>
          <pc:sldMk cId="2231493329" sldId="260"/>
        </pc:sldMkLst>
        <pc:spChg chg="mod">
          <ac:chgData name="Sean Olk" userId="b7d9edd0-be85-4417-9c69-ded1ab0d7b80" providerId="ADAL" clId="{E9D6ECA0-0E52-41DB-AAD9-3339182327B6}" dt="2023-08-24T18:38:42.783" v="67" actId="20577"/>
          <ac:spMkLst>
            <pc:docMk/>
            <pc:sldMk cId="2231493329" sldId="260"/>
            <ac:spMk id="3" creationId="{573ED02A-1B2C-9732-1C4F-07EA61590F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15C0C-266B-4524-9A53-A0021EC23EB2}"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D0C02-EB80-4A35-838D-1FC6D45D55AC}" type="slidenum">
              <a:rPr lang="en-US" smtClean="0"/>
              <a:t>‹#›</a:t>
            </a:fld>
            <a:endParaRPr lang="en-US"/>
          </a:p>
        </p:txBody>
      </p:sp>
    </p:spTree>
    <p:extLst>
      <p:ext uri="{BB962C8B-B14F-4D97-AF65-F5344CB8AC3E}">
        <p14:creationId xmlns:p14="http://schemas.microsoft.com/office/powerpoint/2010/main" val="45707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discuss ways to get paid when working as an agent for a buyer in a real estate transaction. Particularly, we will discuss how to handle situations where the listing agent’s offer of cooperating commission is less than the fee in your buyer-broker agreement. </a:t>
            </a:r>
          </a:p>
        </p:txBody>
      </p:sp>
      <p:sp>
        <p:nvSpPr>
          <p:cNvPr id="4" name="Slide Number Placeholder 3"/>
          <p:cNvSpPr>
            <a:spLocks noGrp="1"/>
          </p:cNvSpPr>
          <p:nvPr>
            <p:ph type="sldNum" sz="quarter" idx="5"/>
          </p:nvPr>
        </p:nvSpPr>
        <p:spPr/>
        <p:txBody>
          <a:bodyPr/>
          <a:lstStyle/>
          <a:p>
            <a:fld id="{F4DD0C02-EB80-4A35-838D-1FC6D45D55AC}" type="slidenum">
              <a:rPr lang="en-US" smtClean="0"/>
              <a:t>1</a:t>
            </a:fld>
            <a:endParaRPr lang="en-US"/>
          </a:p>
        </p:txBody>
      </p:sp>
    </p:spTree>
    <p:extLst>
      <p:ext uri="{BB962C8B-B14F-4D97-AF65-F5344CB8AC3E}">
        <p14:creationId xmlns:p14="http://schemas.microsoft.com/office/powerpoint/2010/main" val="172159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[Read Slide]</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once you have an exclusive buyer representation agreement, how does that help a REALTOR® get paid?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agreement states that the buyer will pay the broker a fee for the services provided if the buyer acquires the particular type property during the term of the agreement. The fee can be a percentage of the gross purchase price or a specific dollar amount.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Now, many buyers do not have the means to pay a broker’s fee. To address this reality, exclusive buyer broker agreements generally provide that the broker/agent can collect the fee from the listing agent’s offer of cooperating commission and/or the seller. </a:t>
            </a:r>
            <a:endParaRPr lang="en-US" dirty="0"/>
          </a:p>
        </p:txBody>
      </p:sp>
      <p:sp>
        <p:nvSpPr>
          <p:cNvPr id="4" name="Slide Number Placeholder 3"/>
          <p:cNvSpPr>
            <a:spLocks noGrp="1"/>
          </p:cNvSpPr>
          <p:nvPr>
            <p:ph type="sldNum" sz="quarter" idx="5"/>
          </p:nvPr>
        </p:nvSpPr>
        <p:spPr/>
        <p:txBody>
          <a:bodyPr/>
          <a:lstStyle/>
          <a:p>
            <a:fld id="{F4DD0C02-EB80-4A35-838D-1FC6D45D55AC}" type="slidenum">
              <a:rPr lang="en-US" smtClean="0"/>
              <a:t>2</a:t>
            </a:fld>
            <a:endParaRPr lang="en-US"/>
          </a:p>
        </p:txBody>
      </p:sp>
    </p:spTree>
    <p:extLst>
      <p:ext uri="{BB962C8B-B14F-4D97-AF65-F5344CB8AC3E}">
        <p14:creationId xmlns:p14="http://schemas.microsoft.com/office/powerpoint/2010/main" val="95466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i="0" dirty="0">
                <a:solidFill>
                  <a:srgbClr val="FF0000"/>
                </a:solidFill>
                <a:effectLst/>
                <a:latin typeface="Calibri" panose="020F0502020204030204" pitchFamily="34" charset="0"/>
                <a:ea typeface="Times New Roman" panose="02020603050405020304" pitchFamily="18" charset="0"/>
              </a:rPr>
              <a:t>So what happens if there is a home in the MLS that you think your buyer client would love, but the commission being offered by the listing broker is $0 or lower than you want to be paid. In representing a buyer in this situation, the offer of compensation may not cover the time or effort you would need to put in to representing the buyer throughout the transaction. You want to do the right thing with your buyer, so what do you do?  </a:t>
            </a:r>
            <a:endParaRPr lang="en-US" sz="1800" i="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FF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Remember, you have an ethical obligation to show your buyer the home, but you can and also should discuss your compensation with your buyer. </a:t>
            </a:r>
          </a:p>
          <a:p>
            <a:pPr marL="0" marR="0" fontAlgn="base">
              <a:spcBef>
                <a:spcPts val="0"/>
              </a:spcBef>
              <a:spcAft>
                <a:spcPts val="0"/>
              </a:spcAft>
            </a:pPr>
            <a:endParaRPr lang="en-US" sz="1800" dirty="0">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Times New Roman" panose="02020603050405020304" pitchFamily="18" charset="0"/>
              </a:rPr>
              <a:t>Many buyers do not have the funds to pay for the services of an agent, and many agents do not want to ask buyers to pay for their services directly. Another option is to include a clause in the buyer’s purchase offer for the seller to pay the buyer’s broker/agent a specified commission. Virginia REALTORS® recently updated its Standard Clause Booklet with such a provision. The new clause is number 8.5. The clause can be inserted into a purchase contract and specifies that the seller will pay the cooperating broker either a percentage or dollar amount in commission.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F4DD0C02-EB80-4A35-838D-1FC6D45D55AC}" type="slidenum">
              <a:rPr lang="en-US" smtClean="0"/>
              <a:t>3</a:t>
            </a:fld>
            <a:endParaRPr lang="en-US"/>
          </a:p>
        </p:txBody>
      </p:sp>
    </p:spTree>
    <p:extLst>
      <p:ext uri="{BB962C8B-B14F-4D97-AF65-F5344CB8AC3E}">
        <p14:creationId xmlns:p14="http://schemas.microsoft.com/office/powerpoint/2010/main" val="215568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may be asking, “I thought it was unethical to modify the offer of compensation as a condition in a purchase offer?” </a:t>
            </a:r>
          </a:p>
          <a:p>
            <a:endParaRPr lang="en-US" dirty="0"/>
          </a:p>
          <a:p>
            <a:r>
              <a:rPr lang="en-US" dirty="0"/>
              <a:t>[Read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The big takeaway is it is unethical to submit an offer that alters the listing agent’s offer of compensation. It is not unethical to submit an offer where the buyer asks the seller to compensate the buyer’s broker.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4DD0C02-EB80-4A35-838D-1FC6D45D55AC}" type="slidenum">
              <a:rPr lang="en-US" smtClean="0"/>
              <a:t>4</a:t>
            </a:fld>
            <a:endParaRPr lang="en-US"/>
          </a:p>
        </p:txBody>
      </p:sp>
    </p:spTree>
    <p:extLst>
      <p:ext uri="{BB962C8B-B14F-4D97-AF65-F5344CB8AC3E}">
        <p14:creationId xmlns:p14="http://schemas.microsoft.com/office/powerpoint/2010/main" val="73848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F4DD0C02-EB80-4A35-838D-1FC6D45D55AC}" type="slidenum">
              <a:rPr lang="en-US" smtClean="0"/>
              <a:t>5</a:t>
            </a:fld>
            <a:endParaRPr lang="en-US"/>
          </a:p>
        </p:txBody>
      </p:sp>
    </p:spTree>
    <p:extLst>
      <p:ext uri="{BB962C8B-B14F-4D97-AF65-F5344CB8AC3E}">
        <p14:creationId xmlns:p14="http://schemas.microsoft.com/office/powerpoint/2010/main" val="239070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8/24/2023</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9965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8/24/2023</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700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8/24/2023</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2970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8/24/2023</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7833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8/24/2023</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1750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8/24/2023</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5218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8/24/2023</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4500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8/24/2023</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3512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8/24/2023</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2561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8/24/2023</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181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8/24/2023</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9567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8/24/2023</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4157529041"/>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E67CB882-D3A9-9856-BE41-24D3832F4B49}"/>
              </a:ext>
            </a:extLst>
          </p:cNvPr>
          <p:cNvSpPr>
            <a:spLocks noGrp="1"/>
          </p:cNvSpPr>
          <p:nvPr>
            <p:ph type="ctrTitle"/>
          </p:nvPr>
        </p:nvSpPr>
        <p:spPr>
          <a:xfrm>
            <a:off x="6858000" y="753765"/>
            <a:ext cx="4572000" cy="3056235"/>
          </a:xfrm>
        </p:spPr>
        <p:txBody>
          <a:bodyPr>
            <a:normAutofit/>
          </a:bodyPr>
          <a:lstStyle/>
          <a:p>
            <a:pPr algn="l"/>
            <a:r>
              <a:rPr lang="en-US" sz="4400" dirty="0"/>
              <a:t>Buyer Agent Compensation &amp; The Code of Ethics</a:t>
            </a:r>
          </a:p>
        </p:txBody>
      </p:sp>
      <p:sp>
        <p:nvSpPr>
          <p:cNvPr id="3" name="Subtitle 2">
            <a:extLst>
              <a:ext uri="{FF2B5EF4-FFF2-40B4-BE49-F238E27FC236}">
                <a16:creationId xmlns:a16="http://schemas.microsoft.com/office/drawing/2014/main" id="{C6AB0166-CA10-A543-528D-145404E801BE}"/>
              </a:ext>
            </a:extLst>
          </p:cNvPr>
          <p:cNvSpPr>
            <a:spLocks noGrp="1"/>
          </p:cNvSpPr>
          <p:nvPr>
            <p:ph type="subTitle" idx="1"/>
          </p:nvPr>
        </p:nvSpPr>
        <p:spPr>
          <a:xfrm>
            <a:off x="6858000" y="4571999"/>
            <a:ext cx="4572000" cy="1524000"/>
          </a:xfrm>
        </p:spPr>
        <p:txBody>
          <a:bodyPr>
            <a:normAutofit/>
          </a:bodyPr>
          <a:lstStyle/>
          <a:p>
            <a:pPr algn="l">
              <a:lnSpc>
                <a:spcPct val="115000"/>
              </a:lnSpc>
            </a:pPr>
            <a:r>
              <a:rPr lang="en-US" sz="2000"/>
              <a:t>How to get paid when the cooperating commission offered is less than the fee in your buyer-broker agreement. </a:t>
            </a:r>
          </a:p>
        </p:txBody>
      </p:sp>
      <p:pic>
        <p:nvPicPr>
          <p:cNvPr id="8" name="Picture 7" descr="Key with key ring and keychain, inserted into lock">
            <a:extLst>
              <a:ext uri="{FF2B5EF4-FFF2-40B4-BE49-F238E27FC236}">
                <a16:creationId xmlns:a16="http://schemas.microsoft.com/office/drawing/2014/main" id="{66E64CF8-2C54-258E-BA50-E3DD4A9E781E}"/>
              </a:ext>
            </a:extLst>
          </p:cNvPr>
          <p:cNvPicPr>
            <a:picLocks noChangeAspect="1"/>
          </p:cNvPicPr>
          <p:nvPr/>
        </p:nvPicPr>
        <p:blipFill rotWithShape="1">
          <a:blip r:embed="rId3">
            <a:extLst>
              <a:ext uri="{28A0092B-C50C-407E-A947-70E740481C1C}">
                <a14:useLocalDpi xmlns:a14="http://schemas.microsoft.com/office/drawing/2010/main" val="0"/>
              </a:ext>
            </a:extLst>
          </a:blip>
          <a:srcRect l="38226" r="1"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8" name="Freeform: Shape 17">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112721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99ED1BEB-FF67-F040-B447-A403056FC064}"/>
              </a:ext>
            </a:extLst>
          </p:cNvPr>
          <p:cNvSpPr>
            <a:spLocks noGrp="1"/>
          </p:cNvSpPr>
          <p:nvPr>
            <p:ph idx="1"/>
          </p:nvPr>
        </p:nvSpPr>
        <p:spPr>
          <a:xfrm>
            <a:off x="762000" y="2286000"/>
            <a:ext cx="5334000" cy="3810001"/>
          </a:xfrm>
        </p:spPr>
        <p:txBody>
          <a:bodyPr>
            <a:normAutofit/>
          </a:bodyPr>
          <a:lstStyle/>
          <a:p>
            <a:pPr>
              <a:lnSpc>
                <a:spcPct val="115000"/>
              </a:lnSpc>
            </a:pPr>
            <a:r>
              <a:rPr lang="en-US" sz="1700" dirty="0"/>
              <a:t>When representing a buyer, it is recommended to use an exclusive buyer-broker agreement. </a:t>
            </a:r>
          </a:p>
          <a:p>
            <a:pPr>
              <a:lnSpc>
                <a:spcPct val="115000"/>
              </a:lnSpc>
            </a:pPr>
            <a:r>
              <a:rPr lang="en-US" sz="1700" dirty="0"/>
              <a:t>The agreement provides that a buyer will work exclusively with a particular broker for a determined period of time to acquire a specific type of property. </a:t>
            </a:r>
          </a:p>
          <a:p>
            <a:pPr>
              <a:lnSpc>
                <a:spcPct val="115000"/>
              </a:lnSpc>
            </a:pPr>
            <a:r>
              <a:rPr lang="en-US" sz="1700" dirty="0"/>
              <a:t>The agreement states the buyer will pay a fee to the broker for the services provided. However, the buyer’s broker/agent can and should attempt to collect the fee from either the listing agent’s offer of compensation in the MLS or from the seller. </a:t>
            </a:r>
          </a:p>
        </p:txBody>
      </p:sp>
      <p:sp>
        <p:nvSpPr>
          <p:cNvPr id="2" name="Title 1">
            <a:extLst>
              <a:ext uri="{FF2B5EF4-FFF2-40B4-BE49-F238E27FC236}">
                <a16:creationId xmlns:a16="http://schemas.microsoft.com/office/drawing/2014/main" id="{B0BD81D0-18D3-96A8-E066-2C525029BF52}"/>
              </a:ext>
            </a:extLst>
          </p:cNvPr>
          <p:cNvSpPr>
            <a:spLocks noGrp="1"/>
          </p:cNvSpPr>
          <p:nvPr>
            <p:ph type="title"/>
          </p:nvPr>
        </p:nvSpPr>
        <p:spPr>
          <a:xfrm>
            <a:off x="762000" y="762000"/>
            <a:ext cx="5334000" cy="1524000"/>
          </a:xfrm>
        </p:spPr>
        <p:txBody>
          <a:bodyPr>
            <a:normAutofit/>
          </a:bodyPr>
          <a:lstStyle/>
          <a:p>
            <a:r>
              <a:rPr lang="en-US" sz="3200" dirty="0"/>
              <a:t>Exclusive Buyer Broker Agreements</a:t>
            </a:r>
          </a:p>
        </p:txBody>
      </p:sp>
      <p:pic>
        <p:nvPicPr>
          <p:cNvPr id="7" name="Graphic 6" descr="Handshake">
            <a:extLst>
              <a:ext uri="{FF2B5EF4-FFF2-40B4-BE49-F238E27FC236}">
                <a16:creationId xmlns:a16="http://schemas.microsoft.com/office/drawing/2014/main" id="{2BCFCDEA-B210-2A65-E338-83FB83D38C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771525"/>
            <a:ext cx="5334000" cy="5334000"/>
          </a:xfrm>
          <a:prstGeom prst="rect">
            <a:avLst/>
          </a:prstGeom>
        </p:spPr>
      </p:pic>
    </p:spTree>
    <p:extLst>
      <p:ext uri="{BB962C8B-B14F-4D97-AF65-F5344CB8AC3E}">
        <p14:creationId xmlns:p14="http://schemas.microsoft.com/office/powerpoint/2010/main" val="59181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E99228BB-6BE1-DEA8-FC0C-70F4DC076CBD}"/>
              </a:ext>
            </a:extLst>
          </p:cNvPr>
          <p:cNvSpPr>
            <a:spLocks noGrp="1"/>
          </p:cNvSpPr>
          <p:nvPr>
            <p:ph idx="1"/>
          </p:nvPr>
        </p:nvSpPr>
        <p:spPr>
          <a:xfrm>
            <a:off x="762000" y="2286000"/>
            <a:ext cx="5334000" cy="3810001"/>
          </a:xfrm>
        </p:spPr>
        <p:txBody>
          <a:bodyPr>
            <a:normAutofit/>
          </a:bodyPr>
          <a:lstStyle/>
          <a:p>
            <a:pPr>
              <a:lnSpc>
                <a:spcPct val="115000"/>
              </a:lnSpc>
            </a:pPr>
            <a:r>
              <a:rPr lang="en-US" sz="1700" dirty="0"/>
              <a:t>MLSs are beginning to allow listing agents to put $0 in the offer of compensation to a cooperating broker. </a:t>
            </a:r>
          </a:p>
          <a:p>
            <a:pPr>
              <a:lnSpc>
                <a:spcPct val="115000"/>
              </a:lnSpc>
            </a:pPr>
            <a:r>
              <a:rPr lang="en-US" sz="1700" dirty="0"/>
              <a:t>If the offer of cooperating compensation is less than the fee in your buyer-broker agreement, the buyer can ask the seller to pay the buyer broker/agent’s commission in the purchase offer. </a:t>
            </a:r>
          </a:p>
          <a:p>
            <a:pPr>
              <a:lnSpc>
                <a:spcPct val="115000"/>
              </a:lnSpc>
            </a:pPr>
            <a:r>
              <a:rPr lang="en-US" sz="1700" dirty="0"/>
              <a:t>Virginia REALTORS® has a new standard clause – 8.5 Compensation Agreement between Seller and Purchaser. This clause can be found in the Standard Clause Booklet. </a:t>
            </a:r>
          </a:p>
        </p:txBody>
      </p:sp>
      <p:sp>
        <p:nvSpPr>
          <p:cNvPr id="2" name="Title 1">
            <a:extLst>
              <a:ext uri="{FF2B5EF4-FFF2-40B4-BE49-F238E27FC236}">
                <a16:creationId xmlns:a16="http://schemas.microsoft.com/office/drawing/2014/main" id="{C2109824-7FF9-B73E-F420-A746DB85F7EB}"/>
              </a:ext>
            </a:extLst>
          </p:cNvPr>
          <p:cNvSpPr>
            <a:spLocks noGrp="1"/>
          </p:cNvSpPr>
          <p:nvPr>
            <p:ph type="title"/>
          </p:nvPr>
        </p:nvSpPr>
        <p:spPr>
          <a:xfrm>
            <a:off x="762000" y="762000"/>
            <a:ext cx="5334000" cy="1524000"/>
          </a:xfrm>
        </p:spPr>
        <p:txBody>
          <a:bodyPr>
            <a:normAutofit/>
          </a:bodyPr>
          <a:lstStyle/>
          <a:p>
            <a:r>
              <a:rPr lang="en-US" sz="3200" dirty="0"/>
              <a:t>Asking A Seller To Pay The Buyer’s Agent</a:t>
            </a:r>
          </a:p>
        </p:txBody>
      </p:sp>
      <p:pic>
        <p:nvPicPr>
          <p:cNvPr id="7" name="Graphic 6" descr="Money">
            <a:extLst>
              <a:ext uri="{FF2B5EF4-FFF2-40B4-BE49-F238E27FC236}">
                <a16:creationId xmlns:a16="http://schemas.microsoft.com/office/drawing/2014/main" id="{0CB0DAF8-057C-E37D-00AA-913FB608D4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771525"/>
            <a:ext cx="5334000" cy="5334000"/>
          </a:xfrm>
          <a:prstGeom prst="rect">
            <a:avLst/>
          </a:prstGeom>
        </p:spPr>
      </p:pic>
    </p:spTree>
    <p:extLst>
      <p:ext uri="{BB962C8B-B14F-4D97-AF65-F5344CB8AC3E}">
        <p14:creationId xmlns:p14="http://schemas.microsoft.com/office/powerpoint/2010/main" val="304480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C9F0-512B-413F-3F84-FE0B19E36D08}"/>
              </a:ext>
            </a:extLst>
          </p:cNvPr>
          <p:cNvSpPr>
            <a:spLocks noGrp="1"/>
          </p:cNvSpPr>
          <p:nvPr>
            <p:ph type="title"/>
          </p:nvPr>
        </p:nvSpPr>
        <p:spPr/>
        <p:txBody>
          <a:bodyPr/>
          <a:lstStyle/>
          <a:p>
            <a:r>
              <a:rPr lang="en-US" dirty="0"/>
              <a:t>What About Article 16 of the Code of Ethics?</a:t>
            </a:r>
          </a:p>
        </p:txBody>
      </p:sp>
      <p:sp>
        <p:nvSpPr>
          <p:cNvPr id="3" name="Content Placeholder 2">
            <a:extLst>
              <a:ext uri="{FF2B5EF4-FFF2-40B4-BE49-F238E27FC236}">
                <a16:creationId xmlns:a16="http://schemas.microsoft.com/office/drawing/2014/main" id="{C2D55FEE-743E-A22A-B0AB-0DD80B1CA73E}"/>
              </a:ext>
            </a:extLst>
          </p:cNvPr>
          <p:cNvSpPr>
            <a:spLocks noGrp="1"/>
          </p:cNvSpPr>
          <p:nvPr>
            <p:ph idx="1"/>
          </p:nvPr>
        </p:nvSpPr>
        <p:spPr>
          <a:xfrm>
            <a:off x="762000" y="2286000"/>
            <a:ext cx="5334000" cy="3818083"/>
          </a:xfrm>
        </p:spPr>
        <p:txBody>
          <a:bodyPr>
            <a:normAutofit fontScale="70000" lnSpcReduction="20000"/>
          </a:bodyPr>
          <a:lstStyle/>
          <a:p>
            <a:pPr marL="0" indent="0">
              <a:buNone/>
            </a:pPr>
            <a:r>
              <a:rPr lang="en-US" u="sng" dirty="0">
                <a:solidFill>
                  <a:schemeClr val="tx1">
                    <a:lumMod val="85000"/>
                  </a:schemeClr>
                </a:solidFill>
              </a:rPr>
              <a:t>Standard of Practice 16-16</a:t>
            </a:r>
          </a:p>
          <a:p>
            <a:pPr marL="0" indent="0">
              <a:buNone/>
            </a:pPr>
            <a:r>
              <a:rPr lang="en-US" dirty="0">
                <a:solidFill>
                  <a:schemeClr val="tx1">
                    <a:lumMod val="85000"/>
                  </a:schemeClr>
                </a:solidFill>
              </a:rPr>
              <a:t>REALTORS®, acting as subagents or buyer/tenant representatives or brokers, shall not use the terms of an offer to purchase/lease to attempt to modify the listing broker’s offer of compensation to subagents or buyer/tenant representatives or brokers nor make the submission of an executed offer to purchase/lease contingent on the listing broker’s agreement to modify the offer of compensation.</a:t>
            </a:r>
          </a:p>
        </p:txBody>
      </p:sp>
      <p:sp>
        <p:nvSpPr>
          <p:cNvPr id="4" name="TextBox 3">
            <a:extLst>
              <a:ext uri="{FF2B5EF4-FFF2-40B4-BE49-F238E27FC236}">
                <a16:creationId xmlns:a16="http://schemas.microsoft.com/office/drawing/2014/main" id="{B2E1BCB3-3604-AB34-5AF2-3A7283D5D978}"/>
              </a:ext>
            </a:extLst>
          </p:cNvPr>
          <p:cNvSpPr txBox="1"/>
          <p:nvPr/>
        </p:nvSpPr>
        <p:spPr>
          <a:xfrm>
            <a:off x="6343651" y="2071383"/>
            <a:ext cx="5461906" cy="4247317"/>
          </a:xfrm>
          <a:prstGeom prst="rect">
            <a:avLst/>
          </a:prstGeom>
          <a:noFill/>
        </p:spPr>
        <p:txBody>
          <a:bodyPr wrap="square" rtlCol="0">
            <a:spAutoFit/>
          </a:bodyPr>
          <a:lstStyle/>
          <a:p>
            <a:r>
              <a:rPr lang="en-US" dirty="0">
                <a:solidFill>
                  <a:schemeClr val="tx1">
                    <a:lumMod val="85000"/>
                  </a:schemeClr>
                </a:solidFill>
                <a:ea typeface="Calibri" panose="020F0502020204030204" pitchFamily="34" charset="0"/>
              </a:rPr>
              <a:t>T</a:t>
            </a:r>
            <a:r>
              <a:rPr lang="en-US" sz="1800" dirty="0">
                <a:solidFill>
                  <a:schemeClr val="tx1">
                    <a:lumMod val="85000"/>
                  </a:schemeClr>
                </a:solidFill>
                <a:effectLst/>
                <a:ea typeface="Calibri" panose="020F0502020204030204" pitchFamily="34" charset="0"/>
              </a:rPr>
              <a:t>he Code of Ethics makes it unethical to change the listing agent’s offer of compensation. The Code of Ethics does not make it unethical </a:t>
            </a:r>
            <a:r>
              <a:rPr lang="en-US" dirty="0">
                <a:solidFill>
                  <a:schemeClr val="tx1">
                    <a:lumMod val="85000"/>
                  </a:schemeClr>
                </a:solidFill>
                <a:ea typeface="Calibri" panose="020F0502020204030204" pitchFamily="34" charset="0"/>
              </a:rPr>
              <a:t>for the buyer </a:t>
            </a:r>
            <a:r>
              <a:rPr lang="en-US" sz="1800" dirty="0">
                <a:solidFill>
                  <a:schemeClr val="tx1">
                    <a:lumMod val="85000"/>
                  </a:schemeClr>
                </a:solidFill>
                <a:effectLst/>
                <a:ea typeface="Calibri" panose="020F0502020204030204" pitchFamily="34" charset="0"/>
              </a:rPr>
              <a:t>to ask the seller to pay a commission to the buyer’s broker/agent. </a:t>
            </a:r>
          </a:p>
          <a:p>
            <a:endParaRPr lang="en-US" dirty="0">
              <a:solidFill>
                <a:schemeClr val="tx1">
                  <a:lumMod val="85000"/>
                </a:schemeClr>
              </a:solidFill>
            </a:endParaRPr>
          </a:p>
          <a:p>
            <a:r>
              <a:rPr lang="en-US" sz="1800" dirty="0">
                <a:solidFill>
                  <a:schemeClr val="tx1">
                    <a:lumMod val="85000"/>
                  </a:schemeClr>
                </a:solidFill>
                <a:effectLst/>
                <a:ea typeface="Times New Roman" panose="02020603050405020304" pitchFamily="18" charset="0"/>
              </a:rPr>
              <a:t>The buyer and the seller are the parties to any contract to purchase the listed property. They can negotiate the terms of that contract as they see fit. Just make sure that your client completely understands the pros and cons of submitting an offer with this type of term, and make sure not to pressure your client in any manner that is inconsistent with your fiduciary duty to that client.</a:t>
            </a:r>
          </a:p>
          <a:p>
            <a:endParaRPr lang="en-US" dirty="0"/>
          </a:p>
        </p:txBody>
      </p:sp>
    </p:spTree>
    <p:extLst>
      <p:ext uri="{BB962C8B-B14F-4D97-AF65-F5344CB8AC3E}">
        <p14:creationId xmlns:p14="http://schemas.microsoft.com/office/powerpoint/2010/main" val="250306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0436-669F-25D1-6400-2C23FA5C202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73ED02A-1B2C-9732-1C4F-07EA61590F61}"/>
              </a:ext>
            </a:extLst>
          </p:cNvPr>
          <p:cNvSpPr>
            <a:spLocks noGrp="1"/>
          </p:cNvSpPr>
          <p:nvPr>
            <p:ph idx="1"/>
          </p:nvPr>
        </p:nvSpPr>
        <p:spPr/>
        <p:txBody>
          <a:bodyPr>
            <a:normAutofit fontScale="77500" lnSpcReduction="20000"/>
          </a:bodyPr>
          <a:lstStyle/>
          <a:p>
            <a:r>
              <a:rPr lang="en-US" dirty="0"/>
              <a:t>Buyer-broker agreements help ensure you get paid because the buyer is ultimately responsible for paying </a:t>
            </a:r>
            <a:r>
              <a:rPr lang="en-US"/>
              <a:t>your fee. </a:t>
            </a:r>
            <a:endParaRPr lang="en-US" dirty="0"/>
          </a:p>
          <a:p>
            <a:r>
              <a:rPr lang="en-US" dirty="0"/>
              <a:t>Typically, buyer broker/agents collect the fee from the cooperating commission offered in the MLS. </a:t>
            </a:r>
          </a:p>
          <a:p>
            <a:r>
              <a:rPr lang="en-US" dirty="0"/>
              <a:t>If the cooperating commission offered in the MLS is less than your fee, the buyer can insert a clause into the purchase offer requesting the seller pay the fee of the buyer’s broker/agent. </a:t>
            </a:r>
          </a:p>
          <a:p>
            <a:r>
              <a:rPr lang="en-US" dirty="0"/>
              <a:t>It is not unethical for a buyer to condition an offer on the seller paying the buyer’s broker/agent a fee.</a:t>
            </a:r>
          </a:p>
          <a:p>
            <a:pPr marL="0" indent="0">
              <a:buNone/>
            </a:pPr>
            <a:endParaRPr lang="en-US" dirty="0"/>
          </a:p>
        </p:txBody>
      </p:sp>
    </p:spTree>
    <p:extLst>
      <p:ext uri="{BB962C8B-B14F-4D97-AF65-F5344CB8AC3E}">
        <p14:creationId xmlns:p14="http://schemas.microsoft.com/office/powerpoint/2010/main" val="2231493329"/>
      </p:ext>
    </p:extLst>
  </p:cSld>
  <p:clrMapOvr>
    <a:masterClrMapping/>
  </p:clrMapOvr>
</p:sld>
</file>

<file path=ppt/theme/theme1.xml><?xml version="1.0" encoding="utf-8"?>
<a:theme xmlns:a="http://schemas.openxmlformats.org/drawingml/2006/main" name="Pebble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6" ma:contentTypeDescription="Create a new document." ma:contentTypeScope="" ma:versionID="4214aea81f07dfeea12b61fb6ad66efe">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647afb9830693bf7b5a98006ef03a24b"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Props1.xml><?xml version="1.0" encoding="utf-8"?>
<ds:datastoreItem xmlns:ds="http://schemas.openxmlformats.org/officeDocument/2006/customXml" ds:itemID="{028002C9-EBFE-43E4-881D-EBFF05D0B3A1}"/>
</file>

<file path=customXml/itemProps2.xml><?xml version="1.0" encoding="utf-8"?>
<ds:datastoreItem xmlns:ds="http://schemas.openxmlformats.org/officeDocument/2006/customXml" ds:itemID="{6CCAA187-CA6A-4428-8A55-CF957BCA712D}"/>
</file>

<file path=customXml/itemProps3.xml><?xml version="1.0" encoding="utf-8"?>
<ds:datastoreItem xmlns:ds="http://schemas.openxmlformats.org/officeDocument/2006/customXml" ds:itemID="{D16FEAC5-5786-4B6A-A76A-26714A4773F7}"/>
</file>

<file path=docProps/app.xml><?xml version="1.0" encoding="utf-8"?>
<Properties xmlns="http://schemas.openxmlformats.org/officeDocument/2006/extended-properties" xmlns:vt="http://schemas.openxmlformats.org/officeDocument/2006/docPropsVTypes">
  <TotalTime>64</TotalTime>
  <Words>993</Words>
  <Application>Microsoft Office PowerPoint</Application>
  <PresentationFormat>Widescreen</PresentationFormat>
  <Paragraphs>45</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Avenir Next LT Pro</vt:lpstr>
      <vt:lpstr>Avenir Next LT Pro Light</vt:lpstr>
      <vt:lpstr>Calibri</vt:lpstr>
      <vt:lpstr>Sitka Subheading</vt:lpstr>
      <vt:lpstr>Times New Roman</vt:lpstr>
      <vt:lpstr>PebbleVTI</vt:lpstr>
      <vt:lpstr>Buyer Agent Compensation &amp; The Code of Ethics</vt:lpstr>
      <vt:lpstr>Exclusive Buyer Broker Agreements</vt:lpstr>
      <vt:lpstr>Asking A Seller To Pay The Buyer’s Agent</vt:lpstr>
      <vt:lpstr>What About Article 16 of the Code of Ethics?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Buyer Agent Compensation &amp; The Code of Ethics</dc:title>
  <dc:creator>Sean Olk</dc:creator>
  <cp:lastModifiedBy>Sean Olk</cp:lastModifiedBy>
  <cp:revision>1</cp:revision>
  <dcterms:created xsi:type="dcterms:W3CDTF">2023-08-24T12:09:12Z</dcterms:created>
  <dcterms:modified xsi:type="dcterms:W3CDTF">2023-08-24T18:38:46Z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ies>
</file>