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2" r:id="rId3"/>
    <p:sldId id="263" r:id="rId4"/>
    <p:sldId id="264" r:id="rId5"/>
    <p:sldId id="259" r:id="rId6"/>
    <p:sldId id="260" r:id="rId7"/>
    <p:sldId id="261" r:id="rId8"/>
    <p:sldId id="265"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Ryan" initials="LR" lastIdx="2" clrIdx="0">
    <p:extLst>
      <p:ext uri="{19B8F6BF-5375-455C-9EA6-DF929625EA0E}">
        <p15:presenceInfo xmlns:p15="http://schemas.microsoft.com/office/powerpoint/2012/main" userId="S::rleonard@jtcc.edu::176cd096-da95-451d-9867-a40fa811e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44"/>
    <p:restoredTop sz="62666"/>
  </p:normalViewPr>
  <p:slideViewPr>
    <p:cSldViewPr snapToGrid="0" snapToObjects="1">
      <p:cViewPr varScale="1">
        <p:scale>
          <a:sx n="62" d="100"/>
          <a:sy n="62" d="100"/>
        </p:scale>
        <p:origin x="78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E7D7-E37B-4372-B1F1-4FE1D0B43C2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206B524-D5A5-42B8-A256-3D9B61228D7B}">
      <dgm:prSet/>
      <dgm:spPr/>
      <dgm:t>
        <a:bodyPr/>
        <a:lstStyle/>
        <a:p>
          <a:r>
            <a:rPr lang="en-US"/>
            <a:t>From Landlord to Tenant</a:t>
          </a:r>
        </a:p>
      </dgm:t>
    </dgm:pt>
    <dgm:pt modelId="{3FB7D4BE-56FD-4010-8C3B-9D3ADC864B69}" type="parTrans" cxnId="{6005DF92-6B13-480F-AF17-96D5B7F275F7}">
      <dgm:prSet/>
      <dgm:spPr/>
      <dgm:t>
        <a:bodyPr/>
        <a:lstStyle/>
        <a:p>
          <a:endParaRPr lang="en-US"/>
        </a:p>
      </dgm:t>
    </dgm:pt>
    <dgm:pt modelId="{3E5E03C9-DE6B-48BC-BA3B-36C37C2B6569}" type="sibTrans" cxnId="{6005DF92-6B13-480F-AF17-96D5B7F275F7}">
      <dgm:prSet/>
      <dgm:spPr/>
      <dgm:t>
        <a:bodyPr/>
        <a:lstStyle/>
        <a:p>
          <a:endParaRPr lang="en-US"/>
        </a:p>
      </dgm:t>
    </dgm:pt>
    <dgm:pt modelId="{B95CAEE8-A457-44BA-9455-C40156F58BD1}">
      <dgm:prSet/>
      <dgm:spPr/>
      <dgm:t>
        <a:bodyPr/>
        <a:lstStyle/>
        <a:p>
          <a:r>
            <a:rPr lang="en-US"/>
            <a:t>5-day Pay-or-Quit</a:t>
          </a:r>
        </a:p>
      </dgm:t>
    </dgm:pt>
    <dgm:pt modelId="{B1640AE9-371C-46BF-B7D3-A61C5D5D7335}" type="parTrans" cxnId="{03161EDF-3110-4EFE-9732-A22BF6E975E7}">
      <dgm:prSet/>
      <dgm:spPr/>
      <dgm:t>
        <a:bodyPr/>
        <a:lstStyle/>
        <a:p>
          <a:endParaRPr lang="en-US"/>
        </a:p>
      </dgm:t>
    </dgm:pt>
    <dgm:pt modelId="{12EC3FDA-C5CA-4FA5-B2DF-B75E8620F943}" type="sibTrans" cxnId="{03161EDF-3110-4EFE-9732-A22BF6E975E7}">
      <dgm:prSet/>
      <dgm:spPr/>
      <dgm:t>
        <a:bodyPr/>
        <a:lstStyle/>
        <a:p>
          <a:endParaRPr lang="en-US"/>
        </a:p>
      </dgm:t>
    </dgm:pt>
    <dgm:pt modelId="{255513BC-3CEA-4B4C-82D5-AE0C60EF4F3A}" type="pres">
      <dgm:prSet presAssocID="{2476E7D7-E37B-4372-B1F1-4FE1D0B43C20}" presName="linear" presStyleCnt="0">
        <dgm:presLayoutVars>
          <dgm:dir/>
          <dgm:animLvl val="lvl"/>
          <dgm:resizeHandles val="exact"/>
        </dgm:presLayoutVars>
      </dgm:prSet>
      <dgm:spPr/>
    </dgm:pt>
    <dgm:pt modelId="{ECAB5B92-FA3F-9545-A016-4C58D4D4548A}" type="pres">
      <dgm:prSet presAssocID="{9206B524-D5A5-42B8-A256-3D9B61228D7B}" presName="parentLin" presStyleCnt="0"/>
      <dgm:spPr/>
    </dgm:pt>
    <dgm:pt modelId="{A3C829E8-6230-8843-8A5B-01C771E4D191}" type="pres">
      <dgm:prSet presAssocID="{9206B524-D5A5-42B8-A256-3D9B61228D7B}" presName="parentLeftMargin" presStyleLbl="node1" presStyleIdx="0" presStyleCnt="2"/>
      <dgm:spPr/>
    </dgm:pt>
    <dgm:pt modelId="{9E3369E6-F53D-D04D-9983-B0560909D471}" type="pres">
      <dgm:prSet presAssocID="{9206B524-D5A5-42B8-A256-3D9B61228D7B}" presName="parentText" presStyleLbl="node1" presStyleIdx="0" presStyleCnt="2">
        <dgm:presLayoutVars>
          <dgm:chMax val="0"/>
          <dgm:bulletEnabled val="1"/>
        </dgm:presLayoutVars>
      </dgm:prSet>
      <dgm:spPr/>
    </dgm:pt>
    <dgm:pt modelId="{1C678A9E-85FF-0042-9B75-8458D6F32B55}" type="pres">
      <dgm:prSet presAssocID="{9206B524-D5A5-42B8-A256-3D9B61228D7B}" presName="negativeSpace" presStyleCnt="0"/>
      <dgm:spPr/>
    </dgm:pt>
    <dgm:pt modelId="{D115645C-1F31-724F-9CB3-37FF964A5D87}" type="pres">
      <dgm:prSet presAssocID="{9206B524-D5A5-42B8-A256-3D9B61228D7B}" presName="childText" presStyleLbl="conFgAcc1" presStyleIdx="0" presStyleCnt="2">
        <dgm:presLayoutVars>
          <dgm:bulletEnabled val="1"/>
        </dgm:presLayoutVars>
      </dgm:prSet>
      <dgm:spPr/>
    </dgm:pt>
    <dgm:pt modelId="{B6D7A6C9-DD8A-1446-80ED-A2B7FA5284AF}" type="pres">
      <dgm:prSet presAssocID="{3E5E03C9-DE6B-48BC-BA3B-36C37C2B6569}" presName="spaceBetweenRectangles" presStyleCnt="0"/>
      <dgm:spPr/>
    </dgm:pt>
    <dgm:pt modelId="{C315D72F-FFDB-B247-AB95-00EFA259D35C}" type="pres">
      <dgm:prSet presAssocID="{B95CAEE8-A457-44BA-9455-C40156F58BD1}" presName="parentLin" presStyleCnt="0"/>
      <dgm:spPr/>
    </dgm:pt>
    <dgm:pt modelId="{4EF7CF10-06DC-2643-ABC5-F3AC5D469B92}" type="pres">
      <dgm:prSet presAssocID="{B95CAEE8-A457-44BA-9455-C40156F58BD1}" presName="parentLeftMargin" presStyleLbl="node1" presStyleIdx="0" presStyleCnt="2"/>
      <dgm:spPr/>
    </dgm:pt>
    <dgm:pt modelId="{7C923B10-F3B0-A949-B832-F915605E2C46}" type="pres">
      <dgm:prSet presAssocID="{B95CAEE8-A457-44BA-9455-C40156F58BD1}" presName="parentText" presStyleLbl="node1" presStyleIdx="1" presStyleCnt="2">
        <dgm:presLayoutVars>
          <dgm:chMax val="0"/>
          <dgm:bulletEnabled val="1"/>
        </dgm:presLayoutVars>
      </dgm:prSet>
      <dgm:spPr/>
    </dgm:pt>
    <dgm:pt modelId="{6F625A97-9501-9E4F-A0A4-4F09E5B20B17}" type="pres">
      <dgm:prSet presAssocID="{B95CAEE8-A457-44BA-9455-C40156F58BD1}" presName="negativeSpace" presStyleCnt="0"/>
      <dgm:spPr/>
    </dgm:pt>
    <dgm:pt modelId="{BD0643FB-442A-D74F-B31F-B1C5D9ABFCC2}" type="pres">
      <dgm:prSet presAssocID="{B95CAEE8-A457-44BA-9455-C40156F58BD1}" presName="childText" presStyleLbl="conFgAcc1" presStyleIdx="1" presStyleCnt="2">
        <dgm:presLayoutVars>
          <dgm:bulletEnabled val="1"/>
        </dgm:presLayoutVars>
      </dgm:prSet>
      <dgm:spPr/>
    </dgm:pt>
  </dgm:ptLst>
  <dgm:cxnLst>
    <dgm:cxn modelId="{0DAB310D-6703-D748-BE24-43D4AF785A6B}" type="presOf" srcId="{9206B524-D5A5-42B8-A256-3D9B61228D7B}" destId="{A3C829E8-6230-8843-8A5B-01C771E4D191}" srcOrd="0" destOrd="0" presId="urn:microsoft.com/office/officeart/2005/8/layout/list1"/>
    <dgm:cxn modelId="{52F6F546-CEA5-D043-84E7-7EDE0699B6A0}" type="presOf" srcId="{B95CAEE8-A457-44BA-9455-C40156F58BD1}" destId="{4EF7CF10-06DC-2643-ABC5-F3AC5D469B92}" srcOrd="0" destOrd="0" presId="urn:microsoft.com/office/officeart/2005/8/layout/list1"/>
    <dgm:cxn modelId="{2D50774F-ABD9-5147-AFE5-5E8D2DE347A1}" type="presOf" srcId="{B95CAEE8-A457-44BA-9455-C40156F58BD1}" destId="{7C923B10-F3B0-A949-B832-F915605E2C46}" srcOrd="1" destOrd="0" presId="urn:microsoft.com/office/officeart/2005/8/layout/list1"/>
    <dgm:cxn modelId="{76B01D75-96C8-254E-A0F6-2F16ADF6E6ED}" type="presOf" srcId="{9206B524-D5A5-42B8-A256-3D9B61228D7B}" destId="{9E3369E6-F53D-D04D-9983-B0560909D471}" srcOrd="1" destOrd="0" presId="urn:microsoft.com/office/officeart/2005/8/layout/list1"/>
    <dgm:cxn modelId="{4460C777-9DDC-A54B-AC4A-FEF8DCDDDD9E}" type="presOf" srcId="{2476E7D7-E37B-4372-B1F1-4FE1D0B43C20}" destId="{255513BC-3CEA-4B4C-82D5-AE0C60EF4F3A}" srcOrd="0" destOrd="0" presId="urn:microsoft.com/office/officeart/2005/8/layout/list1"/>
    <dgm:cxn modelId="{6005DF92-6B13-480F-AF17-96D5B7F275F7}" srcId="{2476E7D7-E37B-4372-B1F1-4FE1D0B43C20}" destId="{9206B524-D5A5-42B8-A256-3D9B61228D7B}" srcOrd="0" destOrd="0" parTransId="{3FB7D4BE-56FD-4010-8C3B-9D3ADC864B69}" sibTransId="{3E5E03C9-DE6B-48BC-BA3B-36C37C2B6569}"/>
    <dgm:cxn modelId="{03161EDF-3110-4EFE-9732-A22BF6E975E7}" srcId="{2476E7D7-E37B-4372-B1F1-4FE1D0B43C20}" destId="{B95CAEE8-A457-44BA-9455-C40156F58BD1}" srcOrd="1" destOrd="0" parTransId="{B1640AE9-371C-46BF-B7D3-A61C5D5D7335}" sibTransId="{12EC3FDA-C5CA-4FA5-B2DF-B75E8620F943}"/>
    <dgm:cxn modelId="{979E9867-7F94-7D46-8798-6DE60D6D76A1}" type="presParOf" srcId="{255513BC-3CEA-4B4C-82D5-AE0C60EF4F3A}" destId="{ECAB5B92-FA3F-9545-A016-4C58D4D4548A}" srcOrd="0" destOrd="0" presId="urn:microsoft.com/office/officeart/2005/8/layout/list1"/>
    <dgm:cxn modelId="{114023BC-D098-1348-983E-BAC3C46B1630}" type="presParOf" srcId="{ECAB5B92-FA3F-9545-A016-4C58D4D4548A}" destId="{A3C829E8-6230-8843-8A5B-01C771E4D191}" srcOrd="0" destOrd="0" presId="urn:microsoft.com/office/officeart/2005/8/layout/list1"/>
    <dgm:cxn modelId="{B1368C79-637B-C04C-AC86-87A36A20E30E}" type="presParOf" srcId="{ECAB5B92-FA3F-9545-A016-4C58D4D4548A}" destId="{9E3369E6-F53D-D04D-9983-B0560909D471}" srcOrd="1" destOrd="0" presId="urn:microsoft.com/office/officeart/2005/8/layout/list1"/>
    <dgm:cxn modelId="{DF98AE1E-F17D-4345-B4F4-F51B9C119CB6}" type="presParOf" srcId="{255513BC-3CEA-4B4C-82D5-AE0C60EF4F3A}" destId="{1C678A9E-85FF-0042-9B75-8458D6F32B55}" srcOrd="1" destOrd="0" presId="urn:microsoft.com/office/officeart/2005/8/layout/list1"/>
    <dgm:cxn modelId="{2A966F3C-A1B0-5E4C-A536-C5E22FABD77F}" type="presParOf" srcId="{255513BC-3CEA-4B4C-82D5-AE0C60EF4F3A}" destId="{D115645C-1F31-724F-9CB3-37FF964A5D87}" srcOrd="2" destOrd="0" presId="urn:microsoft.com/office/officeart/2005/8/layout/list1"/>
    <dgm:cxn modelId="{1D770B2F-EC6D-5749-B932-00513DFF1FCA}" type="presParOf" srcId="{255513BC-3CEA-4B4C-82D5-AE0C60EF4F3A}" destId="{B6D7A6C9-DD8A-1446-80ED-A2B7FA5284AF}" srcOrd="3" destOrd="0" presId="urn:microsoft.com/office/officeart/2005/8/layout/list1"/>
    <dgm:cxn modelId="{BB9F9C15-CE63-664D-BFC2-49E7E1967BE3}" type="presParOf" srcId="{255513BC-3CEA-4B4C-82D5-AE0C60EF4F3A}" destId="{C315D72F-FFDB-B247-AB95-00EFA259D35C}" srcOrd="4" destOrd="0" presId="urn:microsoft.com/office/officeart/2005/8/layout/list1"/>
    <dgm:cxn modelId="{C3E54F41-2C91-454B-B06F-9E7EBC348129}" type="presParOf" srcId="{C315D72F-FFDB-B247-AB95-00EFA259D35C}" destId="{4EF7CF10-06DC-2643-ABC5-F3AC5D469B92}" srcOrd="0" destOrd="0" presId="urn:microsoft.com/office/officeart/2005/8/layout/list1"/>
    <dgm:cxn modelId="{075B3A73-F54C-644C-B72D-913BC9057838}" type="presParOf" srcId="{C315D72F-FFDB-B247-AB95-00EFA259D35C}" destId="{7C923B10-F3B0-A949-B832-F915605E2C46}" srcOrd="1" destOrd="0" presId="urn:microsoft.com/office/officeart/2005/8/layout/list1"/>
    <dgm:cxn modelId="{037DEE02-EDE5-684F-91CE-5DD1F51B9A43}" type="presParOf" srcId="{255513BC-3CEA-4B4C-82D5-AE0C60EF4F3A}" destId="{6F625A97-9501-9E4F-A0A4-4F09E5B20B17}" srcOrd="5" destOrd="0" presId="urn:microsoft.com/office/officeart/2005/8/layout/list1"/>
    <dgm:cxn modelId="{E3407AA1-1EFD-D14B-A464-F46E88452076}" type="presParOf" srcId="{255513BC-3CEA-4B4C-82D5-AE0C60EF4F3A}" destId="{BD0643FB-442A-D74F-B31F-B1C5D9ABFCC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5645C-1F31-724F-9CB3-37FF964A5D87}">
      <dsp:nvSpPr>
        <dsp:cNvPr id="0" name=""/>
        <dsp:cNvSpPr/>
      </dsp:nvSpPr>
      <dsp:spPr>
        <a:xfrm>
          <a:off x="0" y="696275"/>
          <a:ext cx="10241280"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369E6-F53D-D04D-9983-B0560909D471}">
      <dsp:nvSpPr>
        <dsp:cNvPr id="0" name=""/>
        <dsp:cNvSpPr/>
      </dsp:nvSpPr>
      <dsp:spPr>
        <a:xfrm>
          <a:off x="512064" y="17315"/>
          <a:ext cx="7168896" cy="1357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967" tIns="0" rIns="270967" bIns="0" numCol="1" spcCol="1270" anchor="ctr" anchorCtr="0">
          <a:noAutofit/>
        </a:bodyPr>
        <a:lstStyle/>
        <a:p>
          <a:pPr marL="0" lvl="0" indent="0" algn="l" defTabSz="2044700">
            <a:lnSpc>
              <a:spcPct val="90000"/>
            </a:lnSpc>
            <a:spcBef>
              <a:spcPct val="0"/>
            </a:spcBef>
            <a:spcAft>
              <a:spcPct val="35000"/>
            </a:spcAft>
            <a:buNone/>
          </a:pPr>
          <a:r>
            <a:rPr lang="en-US" sz="4600" kern="1200"/>
            <a:t>From Landlord to Tenant</a:t>
          </a:r>
        </a:p>
      </dsp:txBody>
      <dsp:txXfrm>
        <a:off x="578352" y="83603"/>
        <a:ext cx="7036320" cy="1225344"/>
      </dsp:txXfrm>
    </dsp:sp>
    <dsp:sp modelId="{BD0643FB-442A-D74F-B31F-B1C5D9ABFCC2}">
      <dsp:nvSpPr>
        <dsp:cNvPr id="0" name=""/>
        <dsp:cNvSpPr/>
      </dsp:nvSpPr>
      <dsp:spPr>
        <a:xfrm>
          <a:off x="0" y="2782836"/>
          <a:ext cx="10241280"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23B10-F3B0-A949-B832-F915605E2C46}">
      <dsp:nvSpPr>
        <dsp:cNvPr id="0" name=""/>
        <dsp:cNvSpPr/>
      </dsp:nvSpPr>
      <dsp:spPr>
        <a:xfrm>
          <a:off x="512064" y="2103875"/>
          <a:ext cx="7168896" cy="1357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967" tIns="0" rIns="270967" bIns="0" numCol="1" spcCol="1270" anchor="ctr" anchorCtr="0">
          <a:noAutofit/>
        </a:bodyPr>
        <a:lstStyle/>
        <a:p>
          <a:pPr marL="0" lvl="0" indent="0" algn="l" defTabSz="2044700">
            <a:lnSpc>
              <a:spcPct val="90000"/>
            </a:lnSpc>
            <a:spcBef>
              <a:spcPct val="0"/>
            </a:spcBef>
            <a:spcAft>
              <a:spcPct val="35000"/>
            </a:spcAft>
            <a:buNone/>
          </a:pPr>
          <a:r>
            <a:rPr lang="en-US" sz="4600" kern="1200"/>
            <a:t>5-day Pay-or-Quit</a:t>
          </a:r>
        </a:p>
      </dsp:txBody>
      <dsp:txXfrm>
        <a:off x="578352" y="2170163"/>
        <a:ext cx="7036320" cy="12253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FD17D-343E-1840-B46E-03FA289B913B}" type="datetimeFigureOut">
              <a:rPr lang="en-US" smtClean="0"/>
              <a:t>6/22/23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201F1-3BFC-B04A-A4C2-36E03ECC905B}" type="slidenum">
              <a:rPr lang="en-US" smtClean="0"/>
              <a:t>‹#›</a:t>
            </a:fld>
            <a:endParaRPr lang="en-US"/>
          </a:p>
        </p:txBody>
      </p:sp>
    </p:spTree>
    <p:extLst>
      <p:ext uri="{BB962C8B-B14F-4D97-AF65-F5344CB8AC3E}">
        <p14:creationId xmlns:p14="http://schemas.microsoft.com/office/powerpoint/2010/main" val="295154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notice the tenant is entitled to for performance of routine maintenance will be governed by the lease.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 Virginia REALTORS® standard lease requires the landlord give the tenant at least 24 hours notice of application of pesticide in the property, and 72 hours notice of any routine maintenance to be performed.</a:t>
            </a:r>
            <a:r>
              <a:rPr lang="en-US" dirty="0">
                <a:effectLst/>
              </a:rPr>
              <a:t>  The landlord is not required to give notice or adhere to these timeframes if the maintenance performed is requested by the tenant.</a:t>
            </a:r>
            <a:endParaRPr lang="en-US" dirty="0"/>
          </a:p>
        </p:txBody>
      </p:sp>
      <p:sp>
        <p:nvSpPr>
          <p:cNvPr id="4" name="Slide Number Placeholder 3"/>
          <p:cNvSpPr>
            <a:spLocks noGrp="1"/>
          </p:cNvSpPr>
          <p:nvPr>
            <p:ph type="sldNum" sz="quarter" idx="5"/>
          </p:nvPr>
        </p:nvSpPr>
        <p:spPr/>
        <p:txBody>
          <a:bodyPr/>
          <a:lstStyle/>
          <a:p>
            <a:fld id="{577201F1-3BFC-B04A-A4C2-36E03ECC905B}" type="slidenum">
              <a:rPr lang="en-US" smtClean="0"/>
              <a:t>2</a:t>
            </a:fld>
            <a:endParaRPr lang="en-US"/>
          </a:p>
        </p:txBody>
      </p:sp>
    </p:spTree>
    <p:extLst>
      <p:ext uri="{BB962C8B-B14F-4D97-AF65-F5344CB8AC3E}">
        <p14:creationId xmlns:p14="http://schemas.microsoft.com/office/powerpoint/2010/main" val="286949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Notice required to show the property to prospective tenants, buyers, contractors, etc., is also going to be governed by the terms of the lease.  The Virginia REALTORS® standard lease requires “reasonable” notice and coordination with the tenant.</a:t>
            </a:r>
            <a:r>
              <a:rPr lang="en-US" dirty="0">
                <a:effectLst/>
              </a:rPr>
              <a:t>  The tenant is likewise required to act reasonably in finding a suitable time in which to show the property.</a:t>
            </a:r>
            <a:endParaRPr lang="en-US" dirty="0"/>
          </a:p>
        </p:txBody>
      </p:sp>
      <p:sp>
        <p:nvSpPr>
          <p:cNvPr id="4" name="Slide Number Placeholder 3"/>
          <p:cNvSpPr>
            <a:spLocks noGrp="1"/>
          </p:cNvSpPr>
          <p:nvPr>
            <p:ph type="sldNum" sz="quarter" idx="5"/>
          </p:nvPr>
        </p:nvSpPr>
        <p:spPr/>
        <p:txBody>
          <a:bodyPr/>
          <a:lstStyle/>
          <a:p>
            <a:fld id="{577201F1-3BFC-B04A-A4C2-36E03ECC905B}" type="slidenum">
              <a:rPr lang="en-US" smtClean="0"/>
              <a:t>3</a:t>
            </a:fld>
            <a:endParaRPr lang="en-US"/>
          </a:p>
        </p:txBody>
      </p:sp>
    </p:spTree>
    <p:extLst>
      <p:ext uri="{BB962C8B-B14F-4D97-AF65-F5344CB8AC3E}">
        <p14:creationId xmlns:p14="http://schemas.microsoft.com/office/powerpoint/2010/main" val="96206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any inspection, the landlord may take photographs of the interior of the property.  However, those photographs become “tenant records” and are therefore required to be kept confidential.  The landlord may, however, give notice to the tenant of the desire to use photographs of the property for advertising or other similar purposes, and request tenant’s consent.  Tenant is not obligated to give such consent.</a:t>
            </a:r>
          </a:p>
        </p:txBody>
      </p:sp>
      <p:sp>
        <p:nvSpPr>
          <p:cNvPr id="4" name="Slide Number Placeholder 3"/>
          <p:cNvSpPr>
            <a:spLocks noGrp="1"/>
          </p:cNvSpPr>
          <p:nvPr>
            <p:ph type="sldNum" sz="quarter" idx="5"/>
          </p:nvPr>
        </p:nvSpPr>
        <p:spPr/>
        <p:txBody>
          <a:bodyPr/>
          <a:lstStyle/>
          <a:p>
            <a:fld id="{577201F1-3BFC-B04A-A4C2-36E03ECC905B}" type="slidenum">
              <a:rPr lang="en-US" smtClean="0"/>
              <a:t>4</a:t>
            </a:fld>
            <a:endParaRPr lang="en-US"/>
          </a:p>
        </p:txBody>
      </p:sp>
    </p:spTree>
    <p:extLst>
      <p:ext uri="{BB962C8B-B14F-4D97-AF65-F5344CB8AC3E}">
        <p14:creationId xmlns:p14="http://schemas.microsoft.com/office/powerpoint/2010/main" val="401400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informs tenant of the amount due.  All amounts due to landlord are considered “rent” including and fees or utilities that are owed by the tenant to the landlord.  If tenant does not pay amount due in full within five days, landlord may begin unlawful detainer proceedings.</a:t>
            </a:r>
          </a:p>
        </p:txBody>
      </p:sp>
      <p:sp>
        <p:nvSpPr>
          <p:cNvPr id="4" name="Slide Number Placeholder 3"/>
          <p:cNvSpPr>
            <a:spLocks noGrp="1"/>
          </p:cNvSpPr>
          <p:nvPr>
            <p:ph type="sldNum" sz="quarter" idx="5"/>
          </p:nvPr>
        </p:nvSpPr>
        <p:spPr/>
        <p:txBody>
          <a:bodyPr/>
          <a:lstStyle/>
          <a:p>
            <a:fld id="{577201F1-3BFC-B04A-A4C2-36E03ECC905B}" type="slidenum">
              <a:rPr lang="en-US" smtClean="0"/>
              <a:t>5</a:t>
            </a:fld>
            <a:endParaRPr lang="en-US"/>
          </a:p>
        </p:txBody>
      </p:sp>
    </p:spTree>
    <p:extLst>
      <p:ext uri="{BB962C8B-B14F-4D97-AF65-F5344CB8AC3E}">
        <p14:creationId xmlns:p14="http://schemas.microsoft.com/office/powerpoint/2010/main" val="171250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Issued when a tenant has breached some provision of the lease, but the breach can be remedied.  For example, allowing an unauthorized occupant to stay in the property or parking in the incorrect parking spot would be remediable violations.  Tenant would have 21 days to correct the violation.  If after 30 days the violation has not been corrected, the landlord can begin unlawful detainer proceedings.</a:t>
            </a:r>
          </a:p>
          <a:p>
            <a:endParaRPr lang="en-US" dirty="0"/>
          </a:p>
          <a:p>
            <a:r>
              <a:rPr lang="en-US" dirty="0"/>
              <a:t>If the tenant repeats the same violation again, the landlord can serve a 30-day notice of termination due to the repeat violation.</a:t>
            </a:r>
          </a:p>
        </p:txBody>
      </p:sp>
      <p:sp>
        <p:nvSpPr>
          <p:cNvPr id="4" name="Slide Number Placeholder 3"/>
          <p:cNvSpPr>
            <a:spLocks noGrp="1"/>
          </p:cNvSpPr>
          <p:nvPr>
            <p:ph type="sldNum" sz="quarter" idx="5"/>
          </p:nvPr>
        </p:nvSpPr>
        <p:spPr/>
        <p:txBody>
          <a:bodyPr/>
          <a:lstStyle/>
          <a:p>
            <a:fld id="{577201F1-3BFC-B04A-A4C2-36E03ECC905B}" type="slidenum">
              <a:rPr lang="en-US" smtClean="0"/>
              <a:t>6</a:t>
            </a:fld>
            <a:endParaRPr lang="en-US"/>
          </a:p>
        </p:txBody>
      </p:sp>
    </p:spTree>
    <p:extLst>
      <p:ext uri="{BB962C8B-B14F-4D97-AF65-F5344CB8AC3E}">
        <p14:creationId xmlns:p14="http://schemas.microsoft.com/office/powerpoint/2010/main" val="29080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30-day Notice of Termination explaining the nature of the breach is issued when a tenant has breached a provision of the lease that cannot be rectified.  If the breach involves a criminal drug activity or a threat to the health and safety of others, landlord may serve a notice of immediate termination.</a:t>
            </a:r>
          </a:p>
        </p:txBody>
      </p:sp>
      <p:sp>
        <p:nvSpPr>
          <p:cNvPr id="4" name="Slide Number Placeholder 3"/>
          <p:cNvSpPr>
            <a:spLocks noGrp="1"/>
          </p:cNvSpPr>
          <p:nvPr>
            <p:ph type="sldNum" sz="quarter" idx="5"/>
          </p:nvPr>
        </p:nvSpPr>
        <p:spPr/>
        <p:txBody>
          <a:bodyPr/>
          <a:lstStyle/>
          <a:p>
            <a:fld id="{577201F1-3BFC-B04A-A4C2-36E03ECC905B}" type="slidenum">
              <a:rPr lang="en-US" smtClean="0"/>
              <a:t>7</a:t>
            </a:fld>
            <a:endParaRPr lang="en-US"/>
          </a:p>
        </p:txBody>
      </p:sp>
    </p:spTree>
    <p:extLst>
      <p:ext uri="{BB962C8B-B14F-4D97-AF65-F5344CB8AC3E}">
        <p14:creationId xmlns:p14="http://schemas.microsoft.com/office/powerpoint/2010/main" val="182588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Tenant may, at any time, submit a notice of maintenance needed on the property.  The landlord is required to make diligent efforts to perform the maintenance within a reasonable period of time.  How long “reasonable” is will vary from case to case.  If the heat goes out in the winter, the landlord is obligated work to repair the issue much more quickly than if, say, a doorknob to an interior door broke.  There is a rebuttable presumption that if the landlord takes longer than 30 days to act on a maintenance request, the landlord has acted unreasonably, in which case the tenant will have grounds to file a tenant’s assertion.</a:t>
            </a:r>
          </a:p>
        </p:txBody>
      </p:sp>
      <p:sp>
        <p:nvSpPr>
          <p:cNvPr id="4" name="Slide Number Placeholder 3"/>
          <p:cNvSpPr>
            <a:spLocks noGrp="1"/>
          </p:cNvSpPr>
          <p:nvPr>
            <p:ph type="sldNum" sz="quarter" idx="5"/>
          </p:nvPr>
        </p:nvSpPr>
        <p:spPr/>
        <p:txBody>
          <a:bodyPr/>
          <a:lstStyle/>
          <a:p>
            <a:fld id="{577201F1-3BFC-B04A-A4C2-36E03ECC905B}" type="slidenum">
              <a:rPr lang="en-US" smtClean="0"/>
              <a:t>8</a:t>
            </a:fld>
            <a:endParaRPr lang="en-US"/>
          </a:p>
        </p:txBody>
      </p:sp>
    </p:spTree>
    <p:extLst>
      <p:ext uri="{BB962C8B-B14F-4D97-AF65-F5344CB8AC3E}">
        <p14:creationId xmlns:p14="http://schemas.microsoft.com/office/powerpoint/2010/main" val="148423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party may give notice to the other of their intent to not renew the lease.  The lease itself will govern how much notice is required.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For month-to-month leases, 30 days’ notice is typically required to non-renew, while 60 days’ notice is typically required for lease terms of several months or longer.  </a:t>
            </a:r>
            <a:endParaRPr lang="en-US" dirty="0"/>
          </a:p>
        </p:txBody>
      </p:sp>
      <p:sp>
        <p:nvSpPr>
          <p:cNvPr id="4" name="Slide Number Placeholder 3"/>
          <p:cNvSpPr>
            <a:spLocks noGrp="1"/>
          </p:cNvSpPr>
          <p:nvPr>
            <p:ph type="sldNum" sz="quarter" idx="5"/>
          </p:nvPr>
        </p:nvSpPr>
        <p:spPr/>
        <p:txBody>
          <a:bodyPr/>
          <a:lstStyle/>
          <a:p>
            <a:fld id="{577201F1-3BFC-B04A-A4C2-36E03ECC905B}" type="slidenum">
              <a:rPr lang="en-US" smtClean="0"/>
              <a:t>9</a:t>
            </a:fld>
            <a:endParaRPr lang="en-US"/>
          </a:p>
        </p:txBody>
      </p:sp>
    </p:spTree>
    <p:extLst>
      <p:ext uri="{BB962C8B-B14F-4D97-AF65-F5344CB8AC3E}">
        <p14:creationId xmlns:p14="http://schemas.microsoft.com/office/powerpoint/2010/main" val="372527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June 22,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6801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June 22,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5397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June 22,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5659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June 22,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1586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June 22,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0525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June 22,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3388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June 22,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480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June 22,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9277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June 22,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53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June 22,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8948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June 22,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5076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June 22,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77252485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tters in shelves">
            <a:extLst>
              <a:ext uri="{FF2B5EF4-FFF2-40B4-BE49-F238E27FC236}">
                <a16:creationId xmlns:a16="http://schemas.microsoft.com/office/drawing/2014/main" id="{4DCECC30-33DC-B93D-CACE-83501EB37459}"/>
              </a:ext>
            </a:extLst>
          </p:cNvPr>
          <p:cNvPicPr>
            <a:picLocks noChangeAspect="1"/>
          </p:cNvPicPr>
          <p:nvPr/>
        </p:nvPicPr>
        <p:blipFill rotWithShape="1">
          <a:blip r:embed="rId2"/>
          <a:srcRect l="5784" r="15296"/>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D83A87-9989-8146-A37C-A27B431D14A4}"/>
              </a:ext>
            </a:extLst>
          </p:cNvPr>
          <p:cNvSpPr>
            <a:spLocks noGrp="1"/>
          </p:cNvSpPr>
          <p:nvPr>
            <p:ph type="ctrTitle"/>
          </p:nvPr>
        </p:nvSpPr>
        <p:spPr>
          <a:xfrm>
            <a:off x="463825" y="2950387"/>
            <a:ext cx="3077044" cy="3531403"/>
          </a:xfrm>
        </p:spPr>
        <p:txBody>
          <a:bodyPr anchor="t">
            <a:normAutofit/>
          </a:bodyPr>
          <a:lstStyle/>
          <a:p>
            <a:pPr algn="r"/>
            <a:r>
              <a:rPr lang="en-US" sz="2000" dirty="0">
                <a:solidFill>
                  <a:schemeClr val="bg1"/>
                </a:solidFill>
              </a:rPr>
              <a:t>Notices to and From Residential Tenants</a:t>
            </a:r>
          </a:p>
        </p:txBody>
      </p:sp>
      <p:sp>
        <p:nvSpPr>
          <p:cNvPr id="3" name="Subtitle 2">
            <a:extLst>
              <a:ext uri="{FF2B5EF4-FFF2-40B4-BE49-F238E27FC236}">
                <a16:creationId xmlns:a16="http://schemas.microsoft.com/office/drawing/2014/main" id="{393CF0A9-36F9-5D4D-88C4-3F56A2CC5DA0}"/>
              </a:ext>
            </a:extLst>
          </p:cNvPr>
          <p:cNvSpPr>
            <a:spLocks noGrp="1"/>
          </p:cNvSpPr>
          <p:nvPr>
            <p:ph type="subTitle" idx="1"/>
          </p:nvPr>
        </p:nvSpPr>
        <p:spPr>
          <a:xfrm>
            <a:off x="642026" y="525970"/>
            <a:ext cx="2937753" cy="1600225"/>
          </a:xfrm>
        </p:spPr>
        <p:txBody>
          <a:bodyPr anchor="b">
            <a:normAutofit/>
          </a:bodyPr>
          <a:lstStyle/>
          <a:p>
            <a:pPr algn="r"/>
            <a:r>
              <a:rPr lang="en-US" sz="1200" dirty="0">
                <a:solidFill>
                  <a:schemeClr val="bg1"/>
                </a:solidFill>
              </a:rPr>
              <a:t>Broker </a:t>
            </a:r>
            <a:r>
              <a:rPr lang="en-US" sz="1200" dirty="0" err="1">
                <a:solidFill>
                  <a:schemeClr val="bg1"/>
                </a:solidFill>
              </a:rPr>
              <a:t>TOOLkit</a:t>
            </a:r>
            <a:endParaRPr lang="en-US" sz="1200" dirty="0">
              <a:solidFill>
                <a:schemeClr val="bg1"/>
              </a:solidFill>
            </a:endParaRPr>
          </a:p>
          <a:p>
            <a:pPr algn="r"/>
            <a:r>
              <a:rPr lang="en-US" sz="1200" dirty="0">
                <a:solidFill>
                  <a:schemeClr val="bg1"/>
                </a:solidFill>
              </a:rPr>
              <a:t>June 2023</a:t>
            </a:r>
          </a:p>
          <a:p>
            <a:pPr algn="r"/>
            <a:r>
              <a:rPr lang="en-US" sz="1200" dirty="0">
                <a:solidFill>
                  <a:schemeClr val="bg1"/>
                </a:solidFill>
              </a:rPr>
              <a:t>©Virginia REALTORS®</a:t>
            </a:r>
          </a:p>
        </p:txBody>
      </p:sp>
    </p:spTree>
    <p:extLst>
      <p:ext uri="{BB962C8B-B14F-4D97-AF65-F5344CB8AC3E}">
        <p14:creationId xmlns:p14="http://schemas.microsoft.com/office/powerpoint/2010/main" val="11297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DC40E-5E8A-6143-8B25-424BF303D441}"/>
              </a:ext>
            </a:extLst>
          </p:cNvPr>
          <p:cNvSpPr>
            <a:spLocks noGrp="1"/>
          </p:cNvSpPr>
          <p:nvPr>
            <p:ph type="title"/>
          </p:nvPr>
        </p:nvSpPr>
        <p:spPr>
          <a:xfrm>
            <a:off x="1380236" y="286601"/>
            <a:ext cx="5929422" cy="1852976"/>
          </a:xfrm>
        </p:spPr>
        <p:txBody>
          <a:bodyPr>
            <a:normAutofit/>
          </a:bodyPr>
          <a:lstStyle/>
          <a:p>
            <a:r>
              <a:rPr lang="en-US" sz="4000" dirty="0"/>
              <a:t>Maintenance to the property</a:t>
            </a:r>
          </a:p>
        </p:txBody>
      </p:sp>
      <p:sp>
        <p:nvSpPr>
          <p:cNvPr id="3" name="Content Placeholder 2">
            <a:extLst>
              <a:ext uri="{FF2B5EF4-FFF2-40B4-BE49-F238E27FC236}">
                <a16:creationId xmlns:a16="http://schemas.microsoft.com/office/drawing/2014/main" id="{F9E80E63-7078-214A-9788-D382B9381955}"/>
              </a:ext>
            </a:extLst>
          </p:cNvPr>
          <p:cNvSpPr>
            <a:spLocks noGrp="1"/>
          </p:cNvSpPr>
          <p:nvPr>
            <p:ph idx="1"/>
          </p:nvPr>
        </p:nvSpPr>
        <p:spPr>
          <a:xfrm>
            <a:off x="1380237" y="2621381"/>
            <a:ext cx="5929422" cy="3322219"/>
          </a:xfrm>
        </p:spPr>
        <p:txBody>
          <a:bodyPr>
            <a:normAutofit/>
          </a:bodyPr>
          <a:lstStyle/>
          <a:p>
            <a:r>
              <a:rPr lang="en-US" sz="1800" dirty="0"/>
              <a:t>From Landlord to Tenant</a:t>
            </a:r>
          </a:p>
          <a:p>
            <a:r>
              <a:rPr lang="en-US" sz="1800" dirty="0"/>
              <a:t>24 hours’ notice for pesticide</a:t>
            </a:r>
          </a:p>
          <a:p>
            <a:r>
              <a:rPr lang="en-US" sz="1800" dirty="0"/>
              <a:t>72 hours’ notice for routine maintenance</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dsection of a person holding a miniature house">
            <a:extLst>
              <a:ext uri="{FF2B5EF4-FFF2-40B4-BE49-F238E27FC236}">
                <a16:creationId xmlns:a16="http://schemas.microsoft.com/office/drawing/2014/main" id="{E4980F7E-9634-9B29-F114-F9D708590052}"/>
              </a:ext>
            </a:extLst>
          </p:cNvPr>
          <p:cNvPicPr>
            <a:picLocks noChangeAspect="1"/>
          </p:cNvPicPr>
          <p:nvPr/>
        </p:nvPicPr>
        <p:blipFill rotWithShape="1">
          <a:blip r:embed="rId3"/>
          <a:srcRect l="30828" r="29159" b="1"/>
          <a:stretch/>
        </p:blipFill>
        <p:spPr>
          <a:xfrm>
            <a:off x="8115300" y="-12515"/>
            <a:ext cx="4076700" cy="6418631"/>
          </a:xfrm>
          <a:prstGeom prst="rect">
            <a:avLst/>
          </a:prstGeom>
        </p:spPr>
      </p:pic>
    </p:spTree>
    <p:extLst>
      <p:ext uri="{BB962C8B-B14F-4D97-AF65-F5344CB8AC3E}">
        <p14:creationId xmlns:p14="http://schemas.microsoft.com/office/powerpoint/2010/main" val="1425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95311-84FB-EE4E-9D61-0B2CDE89DCC7}"/>
              </a:ext>
            </a:extLst>
          </p:cNvPr>
          <p:cNvSpPr>
            <a:spLocks noGrp="1"/>
          </p:cNvSpPr>
          <p:nvPr>
            <p:ph type="title"/>
          </p:nvPr>
        </p:nvSpPr>
        <p:spPr>
          <a:xfrm>
            <a:off x="8643193" y="457201"/>
            <a:ext cx="3091607" cy="1727643"/>
          </a:xfrm>
        </p:spPr>
        <p:txBody>
          <a:bodyPr vert="horz" lIns="0" tIns="0" rIns="0" bIns="0" rtlCol="0" anchor="b">
            <a:normAutofit/>
          </a:bodyPr>
          <a:lstStyle/>
          <a:p>
            <a:r>
              <a:rPr lang="en-US" sz="2800" spc="750" dirty="0"/>
              <a:t>Showing the Property</a:t>
            </a:r>
          </a:p>
        </p:txBody>
      </p:sp>
      <p:pic>
        <p:nvPicPr>
          <p:cNvPr id="25" name="Picture 4" descr="A midsection of a person holding a miniature house">
            <a:extLst>
              <a:ext uri="{FF2B5EF4-FFF2-40B4-BE49-F238E27FC236}">
                <a16:creationId xmlns:a16="http://schemas.microsoft.com/office/drawing/2014/main" id="{08C6EDB8-95D7-6567-12B7-E083D3341865}"/>
              </a:ext>
            </a:extLst>
          </p:cNvPr>
          <p:cNvPicPr>
            <a:picLocks noChangeAspect="1"/>
          </p:cNvPicPr>
          <p:nvPr/>
        </p:nvPicPr>
        <p:blipFill rotWithShape="1">
          <a:blip r:embed="rId3"/>
          <a:srcRect l="11179" r="9040"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71612D0-2184-FE4E-BDD5-569C64D3AE19}"/>
              </a:ext>
            </a:extLst>
          </p:cNvPr>
          <p:cNvSpPr>
            <a:spLocks noGrp="1"/>
          </p:cNvSpPr>
          <p:nvPr>
            <p:ph idx="1"/>
          </p:nvPr>
        </p:nvSpPr>
        <p:spPr>
          <a:xfrm>
            <a:off x="8643193" y="2530549"/>
            <a:ext cx="2942813" cy="3428124"/>
          </a:xfrm>
        </p:spPr>
        <p:txBody>
          <a:bodyPr vert="horz" lIns="0" tIns="0" rIns="0" bIns="0" rtlCol="0">
            <a:normAutofit/>
          </a:bodyPr>
          <a:lstStyle/>
          <a:p>
            <a:pPr marL="0" indent="0">
              <a:buNone/>
            </a:pPr>
            <a:r>
              <a:rPr lang="en-US" sz="1400" b="1" cap="all" spc="600" dirty="0"/>
              <a:t>-From Landlord to Tenant</a:t>
            </a:r>
          </a:p>
          <a:p>
            <a:pPr marL="0" indent="0">
              <a:buNone/>
            </a:pPr>
            <a:endParaRPr lang="en-US" sz="1400" b="1" cap="all" spc="600" dirty="0"/>
          </a:p>
          <a:p>
            <a:pPr marL="0" indent="0">
              <a:buNone/>
            </a:pPr>
            <a:r>
              <a:rPr lang="en-US" sz="1400" b="1" cap="all" spc="600" dirty="0"/>
              <a:t>-Tenant must be given “reasonable” notice</a:t>
            </a:r>
          </a:p>
        </p:txBody>
      </p:sp>
      <p:sp>
        <p:nvSpPr>
          <p:cNvPr id="35" name="Rectangle 3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8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dern architecture overlooking mountainous green scene">
            <a:extLst>
              <a:ext uri="{FF2B5EF4-FFF2-40B4-BE49-F238E27FC236}">
                <a16:creationId xmlns:a16="http://schemas.microsoft.com/office/drawing/2014/main" id="{8771E9B9-3195-A6F1-DABD-F434381B4C1C}"/>
              </a:ext>
            </a:extLst>
          </p:cNvPr>
          <p:cNvPicPr>
            <a:picLocks noChangeAspect="1"/>
          </p:cNvPicPr>
          <p:nvPr/>
        </p:nvPicPr>
        <p:blipFill rotWithShape="1">
          <a:blip r:embed="rId3"/>
          <a:srcRect t="15638"/>
          <a:stretch/>
        </p:blipFill>
        <p:spPr>
          <a:xfrm>
            <a:off x="20" y="-1824"/>
            <a:ext cx="12191980" cy="6865514"/>
          </a:xfrm>
          <a:prstGeom prst="rect">
            <a:avLst/>
          </a:prstGeom>
        </p:spPr>
      </p:pic>
      <p:sp>
        <p:nvSpPr>
          <p:cNvPr id="15" name="Rectangle 14">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1CB29C-622F-CA42-926B-5D7F833A9CBE}"/>
              </a:ext>
            </a:extLst>
          </p:cNvPr>
          <p:cNvSpPr>
            <a:spLocks noGrp="1"/>
          </p:cNvSpPr>
          <p:nvPr>
            <p:ph type="title"/>
          </p:nvPr>
        </p:nvSpPr>
        <p:spPr>
          <a:xfrm>
            <a:off x="751114" y="709684"/>
            <a:ext cx="5124247" cy="1927695"/>
          </a:xfrm>
        </p:spPr>
        <p:txBody>
          <a:bodyPr vert="horz" lIns="0" tIns="0" rIns="0" bIns="0" rtlCol="0" anchor="b">
            <a:normAutofit/>
          </a:bodyPr>
          <a:lstStyle/>
          <a:p>
            <a:r>
              <a:rPr lang="en-US" sz="3100" spc="750" dirty="0">
                <a:solidFill>
                  <a:schemeClr val="bg1"/>
                </a:solidFill>
              </a:rPr>
              <a:t>Photographing the property</a:t>
            </a:r>
          </a:p>
        </p:txBody>
      </p:sp>
      <p:sp>
        <p:nvSpPr>
          <p:cNvPr id="3" name="Content Placeholder 2">
            <a:extLst>
              <a:ext uri="{FF2B5EF4-FFF2-40B4-BE49-F238E27FC236}">
                <a16:creationId xmlns:a16="http://schemas.microsoft.com/office/drawing/2014/main" id="{BB92498C-95A9-A54A-B694-2DDFB05433DC}"/>
              </a:ext>
            </a:extLst>
          </p:cNvPr>
          <p:cNvSpPr>
            <a:spLocks noGrp="1"/>
          </p:cNvSpPr>
          <p:nvPr>
            <p:ph idx="1"/>
          </p:nvPr>
        </p:nvSpPr>
        <p:spPr>
          <a:xfrm>
            <a:off x="751113" y="2988860"/>
            <a:ext cx="4878587" cy="2031275"/>
          </a:xfrm>
        </p:spPr>
        <p:txBody>
          <a:bodyPr vert="horz" lIns="0" tIns="0" rIns="0" bIns="0" rtlCol="0">
            <a:normAutofit/>
          </a:bodyPr>
          <a:lstStyle/>
          <a:p>
            <a:pPr marL="0" indent="0">
              <a:lnSpc>
                <a:spcPct val="150000"/>
              </a:lnSpc>
              <a:buNone/>
            </a:pPr>
            <a:r>
              <a:rPr lang="en-US" sz="1600" b="1" cap="all" spc="600" dirty="0">
                <a:solidFill>
                  <a:schemeClr val="bg1"/>
                </a:solidFill>
              </a:rPr>
              <a:t>-From Landlord to Tenant</a:t>
            </a:r>
          </a:p>
          <a:p>
            <a:pPr marL="0" indent="0">
              <a:lnSpc>
                <a:spcPct val="150000"/>
              </a:lnSpc>
              <a:buNone/>
            </a:pPr>
            <a:r>
              <a:rPr lang="en-US" sz="1600" b="1" cap="all" spc="600" dirty="0">
                <a:solidFill>
                  <a:schemeClr val="bg1"/>
                </a:solidFill>
              </a:rPr>
              <a:t>-Tenant must Consent</a:t>
            </a:r>
          </a:p>
        </p:txBody>
      </p:sp>
      <p:sp>
        <p:nvSpPr>
          <p:cNvPr id="17" name="Rectangle 16">
            <a:extLst>
              <a:ext uri="{FF2B5EF4-FFF2-40B4-BE49-F238E27FC236}">
                <a16:creationId xmlns:a16="http://schemas.microsoft.com/office/drawing/2014/main" id="{D1DEB652-CD49-4786-9154-A1A30E195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A7483D-55E4-41F7-8F87-19FAB2AEA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6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CF45-3FA5-2445-80E3-6290837CEA32}"/>
              </a:ext>
            </a:extLst>
          </p:cNvPr>
          <p:cNvSpPr>
            <a:spLocks noGrp="1"/>
          </p:cNvSpPr>
          <p:nvPr>
            <p:ph type="title"/>
          </p:nvPr>
        </p:nvSpPr>
        <p:spPr/>
        <p:txBody>
          <a:bodyPr/>
          <a:lstStyle/>
          <a:p>
            <a:r>
              <a:rPr lang="en-US" dirty="0"/>
              <a:t>Non-Payment of Rent</a:t>
            </a:r>
          </a:p>
        </p:txBody>
      </p:sp>
      <p:graphicFrame>
        <p:nvGraphicFramePr>
          <p:cNvPr id="5" name="Content Placeholder 2">
            <a:extLst>
              <a:ext uri="{FF2B5EF4-FFF2-40B4-BE49-F238E27FC236}">
                <a16:creationId xmlns:a16="http://schemas.microsoft.com/office/drawing/2014/main" id="{812B1FC3-84EE-B351-A607-3232B31AFCE1}"/>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36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75DA-B430-1843-8307-E05015E31B90}"/>
              </a:ext>
            </a:extLst>
          </p:cNvPr>
          <p:cNvSpPr>
            <a:spLocks noGrp="1"/>
          </p:cNvSpPr>
          <p:nvPr>
            <p:ph type="title"/>
          </p:nvPr>
        </p:nvSpPr>
        <p:spPr/>
        <p:txBody>
          <a:bodyPr/>
          <a:lstStyle/>
          <a:p>
            <a:r>
              <a:rPr lang="en-US" dirty="0"/>
              <a:t>Remediable violations</a:t>
            </a:r>
          </a:p>
        </p:txBody>
      </p:sp>
      <p:sp>
        <p:nvSpPr>
          <p:cNvPr id="3" name="Content Placeholder 2">
            <a:extLst>
              <a:ext uri="{FF2B5EF4-FFF2-40B4-BE49-F238E27FC236}">
                <a16:creationId xmlns:a16="http://schemas.microsoft.com/office/drawing/2014/main" id="{5370BE47-B8E9-1C4C-8EC4-FB4553703A06}"/>
              </a:ext>
            </a:extLst>
          </p:cNvPr>
          <p:cNvSpPr>
            <a:spLocks noGrp="1"/>
          </p:cNvSpPr>
          <p:nvPr>
            <p:ph idx="1"/>
          </p:nvPr>
        </p:nvSpPr>
        <p:spPr/>
        <p:txBody>
          <a:bodyPr/>
          <a:lstStyle/>
          <a:p>
            <a:r>
              <a:rPr lang="en-US" dirty="0"/>
              <a:t>From Landlord to Tenant</a:t>
            </a:r>
          </a:p>
          <a:p>
            <a:r>
              <a:rPr lang="en-US" dirty="0"/>
              <a:t>21/30 Day Notice</a:t>
            </a:r>
          </a:p>
          <a:p>
            <a:r>
              <a:rPr lang="en-US" dirty="0"/>
              <a:t>Notice of Termination for Repeat Violation</a:t>
            </a:r>
          </a:p>
        </p:txBody>
      </p:sp>
    </p:spTree>
    <p:extLst>
      <p:ext uri="{BB962C8B-B14F-4D97-AF65-F5344CB8AC3E}">
        <p14:creationId xmlns:p14="http://schemas.microsoft.com/office/powerpoint/2010/main" val="293705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214B-27B3-9B4B-BC7F-CB490E2B2712}"/>
              </a:ext>
            </a:extLst>
          </p:cNvPr>
          <p:cNvSpPr>
            <a:spLocks noGrp="1"/>
          </p:cNvSpPr>
          <p:nvPr>
            <p:ph type="title"/>
          </p:nvPr>
        </p:nvSpPr>
        <p:spPr/>
        <p:txBody>
          <a:bodyPr/>
          <a:lstStyle/>
          <a:p>
            <a:r>
              <a:rPr lang="en-US" dirty="0"/>
              <a:t>Non-remediable violations</a:t>
            </a:r>
          </a:p>
        </p:txBody>
      </p:sp>
      <p:sp>
        <p:nvSpPr>
          <p:cNvPr id="3" name="Content Placeholder 2">
            <a:extLst>
              <a:ext uri="{FF2B5EF4-FFF2-40B4-BE49-F238E27FC236}">
                <a16:creationId xmlns:a16="http://schemas.microsoft.com/office/drawing/2014/main" id="{9495DBA2-9BF0-3D41-B49E-369CE380BE24}"/>
              </a:ext>
            </a:extLst>
          </p:cNvPr>
          <p:cNvSpPr>
            <a:spLocks noGrp="1"/>
          </p:cNvSpPr>
          <p:nvPr>
            <p:ph idx="1"/>
          </p:nvPr>
        </p:nvSpPr>
        <p:spPr/>
        <p:txBody>
          <a:bodyPr/>
          <a:lstStyle/>
          <a:p>
            <a:r>
              <a:rPr lang="en-US" dirty="0"/>
              <a:t>From Landlord to Tenant</a:t>
            </a:r>
          </a:p>
          <a:p>
            <a:r>
              <a:rPr lang="en-US" dirty="0"/>
              <a:t>30-day Notice of Termination</a:t>
            </a:r>
          </a:p>
          <a:p>
            <a:r>
              <a:rPr lang="en-US" dirty="0"/>
              <a:t>Notice of Immediate Termination</a:t>
            </a:r>
          </a:p>
        </p:txBody>
      </p:sp>
    </p:spTree>
    <p:extLst>
      <p:ext uri="{BB962C8B-B14F-4D97-AF65-F5344CB8AC3E}">
        <p14:creationId xmlns:p14="http://schemas.microsoft.com/office/powerpoint/2010/main" val="327248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 tools on a red background">
            <a:extLst>
              <a:ext uri="{FF2B5EF4-FFF2-40B4-BE49-F238E27FC236}">
                <a16:creationId xmlns:a16="http://schemas.microsoft.com/office/drawing/2014/main" id="{F2B6A0CD-091B-46FF-B263-F06A4094CBEF}"/>
              </a:ext>
            </a:extLst>
          </p:cNvPr>
          <p:cNvPicPr>
            <a:picLocks noChangeAspect="1"/>
          </p:cNvPicPr>
          <p:nvPr/>
        </p:nvPicPr>
        <p:blipFill rotWithShape="1">
          <a:blip r:embed="rId3"/>
          <a:srcRect t="15638"/>
          <a:stretch/>
        </p:blipFill>
        <p:spPr>
          <a:xfrm>
            <a:off x="20" y="-1824"/>
            <a:ext cx="12191980" cy="6865514"/>
          </a:xfrm>
          <a:prstGeom prst="rect">
            <a:avLst/>
          </a:prstGeom>
        </p:spPr>
      </p:pic>
      <p:sp>
        <p:nvSpPr>
          <p:cNvPr id="15" name="Rectangle 14">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D56FEC-E44B-FB46-B8F8-2A33B938CDC4}"/>
              </a:ext>
            </a:extLst>
          </p:cNvPr>
          <p:cNvSpPr>
            <a:spLocks noGrp="1"/>
          </p:cNvSpPr>
          <p:nvPr>
            <p:ph type="title"/>
          </p:nvPr>
        </p:nvSpPr>
        <p:spPr>
          <a:xfrm>
            <a:off x="751114" y="709684"/>
            <a:ext cx="5124247" cy="1927695"/>
          </a:xfrm>
        </p:spPr>
        <p:txBody>
          <a:bodyPr vert="horz" lIns="0" tIns="0" rIns="0" bIns="0" rtlCol="0" anchor="b">
            <a:normAutofit/>
          </a:bodyPr>
          <a:lstStyle/>
          <a:p>
            <a:r>
              <a:rPr lang="en-US" sz="4000" spc="750" dirty="0">
                <a:solidFill>
                  <a:schemeClr val="bg1"/>
                </a:solidFill>
              </a:rPr>
              <a:t>Maintenance requests</a:t>
            </a:r>
          </a:p>
        </p:txBody>
      </p:sp>
      <p:sp>
        <p:nvSpPr>
          <p:cNvPr id="3" name="Content Placeholder 2">
            <a:extLst>
              <a:ext uri="{FF2B5EF4-FFF2-40B4-BE49-F238E27FC236}">
                <a16:creationId xmlns:a16="http://schemas.microsoft.com/office/drawing/2014/main" id="{43E4CF22-697E-2441-8423-39FC7A8B46CE}"/>
              </a:ext>
            </a:extLst>
          </p:cNvPr>
          <p:cNvSpPr>
            <a:spLocks noGrp="1"/>
          </p:cNvSpPr>
          <p:nvPr>
            <p:ph idx="1"/>
          </p:nvPr>
        </p:nvSpPr>
        <p:spPr>
          <a:xfrm>
            <a:off x="6656478" y="1026235"/>
            <a:ext cx="5124247" cy="3491346"/>
          </a:xfrm>
        </p:spPr>
        <p:txBody>
          <a:bodyPr vert="horz" lIns="0" tIns="0" rIns="0" bIns="0" rtlCol="0">
            <a:normAutofit/>
          </a:bodyPr>
          <a:lstStyle/>
          <a:p>
            <a:pPr marL="0" indent="0">
              <a:lnSpc>
                <a:spcPct val="150000"/>
              </a:lnSpc>
              <a:buNone/>
            </a:pPr>
            <a:r>
              <a:rPr lang="en-US" sz="1600" b="1" cap="all" spc="600" dirty="0">
                <a:solidFill>
                  <a:schemeClr val="bg1"/>
                </a:solidFill>
              </a:rPr>
              <a:t>-From Tenant to Landlord</a:t>
            </a:r>
          </a:p>
          <a:p>
            <a:pPr marL="0" indent="0">
              <a:lnSpc>
                <a:spcPct val="150000"/>
              </a:lnSpc>
              <a:buNone/>
            </a:pPr>
            <a:r>
              <a:rPr lang="en-US" sz="1600" b="1" cap="all" spc="600" dirty="0">
                <a:solidFill>
                  <a:schemeClr val="bg1"/>
                </a:solidFill>
              </a:rPr>
              <a:t>-Reasonableness standard</a:t>
            </a:r>
          </a:p>
          <a:p>
            <a:pPr marL="0" indent="0">
              <a:lnSpc>
                <a:spcPct val="150000"/>
              </a:lnSpc>
              <a:buNone/>
            </a:pPr>
            <a:r>
              <a:rPr lang="en-US" sz="1600" b="1" cap="all" spc="600" dirty="0">
                <a:solidFill>
                  <a:schemeClr val="bg1"/>
                </a:solidFill>
              </a:rPr>
              <a:t>-More than 30 days is presumed unreasonable</a:t>
            </a:r>
          </a:p>
          <a:p>
            <a:pPr marL="0" indent="0">
              <a:lnSpc>
                <a:spcPct val="150000"/>
              </a:lnSpc>
              <a:buNone/>
            </a:pPr>
            <a:r>
              <a:rPr lang="en-US" sz="1600" b="1" cap="all" spc="600" dirty="0">
                <a:solidFill>
                  <a:schemeClr val="bg1"/>
                </a:solidFill>
              </a:rPr>
              <a:t>-Tenant’s Assertion</a:t>
            </a:r>
          </a:p>
        </p:txBody>
      </p:sp>
      <p:sp>
        <p:nvSpPr>
          <p:cNvPr id="17" name="Rectangle 16">
            <a:extLst>
              <a:ext uri="{FF2B5EF4-FFF2-40B4-BE49-F238E27FC236}">
                <a16:creationId xmlns:a16="http://schemas.microsoft.com/office/drawing/2014/main" id="{D1DEB652-CD49-4786-9154-A1A30E195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A7483D-55E4-41F7-8F87-19FAB2AEA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es of houses in different position and sizes">
            <a:extLst>
              <a:ext uri="{FF2B5EF4-FFF2-40B4-BE49-F238E27FC236}">
                <a16:creationId xmlns:a16="http://schemas.microsoft.com/office/drawing/2014/main" id="{41A562CD-8146-EAEE-B05C-5C57463951C4}"/>
              </a:ext>
            </a:extLst>
          </p:cNvPr>
          <p:cNvPicPr>
            <a:picLocks noChangeAspect="1"/>
          </p:cNvPicPr>
          <p:nvPr/>
        </p:nvPicPr>
        <p:blipFill rotWithShape="1">
          <a:blip r:embed="rId3"/>
          <a:srcRect b="6"/>
          <a:stretch/>
        </p:blipFill>
        <p:spPr>
          <a:xfrm>
            <a:off x="20" y="-1"/>
            <a:ext cx="12191980" cy="6857571"/>
          </a:xfrm>
          <a:prstGeom prst="rect">
            <a:avLst/>
          </a:prstGeom>
        </p:spPr>
      </p:pic>
      <p:sp>
        <p:nvSpPr>
          <p:cNvPr id="15" name="Rectangle 14">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52792" y="-429"/>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E9C1A-0ED4-DB46-9BD8-7A127250725C}"/>
              </a:ext>
            </a:extLst>
          </p:cNvPr>
          <p:cNvSpPr>
            <a:spLocks noGrp="1"/>
          </p:cNvSpPr>
          <p:nvPr>
            <p:ph type="title"/>
          </p:nvPr>
        </p:nvSpPr>
        <p:spPr>
          <a:xfrm>
            <a:off x="6096000" y="1200647"/>
            <a:ext cx="5322073" cy="3482386"/>
          </a:xfrm>
        </p:spPr>
        <p:txBody>
          <a:bodyPr vert="horz" lIns="0" tIns="0" rIns="0" bIns="0" rtlCol="0" anchor="t">
            <a:normAutofit/>
          </a:bodyPr>
          <a:lstStyle/>
          <a:p>
            <a:pPr algn="r"/>
            <a:r>
              <a:rPr lang="en-US" sz="4000" spc="750">
                <a:solidFill>
                  <a:schemeClr val="bg1"/>
                </a:solidFill>
              </a:rPr>
              <a:t>Non-renewal</a:t>
            </a:r>
          </a:p>
        </p:txBody>
      </p:sp>
      <p:sp>
        <p:nvSpPr>
          <p:cNvPr id="3" name="Content Placeholder 2">
            <a:extLst>
              <a:ext uri="{FF2B5EF4-FFF2-40B4-BE49-F238E27FC236}">
                <a16:creationId xmlns:a16="http://schemas.microsoft.com/office/drawing/2014/main" id="{47168407-C0E3-F349-9B4E-05D1E758CA26}"/>
              </a:ext>
            </a:extLst>
          </p:cNvPr>
          <p:cNvSpPr>
            <a:spLocks noGrp="1"/>
          </p:cNvSpPr>
          <p:nvPr>
            <p:ph idx="1"/>
          </p:nvPr>
        </p:nvSpPr>
        <p:spPr>
          <a:xfrm>
            <a:off x="6313335" y="4918166"/>
            <a:ext cx="5104737" cy="1136468"/>
          </a:xfrm>
        </p:spPr>
        <p:txBody>
          <a:bodyPr vert="horz" lIns="0" tIns="0" rIns="0" bIns="0" rtlCol="0">
            <a:normAutofit/>
          </a:bodyPr>
          <a:lstStyle/>
          <a:p>
            <a:pPr marL="0" indent="0" algn="r">
              <a:lnSpc>
                <a:spcPct val="150000"/>
              </a:lnSpc>
              <a:buNone/>
            </a:pPr>
            <a:r>
              <a:rPr lang="en-US" sz="1600" b="1" cap="all" spc="600">
                <a:solidFill>
                  <a:schemeClr val="bg1"/>
                </a:solidFill>
              </a:rPr>
              <a:t>From either Landlord or Tenant</a:t>
            </a:r>
          </a:p>
        </p:txBody>
      </p:sp>
      <p:sp>
        <p:nvSpPr>
          <p:cNvPr id="17" name="Rectangle 16">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413324"/>
      </a:dk2>
      <a:lt2>
        <a:srgbClr val="E2E8E7"/>
      </a:lt2>
      <a:accent1>
        <a:srgbClr val="C6969F"/>
      </a:accent1>
      <a:accent2>
        <a:srgbClr val="BA8C7F"/>
      </a:accent2>
      <a:accent3>
        <a:srgbClr val="B4A17F"/>
      </a:accent3>
      <a:accent4>
        <a:srgbClr val="A4A772"/>
      </a:accent4>
      <a:accent5>
        <a:srgbClr val="96AA81"/>
      </a:accent5>
      <a:accent6>
        <a:srgbClr val="7DAF77"/>
      </a:accent6>
      <a:hlink>
        <a:srgbClr val="568E84"/>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5" ma:contentTypeDescription="Create a new document." ma:contentTypeScope="" ma:versionID="5ec63cf76c63be4c4060dde4fd5b70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655f07aff125d8ea5b8a8ee62677f2"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E53D4B81-23EC-4DA5-A61B-065BDD8B8FBB}"/>
</file>

<file path=customXml/itemProps2.xml><?xml version="1.0" encoding="utf-8"?>
<ds:datastoreItem xmlns:ds="http://schemas.openxmlformats.org/officeDocument/2006/customXml" ds:itemID="{A33DC53B-CC34-4CEC-9194-3B9AD586562D}"/>
</file>

<file path=customXml/itemProps3.xml><?xml version="1.0" encoding="utf-8"?>
<ds:datastoreItem xmlns:ds="http://schemas.openxmlformats.org/officeDocument/2006/customXml" ds:itemID="{8D5B5EF6-2077-4DE2-98E8-5C9026BB3276}"/>
</file>

<file path=docProps/app.xml><?xml version="1.0" encoding="utf-8"?>
<Properties xmlns="http://schemas.openxmlformats.org/officeDocument/2006/extended-properties" xmlns:vt="http://schemas.openxmlformats.org/officeDocument/2006/docPropsVTypes">
  <TotalTime>76</TotalTime>
  <Words>745</Words>
  <Application>Microsoft Macintosh PowerPoint</Application>
  <PresentationFormat>Widescreen</PresentationFormat>
  <Paragraphs>51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Nova</vt:lpstr>
      <vt:lpstr>GradientRiseVTI</vt:lpstr>
      <vt:lpstr>Notices to and From Residential Tenants</vt:lpstr>
      <vt:lpstr>Maintenance to the property</vt:lpstr>
      <vt:lpstr>Showing the Property</vt:lpstr>
      <vt:lpstr>Photographing the property</vt:lpstr>
      <vt:lpstr>Non-Payment of Rent</vt:lpstr>
      <vt:lpstr>Remediable violations</vt:lpstr>
      <vt:lpstr>Non-remediable violations</vt:lpstr>
      <vt:lpstr>Maintenance requests</vt:lpstr>
      <vt:lpstr>Non-renewal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Notices to Tenants</dc:title>
  <dc:creator>Leonard, Ryan</dc:creator>
  <cp:lastModifiedBy>Leonard, Ryan</cp:lastModifiedBy>
  <cp:revision>16</cp:revision>
  <dcterms:created xsi:type="dcterms:W3CDTF">2023-06-22T18:25:54Z</dcterms:created>
  <dcterms:modified xsi:type="dcterms:W3CDTF">2023-06-22T19:42:14Z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