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1"/>
  </p:notesMasterIdLst>
  <p:handoutMasterIdLst>
    <p:handoutMasterId r:id="rId22"/>
  </p:handoutMasterIdLst>
  <p:sldIdLst>
    <p:sldId id="258" r:id="rId5"/>
    <p:sldId id="265" r:id="rId6"/>
    <p:sldId id="300" r:id="rId7"/>
    <p:sldId id="301" r:id="rId8"/>
    <p:sldId id="302" r:id="rId9"/>
    <p:sldId id="303" r:id="rId10"/>
    <p:sldId id="304" r:id="rId11"/>
    <p:sldId id="305" r:id="rId12"/>
    <p:sldId id="312" r:id="rId13"/>
    <p:sldId id="309" r:id="rId14"/>
    <p:sldId id="310" r:id="rId15"/>
    <p:sldId id="311" r:id="rId16"/>
    <p:sldId id="313" r:id="rId17"/>
    <p:sldId id="306" r:id="rId18"/>
    <p:sldId id="307" r:id="rId19"/>
    <p:sldId id="308" r:id="rId20"/>
  </p:sldIdLst>
  <p:sldSz cx="12192000" cy="6858000"/>
  <p:notesSz cx="6858000" cy="9144000"/>
  <p:embeddedFontLst>
    <p:embeddedFont>
      <p:font typeface="Avenir Next LT Pro" panose="020B0504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Speak Pro" panose="020B0504020101020102"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6012" autoAdjust="0"/>
  </p:normalViewPr>
  <p:slideViewPr>
    <p:cSldViewPr snapToGrid="0">
      <p:cViewPr varScale="1">
        <p:scale>
          <a:sx n="72" d="100"/>
          <a:sy n="72" d="100"/>
        </p:scale>
        <p:origin x="1056" y="54"/>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6/21/2023</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completely understand that we have large, medium, and small associations here with drastically different budgets and expectations from members, so before you tune out and think, “this isn’t going to work for me”, hopefully you can all get something from this! </a:t>
            </a:r>
          </a:p>
        </p:txBody>
      </p:sp>
      <p:sp>
        <p:nvSpPr>
          <p:cNvPr id="4" name="Slide Number Placeholder 3"/>
          <p:cNvSpPr>
            <a:spLocks noGrp="1"/>
          </p:cNvSpPr>
          <p:nvPr>
            <p:ph type="sldNum" sz="quarter" idx="5"/>
          </p:nvPr>
        </p:nvSpPr>
        <p:spPr/>
        <p:txBody>
          <a:bodyPr/>
          <a:lstStyle/>
          <a:p>
            <a:fld id="{0FBDF500-FE05-4D50-AB42-37EDEB80A66C}" type="slidenum">
              <a:rPr lang="en-US" smtClean="0"/>
              <a:t>2</a:t>
            </a:fld>
            <a:endParaRPr lang="en-US" dirty="0"/>
          </a:p>
        </p:txBody>
      </p:sp>
    </p:spTree>
    <p:extLst>
      <p:ext uri="{BB962C8B-B14F-4D97-AF65-F5344CB8AC3E}">
        <p14:creationId xmlns:p14="http://schemas.microsoft.com/office/powerpoint/2010/main" val="352737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 have a large school with a support staff, maybe you are a 1 person show, but the constant for us all is finding hot topics, creating quality content and curriculum, and finding and hiring enthusiastic engaging instructors.</a:t>
            </a:r>
          </a:p>
        </p:txBody>
      </p:sp>
      <p:sp>
        <p:nvSpPr>
          <p:cNvPr id="4" name="Slide Number Placeholder 3"/>
          <p:cNvSpPr>
            <a:spLocks noGrp="1"/>
          </p:cNvSpPr>
          <p:nvPr>
            <p:ph type="sldNum" sz="quarter" idx="5"/>
          </p:nvPr>
        </p:nvSpPr>
        <p:spPr/>
        <p:txBody>
          <a:bodyPr/>
          <a:lstStyle/>
          <a:p>
            <a:fld id="{0FBDF500-FE05-4D50-AB42-37EDEB80A66C}" type="slidenum">
              <a:rPr lang="en-US" smtClean="0"/>
              <a:t>3</a:t>
            </a:fld>
            <a:endParaRPr lang="en-US" dirty="0"/>
          </a:p>
        </p:txBody>
      </p:sp>
    </p:spTree>
    <p:extLst>
      <p:ext uri="{BB962C8B-B14F-4D97-AF65-F5344CB8AC3E}">
        <p14:creationId xmlns:p14="http://schemas.microsoft.com/office/powerpoint/2010/main" val="236666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CE is still needed, even in the age of competing with free online schools.  Sure, it’s the “lowest common denominator” of education, but done right your agents will come to the class.</a:t>
            </a:r>
          </a:p>
          <a:p>
            <a:endParaRPr lang="en-US" dirty="0"/>
          </a:p>
          <a:p>
            <a:r>
              <a:rPr lang="en-US" dirty="0"/>
              <a:t>Most regions have multiple- ok, I will say it- somewhat annoying Realtor FB groups, you need a thick skin to follow these because expressing their displeasure with associations and MLS’s is common- but you can also learn so much about the problems and challenges they are having and discuss with your committee what class may address these concerns.</a:t>
            </a:r>
          </a:p>
          <a:p>
            <a:r>
              <a:rPr lang="en-US" dirty="0"/>
              <a:t>Your education/pro development committees can be the best resource of topics- try to build a committee with a mix of brokers, salespeople, new agents, lenders, title professionals to get a wide variety of suggestions.</a:t>
            </a:r>
          </a:p>
          <a:p>
            <a:endParaRPr lang="en-US" dirty="0"/>
          </a:p>
          <a:p>
            <a:r>
              <a:rPr lang="en-US" dirty="0"/>
              <a:t>NAR local education director training happens twice a year in conjunction with Legislative and NAR NXT and offers a lot of insight.</a:t>
            </a:r>
          </a:p>
          <a:p>
            <a:endParaRPr lang="en-US" dirty="0"/>
          </a:p>
          <a:p>
            <a:r>
              <a:rPr lang="en-US" dirty="0"/>
              <a:t>Member surveys are probably happening a few times a year anyway, so chat with your com director about adding some questions that will help you with topics and planning to meet members needs.</a:t>
            </a:r>
          </a:p>
        </p:txBody>
      </p:sp>
      <p:sp>
        <p:nvSpPr>
          <p:cNvPr id="4" name="Slide Number Placeholder 3"/>
          <p:cNvSpPr>
            <a:spLocks noGrp="1"/>
          </p:cNvSpPr>
          <p:nvPr>
            <p:ph type="sldNum" sz="quarter" idx="5"/>
          </p:nvPr>
        </p:nvSpPr>
        <p:spPr/>
        <p:txBody>
          <a:bodyPr/>
          <a:lstStyle/>
          <a:p>
            <a:fld id="{0FBDF500-FE05-4D50-AB42-37EDEB80A66C}" type="slidenum">
              <a:rPr lang="en-US" smtClean="0"/>
              <a:t>4</a:t>
            </a:fld>
            <a:endParaRPr lang="en-US" dirty="0"/>
          </a:p>
        </p:txBody>
      </p:sp>
    </p:spTree>
    <p:extLst>
      <p:ext uri="{BB962C8B-B14F-4D97-AF65-F5344CB8AC3E}">
        <p14:creationId xmlns:p14="http://schemas.microsoft.com/office/powerpoint/2010/main" val="212510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takeaway I can give you is to plan ahead.  Schedule a fun “planning event” with your committee in summer or early fall to plan the following year’s schedule.  We like to take over the bar at a local pub around 2 and order some snacks and beverages.  I bring a worksheet (which I will share) and we fill it out as we discuss each section then I collect and compile them.</a:t>
            </a:r>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7</a:t>
            </a:fld>
            <a:endParaRPr lang="en-US" dirty="0"/>
          </a:p>
        </p:txBody>
      </p:sp>
    </p:spTree>
    <p:extLst>
      <p:ext uri="{BB962C8B-B14F-4D97-AF65-F5344CB8AC3E}">
        <p14:creationId xmlns:p14="http://schemas.microsoft.com/office/powerpoint/2010/main" val="39892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Collaborating with other staff is important!  I work closely with Lauren, Communications and Marketing director, because if we can’t get butts in seats all of this is pretty pointless.</a:t>
            </a:r>
          </a:p>
        </p:txBody>
      </p:sp>
      <p:sp>
        <p:nvSpPr>
          <p:cNvPr id="4" name="Slide Number Placeholder 3"/>
          <p:cNvSpPr>
            <a:spLocks noGrp="1"/>
          </p:cNvSpPr>
          <p:nvPr>
            <p:ph type="sldNum" sz="quarter" idx="5"/>
          </p:nvPr>
        </p:nvSpPr>
        <p:spPr/>
        <p:txBody>
          <a:bodyPr/>
          <a:lstStyle/>
          <a:p>
            <a:fld id="{0FBDF500-FE05-4D50-AB42-37EDEB80A66C}" type="slidenum">
              <a:rPr lang="en-US" smtClean="0"/>
              <a:t>8</a:t>
            </a:fld>
            <a:endParaRPr lang="en-US" dirty="0"/>
          </a:p>
        </p:txBody>
      </p:sp>
    </p:spTree>
    <p:extLst>
      <p:ext uri="{BB962C8B-B14F-4D97-AF65-F5344CB8AC3E}">
        <p14:creationId xmlns:p14="http://schemas.microsoft.com/office/powerpoint/2010/main" val="157634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5"/>
          </p:nvPr>
        </p:nvSpPr>
        <p:spPr/>
        <p:txBody>
          <a:bodyPr/>
          <a:lstStyle/>
          <a:p>
            <a:fld id="{0FBDF500-FE05-4D50-AB42-37EDEB80A66C}" type="slidenum">
              <a:rPr lang="en-US" smtClean="0"/>
              <a:t>9</a:t>
            </a:fld>
            <a:endParaRPr lang="en-US" dirty="0"/>
          </a:p>
        </p:txBody>
      </p:sp>
    </p:spTree>
    <p:extLst>
      <p:ext uri="{BB962C8B-B14F-4D97-AF65-F5344CB8AC3E}">
        <p14:creationId xmlns:p14="http://schemas.microsoft.com/office/powerpoint/2010/main" val="111973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flyer is completed and reviewed by the requesting staff member and if necessary the committee, it will start off being promoted in our newsletter and as a Facebook event. </a:t>
            </a:r>
          </a:p>
          <a:p>
            <a:endParaRPr lang="en-US" dirty="0"/>
          </a:p>
          <a:p>
            <a:r>
              <a:rPr lang="en-US" dirty="0"/>
              <a:t>We’ve all seen it. You promote something for a long period of time and don’t see any results till the last minute. If it’s a large event or class, I will even sometimes create a sense of urgency by including an html countdown timer that I can embed in one of the emails. There are a couple different services out there that can create them for you. The service I prefer to use is called </a:t>
            </a:r>
            <a:r>
              <a:rPr lang="en-US" dirty="0" err="1"/>
              <a:t>MotionMail</a:t>
            </a:r>
            <a:r>
              <a:rPr lang="en-US" dirty="0"/>
              <a:t>. </a:t>
            </a:r>
          </a:p>
        </p:txBody>
      </p:sp>
      <p:sp>
        <p:nvSpPr>
          <p:cNvPr id="4" name="Slide Number Placeholder 3"/>
          <p:cNvSpPr>
            <a:spLocks noGrp="1"/>
          </p:cNvSpPr>
          <p:nvPr>
            <p:ph type="sldNum" sz="quarter" idx="5"/>
          </p:nvPr>
        </p:nvSpPr>
        <p:spPr/>
        <p:txBody>
          <a:bodyPr/>
          <a:lstStyle/>
          <a:p>
            <a:fld id="{0FBDF500-FE05-4D50-AB42-37EDEB80A66C}" type="slidenum">
              <a:rPr lang="en-US" smtClean="0"/>
              <a:t>10</a:t>
            </a:fld>
            <a:endParaRPr lang="en-US" dirty="0"/>
          </a:p>
        </p:txBody>
      </p:sp>
    </p:spTree>
    <p:extLst>
      <p:ext uri="{BB962C8B-B14F-4D97-AF65-F5344CB8AC3E}">
        <p14:creationId xmlns:p14="http://schemas.microsoft.com/office/powerpoint/2010/main" val="111270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Canva allows you to resize your images so I start the marketing process with a letter-sized flyer. This is where I try to put all the information available and then resize to the following sizes. The smaller the graphic, the less text you need so I usually work from largest to smallest and cull down the not so important details as I progress as opposed to creating them all with one click. The cover image I use in multiple places, primarily the Facebook event cover image and then also if we create any recordings I will use that graphic, animate the title, and use it as a video intro reel.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If you want to utilize stories and reels even more, you can animate parts of the story image and then download as an mp4 to use as a reel! Once you upload that video as a reel to Instagram or </a:t>
            </a:r>
            <a:r>
              <a:rPr lang="en-US" sz="1200" b="1" dirty="0" err="1"/>
              <a:t>FaceBook</a:t>
            </a:r>
            <a:r>
              <a:rPr lang="en-US" sz="1200" b="1" dirty="0"/>
              <a:t>, you can share it to your story anytime after that. </a:t>
            </a:r>
          </a:p>
        </p:txBody>
      </p:sp>
      <p:sp>
        <p:nvSpPr>
          <p:cNvPr id="4" name="Slide Number Placeholder 3"/>
          <p:cNvSpPr>
            <a:spLocks noGrp="1"/>
          </p:cNvSpPr>
          <p:nvPr>
            <p:ph type="sldNum" sz="quarter" idx="5"/>
          </p:nvPr>
        </p:nvSpPr>
        <p:spPr/>
        <p:txBody>
          <a:bodyPr/>
          <a:lstStyle/>
          <a:p>
            <a:fld id="{0FBDF500-FE05-4D50-AB42-37EDEB80A66C}" type="slidenum">
              <a:rPr lang="en-US" smtClean="0"/>
              <a:t>11</a:t>
            </a:fld>
            <a:endParaRPr lang="en-US" dirty="0"/>
          </a:p>
        </p:txBody>
      </p:sp>
    </p:spTree>
    <p:extLst>
      <p:ext uri="{BB962C8B-B14F-4D97-AF65-F5344CB8AC3E}">
        <p14:creationId xmlns:p14="http://schemas.microsoft.com/office/powerpoint/2010/main" val="312984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12</a:t>
            </a:fld>
            <a:endParaRPr lang="en-US" dirty="0"/>
          </a:p>
        </p:txBody>
      </p:sp>
    </p:spTree>
    <p:extLst>
      <p:ext uri="{BB962C8B-B14F-4D97-AF65-F5344CB8AC3E}">
        <p14:creationId xmlns:p14="http://schemas.microsoft.com/office/powerpoint/2010/main" val="922511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6/21/2023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6/21/2023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6/21/2023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6/21/2023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6/21/2023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6/21/2023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6/21/2023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6/21/2023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6/21/2023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6/21/2023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6/21/2023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6/21/2023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6/21/2023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6/21/2023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6/21/2023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6/21/2023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6/21/2023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6/21/2023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6/21/2023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6/21/2023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6/21/2023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6/21/2023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6/21/2023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6/21/2023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6/21/2023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6/21/2023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6/21/2023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6/21/2023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6/21/2023</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6/21/2023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6/21/2023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6/21/2023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6/21/2023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6/21/2023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6/21/2023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6/21/2023</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r.realtor/about-nar/grants-and-funding/commercial-innovation-grants" TargetMode="External"/><Relationship Id="rId7" Type="http://schemas.openxmlformats.org/officeDocument/2006/relationships/hyperlink" Target="https://www.wcr.org/network-tools/programs-grants/" TargetMode="External"/><Relationship Id="rId2" Type="http://schemas.openxmlformats.org/officeDocument/2006/relationships/hyperlink" Target="https://realtorparty.realtor/member-consumer/brokers" TargetMode="External"/><Relationship Id="rId1" Type="http://schemas.openxmlformats.org/officeDocument/2006/relationships/slideLayout" Target="../slideLayouts/slideLayout10.xml"/><Relationship Id="rId6" Type="http://schemas.openxmlformats.org/officeDocument/2006/relationships/hyperlink" Target="https://www.nar.realtor/safety/nar-safety-program-reimbursement-grant" TargetMode="External"/><Relationship Id="rId5" Type="http://schemas.openxmlformats.org/officeDocument/2006/relationships/hyperlink" Target="https://realtorparty.realtor/community-outreach/housing-opportunity" TargetMode="External"/><Relationship Id="rId4" Type="http://schemas.openxmlformats.org/officeDocument/2006/relationships/hyperlink" Target="https://realtorparty.realtor/state-local-issues/issues/fair-housing.html"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ncrealtors.org/education/ce-courses/ce-at-sea/"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0.jpg"/><Relationship Id="rId4" Type="http://schemas.openxmlformats.org/officeDocument/2006/relationships/hyperlink" Target="http://www.flickr.com/photos/teddy-rised/281471000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859203"/>
            <a:ext cx="8807116" cy="915873"/>
          </a:xfrm>
        </p:spPr>
        <p:txBody>
          <a:bodyPr>
            <a:normAutofit fontScale="90000"/>
          </a:bodyPr>
          <a:lstStyle/>
          <a:p>
            <a:r>
              <a:rPr lang="en-US" dirty="0"/>
              <a:t>Smooth Seamless Education</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906064" y="5949257"/>
            <a:ext cx="9144000" cy="601840"/>
          </a:xfrm>
        </p:spPr>
        <p:txBody>
          <a:bodyPr/>
          <a:lstStyle/>
          <a:p>
            <a:r>
              <a:rPr lang="en-US" dirty="0"/>
              <a:t>Yes… It’s possible! </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578D-E535-07F6-C6C3-AF8A84CA81AA}"/>
              </a:ext>
            </a:extLst>
          </p:cNvPr>
          <p:cNvSpPr>
            <a:spLocks noGrp="1"/>
          </p:cNvSpPr>
          <p:nvPr>
            <p:ph type="title"/>
          </p:nvPr>
        </p:nvSpPr>
        <p:spPr/>
        <p:txBody>
          <a:bodyPr/>
          <a:lstStyle/>
          <a:p>
            <a:r>
              <a:rPr lang="en-US" dirty="0"/>
              <a:t>IS IT MEMORABLE?</a:t>
            </a:r>
          </a:p>
        </p:txBody>
      </p:sp>
      <p:sp>
        <p:nvSpPr>
          <p:cNvPr id="4" name="Footer Placeholder 3">
            <a:extLst>
              <a:ext uri="{FF2B5EF4-FFF2-40B4-BE49-F238E27FC236}">
                <a16:creationId xmlns:a16="http://schemas.microsoft.com/office/drawing/2014/main" id="{5EF15872-3E96-7101-0A9B-2A286A75E24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A262A8C-86AB-D7EF-624F-A80FBA104C9A}"/>
              </a:ext>
            </a:extLst>
          </p:cNvPr>
          <p:cNvSpPr>
            <a:spLocks noGrp="1"/>
          </p:cNvSpPr>
          <p:nvPr>
            <p:ph type="sldNum" sz="quarter" idx="12"/>
          </p:nvPr>
        </p:nvSpPr>
        <p:spPr/>
        <p:txBody>
          <a:bodyPr/>
          <a:lstStyle/>
          <a:p>
            <a:r>
              <a:rPr lang="en-US" dirty="0"/>
              <a:t>9</a:t>
            </a:r>
          </a:p>
        </p:txBody>
      </p:sp>
      <p:sp>
        <p:nvSpPr>
          <p:cNvPr id="6" name="Subtitle 5">
            <a:extLst>
              <a:ext uri="{FF2B5EF4-FFF2-40B4-BE49-F238E27FC236}">
                <a16:creationId xmlns:a16="http://schemas.microsoft.com/office/drawing/2014/main" id="{7B00C37C-1A0F-CB69-8153-B5D3DCE4881F}"/>
              </a:ext>
            </a:extLst>
          </p:cNvPr>
          <p:cNvSpPr>
            <a:spLocks noGrp="1"/>
          </p:cNvSpPr>
          <p:nvPr>
            <p:ph type="subTitle" idx="13"/>
          </p:nvPr>
        </p:nvSpPr>
        <p:spPr/>
        <p:txBody>
          <a:bodyPr>
            <a:normAutofit fontScale="92500" lnSpcReduction="10000"/>
          </a:bodyPr>
          <a:lstStyle/>
          <a:p>
            <a:r>
              <a:rPr lang="en-US" dirty="0"/>
              <a:t>The Marketing Timeline &amp; Creating Urgency</a:t>
            </a:r>
          </a:p>
        </p:txBody>
      </p:sp>
      <p:graphicFrame>
        <p:nvGraphicFramePr>
          <p:cNvPr id="9" name="Table 8">
            <a:extLst>
              <a:ext uri="{FF2B5EF4-FFF2-40B4-BE49-F238E27FC236}">
                <a16:creationId xmlns:a16="http://schemas.microsoft.com/office/drawing/2014/main" id="{01AD0054-0A6B-E587-E068-31C4B96C3906}"/>
              </a:ext>
            </a:extLst>
          </p:cNvPr>
          <p:cNvGraphicFramePr>
            <a:graphicFrameLocks noGrp="1"/>
          </p:cNvGraphicFramePr>
          <p:nvPr>
            <p:extLst>
              <p:ext uri="{D42A27DB-BD31-4B8C-83A1-F6EECF244321}">
                <p14:modId xmlns:p14="http://schemas.microsoft.com/office/powerpoint/2010/main" val="1006821874"/>
              </p:ext>
            </p:extLst>
          </p:nvPr>
        </p:nvGraphicFramePr>
        <p:xfrm>
          <a:off x="6520928" y="1253331"/>
          <a:ext cx="5039488" cy="4325752"/>
        </p:xfrm>
        <a:graphic>
          <a:graphicData uri="http://schemas.openxmlformats.org/drawingml/2006/table">
            <a:tbl>
              <a:tblPr/>
              <a:tblGrid>
                <a:gridCol w="1398892">
                  <a:extLst>
                    <a:ext uri="{9D8B030D-6E8A-4147-A177-3AD203B41FA5}">
                      <a16:colId xmlns:a16="http://schemas.microsoft.com/office/drawing/2014/main" val="1000807152"/>
                    </a:ext>
                  </a:extLst>
                </a:gridCol>
                <a:gridCol w="1981040">
                  <a:extLst>
                    <a:ext uri="{9D8B030D-6E8A-4147-A177-3AD203B41FA5}">
                      <a16:colId xmlns:a16="http://schemas.microsoft.com/office/drawing/2014/main" val="3938552754"/>
                    </a:ext>
                  </a:extLst>
                </a:gridCol>
                <a:gridCol w="1659556">
                  <a:extLst>
                    <a:ext uri="{9D8B030D-6E8A-4147-A177-3AD203B41FA5}">
                      <a16:colId xmlns:a16="http://schemas.microsoft.com/office/drawing/2014/main" val="3916624957"/>
                    </a:ext>
                  </a:extLst>
                </a:gridCol>
              </a:tblGrid>
              <a:tr h="535228">
                <a:tc>
                  <a:txBody>
                    <a:bodyPr/>
                    <a:lstStyle/>
                    <a:p>
                      <a:pPr rtl="0" fontAlgn="b"/>
                      <a:r>
                        <a:rPr lang="en-US" sz="1600" dirty="0">
                          <a:solidFill>
                            <a:schemeClr val="bg1"/>
                          </a:solidFill>
                          <a:effectLst/>
                        </a:rPr>
                        <a:t>2 months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Save the Date</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Create Facebook event page</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25907776"/>
                  </a:ext>
                </a:extLst>
              </a:tr>
              <a:tr h="535228">
                <a:tc>
                  <a:txBody>
                    <a:bodyPr/>
                    <a:lstStyle/>
                    <a:p>
                      <a:pPr rtl="0" fontAlgn="b"/>
                      <a:r>
                        <a:rPr lang="en-US" sz="1600">
                          <a:solidFill>
                            <a:schemeClr val="bg1"/>
                          </a:solidFill>
                          <a:effectLst/>
                        </a:rPr>
                        <a:t>2 months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Flyer</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Website / Email Newsletter / Social</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16885732"/>
                  </a:ext>
                </a:extLst>
              </a:tr>
              <a:tr h="535228">
                <a:tc>
                  <a:txBody>
                    <a:bodyPr/>
                    <a:lstStyle/>
                    <a:p>
                      <a:pPr rtl="0" fontAlgn="b"/>
                      <a:r>
                        <a:rPr lang="en-US" sz="1600" dirty="0">
                          <a:solidFill>
                            <a:schemeClr val="accent2">
                              <a:lumMod val="20000"/>
                              <a:lumOff val="80000"/>
                            </a:schemeClr>
                          </a:solidFill>
                          <a:effectLst/>
                        </a:rPr>
                        <a:t>8 weeks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accent2">
                              <a:lumMod val="20000"/>
                              <a:lumOff val="80000"/>
                            </a:schemeClr>
                          </a:solidFill>
                          <a:effectLst/>
                        </a:rPr>
                        <a:t>Invitation to staff, board, sponsors</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accent2">
                              <a:lumMod val="20000"/>
                              <a:lumOff val="80000"/>
                            </a:schemeClr>
                          </a:solidFill>
                          <a:effectLst/>
                        </a:rPr>
                        <a:t>Outlook Email</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0683303"/>
                  </a:ext>
                </a:extLst>
              </a:tr>
              <a:tr h="467281">
                <a:tc>
                  <a:txBody>
                    <a:bodyPr/>
                    <a:lstStyle/>
                    <a:p>
                      <a:pPr rtl="0" fontAlgn="b"/>
                      <a:r>
                        <a:rPr lang="en-US" sz="1600">
                          <a:solidFill>
                            <a:schemeClr val="accent2">
                              <a:lumMod val="20000"/>
                              <a:lumOff val="80000"/>
                            </a:schemeClr>
                          </a:solidFill>
                          <a:effectLst/>
                        </a:rPr>
                        <a:t>7 weeks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accent2">
                              <a:lumMod val="20000"/>
                              <a:lumOff val="80000"/>
                            </a:schemeClr>
                          </a:solidFill>
                          <a:effectLst/>
                        </a:rPr>
                        <a:t>Invitation to committees, FAAR fans</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accent2">
                              <a:lumMod val="20000"/>
                              <a:lumOff val="80000"/>
                            </a:schemeClr>
                          </a:solidFill>
                          <a:effectLst/>
                        </a:rPr>
                        <a:t>Outlook Email</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60094473"/>
                  </a:ext>
                </a:extLst>
              </a:tr>
              <a:tr h="284992">
                <a:tc>
                  <a:txBody>
                    <a:bodyPr/>
                    <a:lstStyle/>
                    <a:p>
                      <a:pPr rtl="0" fontAlgn="b"/>
                      <a:r>
                        <a:rPr lang="en-US" sz="1600" dirty="0">
                          <a:solidFill>
                            <a:schemeClr val="bg1"/>
                          </a:solidFill>
                          <a:effectLst/>
                        </a:rPr>
                        <a:t>6-8 weeks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1st RAMCO email</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Email 1 </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29539635"/>
                  </a:ext>
                </a:extLst>
              </a:tr>
              <a:tr h="535228">
                <a:tc>
                  <a:txBody>
                    <a:bodyPr/>
                    <a:lstStyle/>
                    <a:p>
                      <a:pPr rtl="0" fontAlgn="b"/>
                      <a:r>
                        <a:rPr lang="en-US" sz="1600">
                          <a:solidFill>
                            <a:schemeClr val="bg1"/>
                          </a:solidFill>
                          <a:effectLst/>
                        </a:rPr>
                        <a:t>1 month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Details</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Social Media Posts/Blog article</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64821385"/>
                  </a:ext>
                </a:extLst>
              </a:tr>
              <a:tr h="284992">
                <a:tc>
                  <a:txBody>
                    <a:bodyPr/>
                    <a:lstStyle/>
                    <a:p>
                      <a:pPr rtl="0" fontAlgn="b"/>
                      <a:r>
                        <a:rPr lang="en-US" sz="1600">
                          <a:solidFill>
                            <a:schemeClr val="bg1"/>
                          </a:solidFill>
                          <a:effectLst/>
                        </a:rPr>
                        <a:t>2 weeks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2nd RAMCO email</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Email 2</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14354344"/>
                  </a:ext>
                </a:extLst>
              </a:tr>
              <a:tr h="284992">
                <a:tc>
                  <a:txBody>
                    <a:bodyPr/>
                    <a:lstStyle/>
                    <a:p>
                      <a:pPr rtl="0" fontAlgn="b"/>
                      <a:r>
                        <a:rPr lang="en-US" sz="1600">
                          <a:solidFill>
                            <a:schemeClr val="bg1"/>
                          </a:solidFill>
                          <a:effectLst/>
                        </a:rPr>
                        <a:t>1 week out</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Details</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a:solidFill>
                            <a:schemeClr val="bg1"/>
                          </a:solidFill>
                          <a:effectLst/>
                        </a:rPr>
                        <a:t>Social</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658533"/>
                  </a:ext>
                </a:extLst>
              </a:tr>
              <a:tr h="284992">
                <a:tc>
                  <a:txBody>
                    <a:bodyPr/>
                    <a:lstStyle/>
                    <a:p>
                      <a:pPr rtl="0" fontAlgn="b"/>
                      <a:r>
                        <a:rPr lang="en-US" sz="1600">
                          <a:solidFill>
                            <a:schemeClr val="bg1"/>
                          </a:solidFill>
                          <a:effectLst/>
                        </a:rPr>
                        <a:t>Last Chance</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3</a:t>
                      </a:r>
                      <a:r>
                        <a:rPr lang="en-US" sz="1600" baseline="30000" dirty="0">
                          <a:solidFill>
                            <a:schemeClr val="bg1"/>
                          </a:solidFill>
                          <a:effectLst/>
                        </a:rPr>
                        <a:t>rd</a:t>
                      </a:r>
                      <a:r>
                        <a:rPr lang="en-US" sz="1600" dirty="0">
                          <a:solidFill>
                            <a:schemeClr val="bg1"/>
                          </a:solidFill>
                          <a:effectLst/>
                        </a:rPr>
                        <a:t> RAMCO Email </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Email 3</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3370871"/>
                  </a:ext>
                </a:extLst>
              </a:tr>
              <a:tr h="284992">
                <a:tc>
                  <a:txBody>
                    <a:bodyPr/>
                    <a:lstStyle/>
                    <a:p>
                      <a:pPr rtl="0" fontAlgn="b"/>
                      <a:r>
                        <a:rPr lang="en-US" sz="1600">
                          <a:solidFill>
                            <a:schemeClr val="bg1"/>
                          </a:solidFill>
                          <a:effectLst/>
                        </a:rPr>
                        <a:t>Date of Event </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photo/video during and testimonial after</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600" dirty="0">
                          <a:solidFill>
                            <a:schemeClr val="bg1"/>
                          </a:solidFill>
                          <a:effectLst/>
                        </a:rPr>
                        <a:t>Instagram &amp; Facebook</a:t>
                      </a:r>
                    </a:p>
                  </a:txBody>
                  <a:tcPr marL="26066" marR="26066" marT="17378" marB="1737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65935315"/>
                  </a:ext>
                </a:extLst>
              </a:tr>
            </a:tbl>
          </a:graphicData>
        </a:graphic>
      </p:graphicFrame>
    </p:spTree>
    <p:extLst>
      <p:ext uri="{BB962C8B-B14F-4D97-AF65-F5344CB8AC3E}">
        <p14:creationId xmlns:p14="http://schemas.microsoft.com/office/powerpoint/2010/main" val="13197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6543-CF0A-F066-17AB-A3BD11EDE7BA}"/>
              </a:ext>
            </a:extLst>
          </p:cNvPr>
          <p:cNvSpPr>
            <a:spLocks noGrp="1"/>
          </p:cNvSpPr>
          <p:nvPr>
            <p:ph type="title"/>
          </p:nvPr>
        </p:nvSpPr>
        <p:spPr/>
        <p:txBody>
          <a:bodyPr>
            <a:normAutofit/>
          </a:bodyPr>
          <a:lstStyle/>
          <a:p>
            <a:r>
              <a:rPr lang="en-US" dirty="0"/>
              <a:t>USE CANVA</a:t>
            </a:r>
            <a:br>
              <a:rPr lang="en-US" dirty="0"/>
            </a:br>
            <a:r>
              <a:rPr lang="en-US" dirty="0"/>
              <a:t>TO SAVE TIME</a:t>
            </a:r>
          </a:p>
        </p:txBody>
      </p:sp>
      <p:sp>
        <p:nvSpPr>
          <p:cNvPr id="3" name="Content Placeholder 2">
            <a:extLst>
              <a:ext uri="{FF2B5EF4-FFF2-40B4-BE49-F238E27FC236}">
                <a16:creationId xmlns:a16="http://schemas.microsoft.com/office/drawing/2014/main" id="{FFCDD144-1DFE-BAC9-E71A-B1D684FA1630}"/>
              </a:ext>
            </a:extLst>
          </p:cNvPr>
          <p:cNvSpPr>
            <a:spLocks noGrp="1"/>
          </p:cNvSpPr>
          <p:nvPr>
            <p:ph idx="1"/>
          </p:nvPr>
        </p:nvSpPr>
        <p:spPr>
          <a:xfrm>
            <a:off x="6520928" y="1569708"/>
            <a:ext cx="6510307" cy="4617830"/>
          </a:xfrm>
        </p:spPr>
        <p:txBody>
          <a:bodyPr>
            <a:normAutofit/>
          </a:bodyPr>
          <a:lstStyle/>
          <a:p>
            <a:r>
              <a:rPr lang="en-US" sz="2400" b="1" dirty="0"/>
              <a:t>8.5”x11” Flyer is resized to </a:t>
            </a:r>
          </a:p>
          <a:p>
            <a:r>
              <a:rPr lang="en-US" sz="2400" b="1" dirty="0"/>
              <a:t>	cover image 1920x1080px</a:t>
            </a:r>
          </a:p>
          <a:p>
            <a:r>
              <a:rPr lang="en-US" sz="2400" b="1" dirty="0"/>
              <a:t>		email banner 1200x400px</a:t>
            </a:r>
          </a:p>
          <a:p>
            <a:r>
              <a:rPr lang="en-US" sz="2400" b="1" dirty="0"/>
              <a:t>		square image 1080x1080px</a:t>
            </a:r>
          </a:p>
          <a:p>
            <a:r>
              <a:rPr lang="en-US" sz="2400" b="1" dirty="0"/>
              <a:t>		story image 1080x1920px</a:t>
            </a:r>
          </a:p>
          <a:p>
            <a:r>
              <a:rPr lang="en-US" sz="2400" b="1" dirty="0"/>
              <a:t>Useful Canva Features</a:t>
            </a:r>
          </a:p>
          <a:p>
            <a:r>
              <a:rPr lang="en-US" sz="2400" b="1" dirty="0"/>
              <a:t>	Remove backgrounds in images</a:t>
            </a:r>
          </a:p>
          <a:p>
            <a:r>
              <a:rPr lang="en-US" sz="2400" b="1" dirty="0"/>
              <a:t>	Canva Magic Write</a:t>
            </a:r>
            <a:br>
              <a:rPr lang="en-US" sz="2400" b="1" dirty="0"/>
            </a:br>
            <a:endParaRPr lang="en-US" sz="2400" b="1" dirty="0"/>
          </a:p>
        </p:txBody>
      </p:sp>
      <p:sp>
        <p:nvSpPr>
          <p:cNvPr id="4" name="Footer Placeholder 3">
            <a:extLst>
              <a:ext uri="{FF2B5EF4-FFF2-40B4-BE49-F238E27FC236}">
                <a16:creationId xmlns:a16="http://schemas.microsoft.com/office/drawing/2014/main" id="{2475014D-62D6-92DB-136C-52793FAB683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5AE2C8D-E334-EF9C-7371-B8637F43AB4F}"/>
              </a:ext>
            </a:extLst>
          </p:cNvPr>
          <p:cNvSpPr>
            <a:spLocks noGrp="1"/>
          </p:cNvSpPr>
          <p:nvPr>
            <p:ph type="sldNum" sz="quarter" idx="12"/>
          </p:nvPr>
        </p:nvSpPr>
        <p:spPr/>
        <p:txBody>
          <a:bodyPr/>
          <a:lstStyle/>
          <a:p>
            <a:fld id="{95CBEC59-7FF9-4688-98DF-89832A0C9025}" type="slidenum">
              <a:rPr lang="en-US" smtClean="0"/>
              <a:t>11</a:t>
            </a:fld>
            <a:endParaRPr lang="en-US" dirty="0"/>
          </a:p>
        </p:txBody>
      </p:sp>
      <p:sp>
        <p:nvSpPr>
          <p:cNvPr id="6" name="Subtitle 5">
            <a:extLst>
              <a:ext uri="{FF2B5EF4-FFF2-40B4-BE49-F238E27FC236}">
                <a16:creationId xmlns:a16="http://schemas.microsoft.com/office/drawing/2014/main" id="{D0CB8D23-992A-E80A-477B-768BDC37BC1B}"/>
              </a:ext>
            </a:extLst>
          </p:cNvPr>
          <p:cNvSpPr>
            <a:spLocks noGrp="1"/>
          </p:cNvSpPr>
          <p:nvPr>
            <p:ph type="subTitle" idx="13"/>
          </p:nvPr>
        </p:nvSpPr>
        <p:spPr/>
        <p:txBody>
          <a:bodyPr/>
          <a:lstStyle/>
          <a:p>
            <a:r>
              <a:rPr lang="en-US" dirty="0"/>
              <a:t>Resizing is life! </a:t>
            </a:r>
          </a:p>
        </p:txBody>
      </p:sp>
    </p:spTree>
    <p:extLst>
      <p:ext uri="{BB962C8B-B14F-4D97-AF65-F5344CB8AC3E}">
        <p14:creationId xmlns:p14="http://schemas.microsoft.com/office/powerpoint/2010/main" val="309846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E36B-C09D-D1B3-42F0-050DECEB3AB1}"/>
              </a:ext>
            </a:extLst>
          </p:cNvPr>
          <p:cNvSpPr>
            <a:spLocks noGrp="1"/>
          </p:cNvSpPr>
          <p:nvPr>
            <p:ph type="title"/>
          </p:nvPr>
        </p:nvSpPr>
        <p:spPr/>
        <p:txBody>
          <a:bodyPr/>
          <a:lstStyle/>
          <a:p>
            <a:r>
              <a:rPr lang="en-US" dirty="0"/>
              <a:t>FACEBOOK</a:t>
            </a:r>
            <a:br>
              <a:rPr lang="en-US" dirty="0"/>
            </a:br>
            <a:r>
              <a:rPr lang="en-US" dirty="0"/>
              <a:t>EVENTS</a:t>
            </a:r>
          </a:p>
        </p:txBody>
      </p:sp>
      <p:sp>
        <p:nvSpPr>
          <p:cNvPr id="3" name="Content Placeholder 2">
            <a:extLst>
              <a:ext uri="{FF2B5EF4-FFF2-40B4-BE49-F238E27FC236}">
                <a16:creationId xmlns:a16="http://schemas.microsoft.com/office/drawing/2014/main" id="{23F355CF-6AC3-ADDC-9641-DFB3699F384F}"/>
              </a:ext>
            </a:extLst>
          </p:cNvPr>
          <p:cNvSpPr>
            <a:spLocks noGrp="1"/>
          </p:cNvSpPr>
          <p:nvPr>
            <p:ph idx="1"/>
          </p:nvPr>
        </p:nvSpPr>
        <p:spPr>
          <a:xfrm>
            <a:off x="6914145" y="530087"/>
            <a:ext cx="5754933" cy="6228522"/>
          </a:xfrm>
        </p:spPr>
        <p:txBody>
          <a:bodyPr>
            <a:normAutofit/>
          </a:bodyPr>
          <a:lstStyle/>
          <a:p>
            <a:r>
              <a:rPr lang="en-US" sz="2000" b="1" dirty="0"/>
              <a:t>Create Facebook event using</a:t>
            </a:r>
          </a:p>
          <a:p>
            <a:r>
              <a:rPr lang="en-US" sz="2000" b="1" dirty="0"/>
              <a:t>	Cover image 1920x1080</a:t>
            </a:r>
          </a:p>
          <a:p>
            <a:r>
              <a:rPr lang="en-US" sz="2000" b="1" dirty="0"/>
              <a:t>	Date, time, </a:t>
            </a:r>
            <a:r>
              <a:rPr lang="en-US" sz="2000" b="1" dirty="0" err="1"/>
              <a:t>url</a:t>
            </a:r>
            <a:r>
              <a:rPr lang="en-US" sz="2000" b="1" dirty="0"/>
              <a:t> for tickets</a:t>
            </a:r>
          </a:p>
          <a:p>
            <a:r>
              <a:rPr lang="en-US" sz="2000" b="1" dirty="0"/>
              <a:t>	Description of class</a:t>
            </a:r>
          </a:p>
          <a:p>
            <a:r>
              <a:rPr lang="en-US" sz="2000" b="1" dirty="0"/>
              <a:t>Add “Cohosts”</a:t>
            </a:r>
          </a:p>
          <a:p>
            <a:r>
              <a:rPr lang="en-US" sz="2000" b="1" dirty="0"/>
              <a:t>	Education Manager</a:t>
            </a:r>
          </a:p>
          <a:p>
            <a:r>
              <a:rPr lang="en-US" sz="2000" b="1" dirty="0"/>
              <a:t>	Marketing Manager</a:t>
            </a:r>
          </a:p>
          <a:p>
            <a:r>
              <a:rPr lang="en-US" sz="2000" b="1" dirty="0"/>
              <a:t>	Committee Members</a:t>
            </a:r>
          </a:p>
          <a:p>
            <a:r>
              <a:rPr lang="en-US" sz="2000" b="1" dirty="0"/>
              <a:t>	Sponsors</a:t>
            </a:r>
          </a:p>
          <a:p>
            <a:r>
              <a:rPr lang="en-US" sz="2000" b="1" dirty="0"/>
              <a:t>	Instructors</a:t>
            </a:r>
          </a:p>
          <a:p>
            <a:r>
              <a:rPr lang="en-US" sz="2000" b="1" dirty="0"/>
              <a:t>	Possibly AE/President</a:t>
            </a:r>
          </a:p>
          <a:p>
            <a:r>
              <a:rPr lang="en-US" sz="2000" b="1" dirty="0"/>
              <a:t>After event is published</a:t>
            </a:r>
          </a:p>
          <a:p>
            <a:r>
              <a:rPr lang="en-US" sz="2000" b="1" dirty="0"/>
              <a:t>	Add to “all” of your Facebook pages</a:t>
            </a:r>
          </a:p>
          <a:p>
            <a:r>
              <a:rPr lang="en-US" sz="2000" b="1" dirty="0"/>
              <a:t>	Invite “friends” </a:t>
            </a:r>
          </a:p>
          <a:p>
            <a:r>
              <a:rPr lang="en-US" sz="2000" b="1" dirty="0"/>
              <a:t>	Boost</a:t>
            </a:r>
          </a:p>
          <a:p>
            <a:endParaRPr lang="en-US" sz="2000" dirty="0"/>
          </a:p>
        </p:txBody>
      </p:sp>
      <p:sp>
        <p:nvSpPr>
          <p:cNvPr id="4" name="Footer Placeholder 3">
            <a:extLst>
              <a:ext uri="{FF2B5EF4-FFF2-40B4-BE49-F238E27FC236}">
                <a16:creationId xmlns:a16="http://schemas.microsoft.com/office/drawing/2014/main" id="{6B4C6D3B-4542-29CC-3657-437F3960792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8D288-5B40-AC8C-5EFF-DB34C6E5A002}"/>
              </a:ext>
            </a:extLst>
          </p:cNvPr>
          <p:cNvSpPr>
            <a:spLocks noGrp="1"/>
          </p:cNvSpPr>
          <p:nvPr>
            <p:ph type="sldNum" sz="quarter" idx="12"/>
          </p:nvPr>
        </p:nvSpPr>
        <p:spPr/>
        <p:txBody>
          <a:bodyPr/>
          <a:lstStyle/>
          <a:p>
            <a:fld id="{95CBEC59-7FF9-4688-98DF-89832A0C9025}" type="slidenum">
              <a:rPr lang="en-US" smtClean="0"/>
              <a:t>12</a:t>
            </a:fld>
            <a:endParaRPr lang="en-US" dirty="0"/>
          </a:p>
        </p:txBody>
      </p:sp>
      <p:sp>
        <p:nvSpPr>
          <p:cNvPr id="6" name="Subtitle 5">
            <a:extLst>
              <a:ext uri="{FF2B5EF4-FFF2-40B4-BE49-F238E27FC236}">
                <a16:creationId xmlns:a16="http://schemas.microsoft.com/office/drawing/2014/main" id="{27B3DBF9-912F-9CBD-67F6-BCA605764962}"/>
              </a:ext>
            </a:extLst>
          </p:cNvPr>
          <p:cNvSpPr>
            <a:spLocks noGrp="1"/>
          </p:cNvSpPr>
          <p:nvPr>
            <p:ph type="subTitle" idx="13"/>
          </p:nvPr>
        </p:nvSpPr>
        <p:spPr/>
        <p:txBody>
          <a:bodyPr/>
          <a:lstStyle/>
          <a:p>
            <a:r>
              <a:rPr lang="en-US" dirty="0"/>
              <a:t>Utilize the network</a:t>
            </a:r>
          </a:p>
        </p:txBody>
      </p:sp>
    </p:spTree>
    <p:extLst>
      <p:ext uri="{BB962C8B-B14F-4D97-AF65-F5344CB8AC3E}">
        <p14:creationId xmlns:p14="http://schemas.microsoft.com/office/powerpoint/2010/main" val="388870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E1CA-FB85-DA5B-1230-DD1AF0C5F4A5}"/>
              </a:ext>
            </a:extLst>
          </p:cNvPr>
          <p:cNvSpPr>
            <a:spLocks noGrp="1"/>
          </p:cNvSpPr>
          <p:nvPr>
            <p:ph type="title"/>
          </p:nvPr>
        </p:nvSpPr>
        <p:spPr/>
        <p:txBody>
          <a:bodyPr/>
          <a:lstStyle/>
          <a:p>
            <a:r>
              <a:rPr lang="en-US" dirty="0"/>
              <a:t>WORK SMARTER</a:t>
            </a:r>
          </a:p>
        </p:txBody>
      </p:sp>
      <p:pic>
        <p:nvPicPr>
          <p:cNvPr id="9" name="Content Placeholder 8" descr="A white sign on a stand&#10;&#10;Description automatically generated with low confidence">
            <a:extLst>
              <a:ext uri="{FF2B5EF4-FFF2-40B4-BE49-F238E27FC236}">
                <a16:creationId xmlns:a16="http://schemas.microsoft.com/office/drawing/2014/main" id="{44C6C1B6-76FB-EBAE-56C3-D76D7AE0CBBE}"/>
              </a:ext>
            </a:extLst>
          </p:cNvPr>
          <p:cNvPicPr>
            <a:picLocks noGrp="1" noChangeAspect="1"/>
          </p:cNvPicPr>
          <p:nvPr>
            <p:ph idx="1"/>
          </p:nvPr>
        </p:nvPicPr>
        <p:blipFill>
          <a:blip r:embed="rId2"/>
          <a:stretch>
            <a:fillRect/>
          </a:stretch>
        </p:blipFill>
        <p:spPr>
          <a:xfrm>
            <a:off x="7782478" y="647848"/>
            <a:ext cx="2769845" cy="5539690"/>
          </a:xfrm>
        </p:spPr>
      </p:pic>
      <p:sp>
        <p:nvSpPr>
          <p:cNvPr id="4" name="Footer Placeholder 3">
            <a:extLst>
              <a:ext uri="{FF2B5EF4-FFF2-40B4-BE49-F238E27FC236}">
                <a16:creationId xmlns:a16="http://schemas.microsoft.com/office/drawing/2014/main" id="{F80DAB25-E972-80D2-007D-7964A6CF2FC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C1B1341-B89A-3604-6E3C-AC8146871957}"/>
              </a:ext>
            </a:extLst>
          </p:cNvPr>
          <p:cNvSpPr>
            <a:spLocks noGrp="1"/>
          </p:cNvSpPr>
          <p:nvPr>
            <p:ph type="sldNum" sz="quarter" idx="12"/>
          </p:nvPr>
        </p:nvSpPr>
        <p:spPr/>
        <p:txBody>
          <a:bodyPr/>
          <a:lstStyle/>
          <a:p>
            <a:fld id="{95CBEC59-7FF9-4688-98DF-89832A0C9025}" type="slidenum">
              <a:rPr lang="en-US" smtClean="0"/>
              <a:t>13</a:t>
            </a:fld>
            <a:endParaRPr lang="en-US" dirty="0"/>
          </a:p>
        </p:txBody>
      </p:sp>
      <p:sp>
        <p:nvSpPr>
          <p:cNvPr id="6" name="Subtitle 5">
            <a:extLst>
              <a:ext uri="{FF2B5EF4-FFF2-40B4-BE49-F238E27FC236}">
                <a16:creationId xmlns:a16="http://schemas.microsoft.com/office/drawing/2014/main" id="{9BCBE32F-D11B-D6A1-9861-40A469734618}"/>
              </a:ext>
            </a:extLst>
          </p:cNvPr>
          <p:cNvSpPr>
            <a:spLocks noGrp="1"/>
          </p:cNvSpPr>
          <p:nvPr>
            <p:ph type="subTitle" idx="13"/>
          </p:nvPr>
        </p:nvSpPr>
        <p:spPr/>
        <p:txBody>
          <a:bodyPr>
            <a:normAutofit fontScale="85000" lnSpcReduction="10000"/>
          </a:bodyPr>
          <a:lstStyle/>
          <a:p>
            <a:r>
              <a:rPr lang="en-US" dirty="0"/>
              <a:t>Buy letter-sized sign frames so you can print sponsor signs in house</a:t>
            </a:r>
          </a:p>
        </p:txBody>
      </p:sp>
    </p:spTree>
    <p:extLst>
      <p:ext uri="{BB962C8B-B14F-4D97-AF65-F5344CB8AC3E}">
        <p14:creationId xmlns:p14="http://schemas.microsoft.com/office/powerpoint/2010/main" val="359141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AB97-41D6-BA3A-0FBA-2F96C50D2205}"/>
              </a:ext>
            </a:extLst>
          </p:cNvPr>
          <p:cNvSpPr>
            <a:spLocks noGrp="1"/>
          </p:cNvSpPr>
          <p:nvPr>
            <p:ph type="title"/>
          </p:nvPr>
        </p:nvSpPr>
        <p:spPr/>
        <p:txBody>
          <a:bodyPr/>
          <a:lstStyle/>
          <a:p>
            <a:r>
              <a:rPr lang="en-US" dirty="0"/>
              <a:t>GRANT RESOURCES</a:t>
            </a:r>
          </a:p>
        </p:txBody>
      </p:sp>
      <p:sp>
        <p:nvSpPr>
          <p:cNvPr id="3" name="Content Placeholder 2">
            <a:extLst>
              <a:ext uri="{FF2B5EF4-FFF2-40B4-BE49-F238E27FC236}">
                <a16:creationId xmlns:a16="http://schemas.microsoft.com/office/drawing/2014/main" id="{EA30FA4E-E6E1-B291-59C6-D7C1098BB9E5}"/>
              </a:ext>
            </a:extLst>
          </p:cNvPr>
          <p:cNvSpPr>
            <a:spLocks noGrp="1"/>
          </p:cNvSpPr>
          <p:nvPr>
            <p:ph idx="1"/>
          </p:nvPr>
        </p:nvSpPr>
        <p:spPr>
          <a:xfrm>
            <a:off x="6096001" y="0"/>
            <a:ext cx="5810250" cy="6286500"/>
          </a:xfrm>
        </p:spPr>
        <p:txBody>
          <a:bodyPr>
            <a:normAutofit lnSpcReduction="10000"/>
          </a:bodyPr>
          <a:lstStyle/>
          <a:p>
            <a:pPr marL="342900" marR="0" lvl="0" indent="-342900">
              <a:spcBef>
                <a:spcPts val="0"/>
              </a:spcBef>
              <a:spcAft>
                <a:spcPts val="800"/>
              </a:spcAft>
              <a:buSzPts val="1000"/>
              <a:buFont typeface="Symbol" panose="05050102010706020507" pitchFamily="18" charset="2"/>
              <a:buChar char=""/>
              <a:tabLst>
                <a:tab pos="457200" algn="l"/>
              </a:tabLst>
            </a:pPr>
            <a:endParaRPr lang="en-US" sz="2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800" b="1" i="0" dirty="0">
                <a:effectLst/>
              </a:rPr>
              <a:t>NAR funds the betterment of the real estate industry through assistance provided by the following grants and funding programs:</a:t>
            </a:r>
            <a:endParaRPr lang="en-US" sz="2800" b="1" kern="100" dirty="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800" b="1" kern="0"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Broker Engagement Grant</a:t>
            </a:r>
            <a:endParaRPr lang="en-US" sz="2800" b="1" kern="100" dirty="0">
              <a:effectLst/>
              <a:ea typeface="Calibri" panose="020F0502020204030204" pitchFamily="34" charset="0"/>
              <a:cs typeface="Times New Roman" panose="02020603050405020304" pitchFamily="18" charset="0"/>
            </a:endParaRPr>
          </a:p>
          <a:p>
            <a:pPr marL="342900" marR="0" lvl="0" indent="-342900">
              <a:spcBef>
                <a:spcPts val="750"/>
              </a:spcBef>
              <a:spcAft>
                <a:spcPts val="800"/>
              </a:spcAft>
              <a:buSzPts val="1000"/>
              <a:buFont typeface="Symbol" panose="05050102010706020507" pitchFamily="18" charset="2"/>
              <a:buChar char=""/>
              <a:tabLst>
                <a:tab pos="457200" algn="l"/>
              </a:tabLst>
            </a:pPr>
            <a:r>
              <a:rPr lang="en-US" sz="2800" b="1" kern="0"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Commercial Innovation Grants</a:t>
            </a:r>
            <a:endParaRPr lang="en-US" sz="2800" b="1"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800" b="1" kern="0" dirty="0">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Fair Housing Grants</a:t>
            </a:r>
            <a:endParaRPr lang="en-US" sz="2800" b="1"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800" b="1" kern="0" dirty="0">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Housing Opportunity Grants</a:t>
            </a:r>
            <a:endParaRPr lang="en-US" sz="2800" b="1" kern="100" dirty="0">
              <a:effectLst/>
              <a:ea typeface="Calibri" panose="020F0502020204030204" pitchFamily="34" charset="0"/>
              <a:cs typeface="Times New Roman" panose="02020603050405020304" pitchFamily="18" charset="0"/>
            </a:endParaRPr>
          </a:p>
          <a:p>
            <a:pPr marL="342900" marR="0" lvl="0" indent="-342900">
              <a:spcBef>
                <a:spcPts val="750"/>
              </a:spcBef>
              <a:spcAft>
                <a:spcPts val="800"/>
              </a:spcAft>
              <a:buSzPts val="1000"/>
              <a:buFont typeface="Symbol" panose="05050102010706020507" pitchFamily="18" charset="2"/>
              <a:buChar char=""/>
              <a:tabLst>
                <a:tab pos="457200" algn="l"/>
              </a:tabLst>
            </a:pPr>
            <a:r>
              <a:rPr lang="en-US" sz="2800" b="1" kern="0" dirty="0">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Safety Program Reimbursement Grant</a:t>
            </a:r>
            <a:endParaRPr lang="en-US" sz="2800" b="1" kern="100" dirty="0">
              <a:effectLst/>
              <a:ea typeface="Calibri" panose="020F0502020204030204" pitchFamily="34" charset="0"/>
              <a:cs typeface="Times New Roman" panose="02020603050405020304" pitchFamily="18" charset="0"/>
            </a:endParaRPr>
          </a:p>
          <a:p>
            <a:pPr marL="342900" marR="0" lvl="0" indent="-342900">
              <a:spcBef>
                <a:spcPts val="750"/>
              </a:spcBef>
              <a:spcAft>
                <a:spcPts val="800"/>
              </a:spcAft>
              <a:buSzPts val="1000"/>
              <a:buFont typeface="Symbol" panose="05050102010706020507" pitchFamily="18" charset="2"/>
              <a:buChar char=""/>
              <a:tabLst>
                <a:tab pos="457200" algn="l"/>
              </a:tabLst>
            </a:pPr>
            <a:r>
              <a:rPr lang="en-US" sz="2800" b="1" kern="0" dirty="0">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WCR Supporting Women of Real Estate Grant</a:t>
            </a:r>
            <a:endParaRPr lang="en-US" sz="2800" b="1" kern="100" dirty="0">
              <a:effectLst/>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55719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021F-9A32-24A9-C7A6-0AF0ECAB0238}"/>
              </a:ext>
            </a:extLst>
          </p:cNvPr>
          <p:cNvSpPr>
            <a:spLocks noGrp="1"/>
          </p:cNvSpPr>
          <p:nvPr>
            <p:ph type="title"/>
          </p:nvPr>
        </p:nvSpPr>
        <p:spPr/>
        <p:txBody>
          <a:bodyPr/>
          <a:lstStyle/>
          <a:p>
            <a:r>
              <a:rPr lang="en-US" dirty="0"/>
              <a:t>MORE STATE RESOURCES </a:t>
            </a:r>
          </a:p>
        </p:txBody>
      </p:sp>
      <p:sp>
        <p:nvSpPr>
          <p:cNvPr id="3" name="Content Placeholder 2">
            <a:extLst>
              <a:ext uri="{FF2B5EF4-FFF2-40B4-BE49-F238E27FC236}">
                <a16:creationId xmlns:a16="http://schemas.microsoft.com/office/drawing/2014/main" id="{01049575-D3A4-C74F-1B13-3B762B13F54B}"/>
              </a:ext>
            </a:extLst>
          </p:cNvPr>
          <p:cNvSpPr>
            <a:spLocks noGrp="1"/>
          </p:cNvSpPr>
          <p:nvPr>
            <p:ph idx="1"/>
          </p:nvPr>
        </p:nvSpPr>
        <p:spPr>
          <a:xfrm>
            <a:off x="6267450" y="578498"/>
            <a:ext cx="5657849" cy="6127102"/>
          </a:xfrm>
        </p:spPr>
        <p:txBody>
          <a:bodyPr/>
          <a:lstStyle/>
          <a:p>
            <a:r>
              <a:rPr lang="en-US" sz="2800" b="1" dirty="0"/>
              <a:t>Georgia-</a:t>
            </a:r>
          </a:p>
          <a:p>
            <a:r>
              <a:rPr lang="en-US" sz="2800" b="1" dirty="0"/>
              <a:t>PIE- Partners in Education program</a:t>
            </a:r>
          </a:p>
          <a:p>
            <a:endParaRPr lang="en-US" sz="2800" b="1" dirty="0"/>
          </a:p>
          <a:p>
            <a:r>
              <a:rPr lang="en-US" sz="2800" b="1" dirty="0"/>
              <a:t>North Carolina-</a:t>
            </a:r>
          </a:p>
          <a:p>
            <a:r>
              <a:rPr lang="en-US" sz="2800" b="1" dirty="0">
                <a:hlinkClick r:id="rId2">
                  <a:extLst>
                    <a:ext uri="{A12FA001-AC4F-418D-AE19-62706E023703}">
                      <ahyp:hlinkClr xmlns:ahyp="http://schemas.microsoft.com/office/drawing/2018/hyperlinkcolor" val="tx"/>
                    </a:ext>
                  </a:extLst>
                </a:hlinkClick>
              </a:rPr>
              <a:t>https://www.ncrealtors.org/education/ce-courses/ce-at-sea/</a:t>
            </a:r>
            <a:endParaRPr lang="en-US" sz="2800" b="1" dirty="0"/>
          </a:p>
          <a:p>
            <a:endParaRPr lang="en-US" sz="2800" b="1" dirty="0"/>
          </a:p>
          <a:p>
            <a:r>
              <a:rPr lang="en-US" sz="2800" b="1" dirty="0"/>
              <a:t>Virginia-</a:t>
            </a:r>
          </a:p>
          <a:p>
            <a:r>
              <a:rPr lang="en-US" sz="2800" b="1" i="0" dirty="0">
                <a:effectLst/>
              </a:rPr>
              <a:t>Virginia REALTORS® Diversity, Equity, and Inclusion (DEI) Grant</a:t>
            </a:r>
          </a:p>
          <a:p>
            <a:endParaRPr lang="en-US" b="1" dirty="0"/>
          </a:p>
        </p:txBody>
      </p:sp>
      <p:sp>
        <p:nvSpPr>
          <p:cNvPr id="5" name="Slide Number Placeholder 4">
            <a:extLst>
              <a:ext uri="{FF2B5EF4-FFF2-40B4-BE49-F238E27FC236}">
                <a16:creationId xmlns:a16="http://schemas.microsoft.com/office/drawing/2014/main" id="{413AC158-AD90-AD0A-5074-0E2AF9987266}"/>
              </a:ext>
            </a:extLst>
          </p:cNvPr>
          <p:cNvSpPr>
            <a:spLocks noGrp="1"/>
          </p:cNvSpPr>
          <p:nvPr>
            <p:ph type="sldNum" sz="quarter" idx="12"/>
          </p:nvPr>
        </p:nvSpPr>
        <p:spPr/>
        <p:txBody>
          <a:bodyPr/>
          <a:lstStyle/>
          <a:p>
            <a:fld id="{95CBEC59-7FF9-4688-98DF-89832A0C9025}" type="slidenum">
              <a:rPr lang="en-US" smtClean="0"/>
              <a:t>15</a:t>
            </a:fld>
            <a:endParaRPr lang="en-US" dirty="0"/>
          </a:p>
        </p:txBody>
      </p:sp>
    </p:spTree>
    <p:extLst>
      <p:ext uri="{BB962C8B-B14F-4D97-AF65-F5344CB8AC3E}">
        <p14:creationId xmlns:p14="http://schemas.microsoft.com/office/powerpoint/2010/main" val="420389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112E-649B-5989-7BBF-3EDEB0DC3738}"/>
              </a:ext>
            </a:extLst>
          </p:cNvPr>
          <p:cNvSpPr>
            <a:spLocks noGrp="1"/>
          </p:cNvSpPr>
          <p:nvPr>
            <p:ph type="title"/>
          </p:nvPr>
        </p:nvSpPr>
        <p:spPr/>
        <p:txBody>
          <a:bodyPr/>
          <a:lstStyle/>
          <a:p>
            <a:r>
              <a:rPr lang="en-US" dirty="0"/>
              <a:t>TO WRAP IT UP…</a:t>
            </a:r>
          </a:p>
        </p:txBody>
      </p:sp>
      <p:sp>
        <p:nvSpPr>
          <p:cNvPr id="3" name="Content Placeholder 2">
            <a:extLst>
              <a:ext uri="{FF2B5EF4-FFF2-40B4-BE49-F238E27FC236}">
                <a16:creationId xmlns:a16="http://schemas.microsoft.com/office/drawing/2014/main" id="{5E43E258-03DC-7549-39B7-8F7EAE666362}"/>
              </a:ext>
            </a:extLst>
          </p:cNvPr>
          <p:cNvSpPr>
            <a:spLocks noGrp="1"/>
          </p:cNvSpPr>
          <p:nvPr>
            <p:ph idx="1"/>
          </p:nvPr>
        </p:nvSpPr>
        <p:spPr>
          <a:xfrm>
            <a:off x="6096000" y="858416"/>
            <a:ext cx="6095999" cy="5999584"/>
          </a:xfrm>
        </p:spPr>
        <p:txBody>
          <a:bodyPr>
            <a:noAutofit/>
          </a:bodyPr>
          <a:lstStyle/>
          <a:p>
            <a:pPr algn="ctr"/>
            <a:r>
              <a:rPr lang="en-US" sz="6000" b="1" dirty="0"/>
              <a:t>Plan</a:t>
            </a:r>
          </a:p>
          <a:p>
            <a:pPr algn="ctr"/>
            <a:endParaRPr lang="en-US" sz="6000" b="1" dirty="0"/>
          </a:p>
          <a:p>
            <a:pPr algn="ctr"/>
            <a:r>
              <a:rPr lang="en-US" sz="6000" b="1" dirty="0"/>
              <a:t>Promote</a:t>
            </a:r>
          </a:p>
          <a:p>
            <a:pPr algn="ctr"/>
            <a:endParaRPr lang="en-US" sz="6000" b="1" dirty="0"/>
          </a:p>
          <a:p>
            <a:pPr algn="ctr"/>
            <a:r>
              <a:rPr lang="en-US" sz="6000" b="1" dirty="0"/>
              <a:t>Prosper</a:t>
            </a:r>
          </a:p>
        </p:txBody>
      </p:sp>
    </p:spTree>
    <p:extLst>
      <p:ext uri="{BB962C8B-B14F-4D97-AF65-F5344CB8AC3E}">
        <p14:creationId xmlns:p14="http://schemas.microsoft.com/office/powerpoint/2010/main" val="393430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DOES SIZE MATTER?</a:t>
            </a:r>
          </a:p>
        </p:txBody>
      </p:sp>
      <p:pic>
        <p:nvPicPr>
          <p:cNvPr id="7" name="Content Placeholder 6">
            <a:extLst>
              <a:ext uri="{FF2B5EF4-FFF2-40B4-BE49-F238E27FC236}">
                <a16:creationId xmlns:a16="http://schemas.microsoft.com/office/drawing/2014/main" id="{F75C4A9C-E3FA-8B43-2D3C-217411673AF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096001" y="0"/>
            <a:ext cx="6076949" cy="3429000"/>
          </a:xfrm>
        </p:spPr>
      </p:pic>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rmAutofit fontScale="92500" lnSpcReduction="10000"/>
          </a:bodyPr>
          <a:lstStyle/>
          <a:p>
            <a:r>
              <a:rPr lang="en-US" dirty="0"/>
              <a:t>This should be helpful to everyone</a:t>
            </a:r>
          </a:p>
        </p:txBody>
      </p:sp>
      <p:sp>
        <p:nvSpPr>
          <p:cNvPr id="9" name="Text Placeholder 8">
            <a:extLst>
              <a:ext uri="{FF2B5EF4-FFF2-40B4-BE49-F238E27FC236}">
                <a16:creationId xmlns:a16="http://schemas.microsoft.com/office/drawing/2014/main" id="{A424A111-0DC4-F64D-2C91-368368706CF1}"/>
              </a:ext>
            </a:extLst>
          </p:cNvPr>
          <p:cNvSpPr>
            <a:spLocks noGrp="1"/>
          </p:cNvSpPr>
          <p:nvPr>
            <p:ph type="body" sz="quarter" idx="14"/>
          </p:nvPr>
        </p:nvSpPr>
        <p:spPr/>
        <p:txBody>
          <a:bodyPr/>
          <a:lstStyle/>
          <a:p>
            <a:endParaRPr lang="en-US" dirty="0"/>
          </a:p>
        </p:txBody>
      </p:sp>
      <p:pic>
        <p:nvPicPr>
          <p:cNvPr id="13" name="Picture 12">
            <a:extLst>
              <a:ext uri="{FF2B5EF4-FFF2-40B4-BE49-F238E27FC236}">
                <a16:creationId xmlns:a16="http://schemas.microsoft.com/office/drawing/2014/main" id="{35EFC23B-3BC8-D297-A06E-A84EFE0468CE}"/>
              </a:ext>
            </a:extLst>
          </p:cNvPr>
          <p:cNvPicPr>
            <a:picLocks noChangeAspect="1"/>
          </p:cNvPicPr>
          <p:nvPr/>
        </p:nvPicPr>
        <p:blipFill>
          <a:blip r:embed="rId5"/>
          <a:stretch>
            <a:fillRect/>
          </a:stretch>
        </p:blipFill>
        <p:spPr>
          <a:xfrm>
            <a:off x="6096000" y="3429000"/>
            <a:ext cx="6076949" cy="3429000"/>
          </a:xfrm>
          <a:prstGeom prst="rect">
            <a:avLst/>
          </a:prstGeom>
        </p:spPr>
      </p:pic>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133C-40F7-A557-4619-C50D53757891}"/>
              </a:ext>
            </a:extLst>
          </p:cNvPr>
          <p:cNvSpPr>
            <a:spLocks noGrp="1"/>
          </p:cNvSpPr>
          <p:nvPr>
            <p:ph type="title"/>
          </p:nvPr>
        </p:nvSpPr>
        <p:spPr/>
        <p:txBody>
          <a:bodyPr/>
          <a:lstStyle/>
          <a:p>
            <a:r>
              <a:rPr lang="en-US" dirty="0"/>
              <a:t>3 THINGS YOU NEED TO HAVE!</a:t>
            </a:r>
          </a:p>
        </p:txBody>
      </p:sp>
      <p:sp>
        <p:nvSpPr>
          <p:cNvPr id="3" name="Content Placeholder 2">
            <a:extLst>
              <a:ext uri="{FF2B5EF4-FFF2-40B4-BE49-F238E27FC236}">
                <a16:creationId xmlns:a16="http://schemas.microsoft.com/office/drawing/2014/main" id="{96B9866F-4DEB-F3ED-787D-BFB33DCF2260}"/>
              </a:ext>
            </a:extLst>
          </p:cNvPr>
          <p:cNvSpPr>
            <a:spLocks noGrp="1"/>
          </p:cNvSpPr>
          <p:nvPr>
            <p:ph idx="1"/>
          </p:nvPr>
        </p:nvSpPr>
        <p:spPr>
          <a:xfrm>
            <a:off x="6096000" y="1"/>
            <a:ext cx="6096000" cy="6858000"/>
          </a:xfrm>
        </p:spPr>
        <p:txBody>
          <a:bodyPr>
            <a:noAutofit/>
          </a:bodyPr>
          <a:lstStyle/>
          <a:p>
            <a:pPr algn="ctr"/>
            <a:endParaRPr lang="en-US" sz="4400" b="1" dirty="0"/>
          </a:p>
          <a:p>
            <a:pPr algn="ctr"/>
            <a:endParaRPr lang="en-US" sz="4400" b="1" dirty="0"/>
          </a:p>
          <a:p>
            <a:pPr algn="ctr"/>
            <a:r>
              <a:rPr lang="en-US" sz="4400" b="1" dirty="0"/>
              <a:t>HOT TOPICS</a:t>
            </a:r>
          </a:p>
          <a:p>
            <a:pPr algn="ctr"/>
            <a:endParaRPr lang="en-US" sz="4400" b="1" dirty="0"/>
          </a:p>
          <a:p>
            <a:pPr algn="ctr"/>
            <a:r>
              <a:rPr lang="en-US" sz="4400" b="1" dirty="0"/>
              <a:t> QUALITY CONTENT</a:t>
            </a:r>
          </a:p>
          <a:p>
            <a:pPr algn="ctr"/>
            <a:endParaRPr lang="en-US" sz="4400" b="1" dirty="0"/>
          </a:p>
          <a:p>
            <a:pPr algn="ctr"/>
            <a:r>
              <a:rPr lang="en-US" sz="4400" b="1" dirty="0"/>
              <a:t>ENGAGING INSTRUCTOR</a:t>
            </a:r>
          </a:p>
        </p:txBody>
      </p:sp>
    </p:spTree>
    <p:extLst>
      <p:ext uri="{BB962C8B-B14F-4D97-AF65-F5344CB8AC3E}">
        <p14:creationId xmlns:p14="http://schemas.microsoft.com/office/powerpoint/2010/main" val="160825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CC75-1F0E-9143-6A59-5833182D927F}"/>
              </a:ext>
            </a:extLst>
          </p:cNvPr>
          <p:cNvSpPr>
            <a:spLocks noGrp="1"/>
          </p:cNvSpPr>
          <p:nvPr>
            <p:ph type="title"/>
          </p:nvPr>
        </p:nvSpPr>
        <p:spPr/>
        <p:txBody>
          <a:bodyPr/>
          <a:lstStyle/>
          <a:p>
            <a:r>
              <a:rPr lang="en-US" dirty="0"/>
              <a:t>1. TOPICS</a:t>
            </a:r>
          </a:p>
        </p:txBody>
      </p:sp>
      <p:sp>
        <p:nvSpPr>
          <p:cNvPr id="3" name="Content Placeholder 2">
            <a:extLst>
              <a:ext uri="{FF2B5EF4-FFF2-40B4-BE49-F238E27FC236}">
                <a16:creationId xmlns:a16="http://schemas.microsoft.com/office/drawing/2014/main" id="{99FF868A-4021-3E30-CC07-8221FDBBD682}"/>
              </a:ext>
            </a:extLst>
          </p:cNvPr>
          <p:cNvSpPr>
            <a:spLocks noGrp="1"/>
          </p:cNvSpPr>
          <p:nvPr>
            <p:ph idx="1"/>
          </p:nvPr>
        </p:nvSpPr>
        <p:spPr>
          <a:xfrm>
            <a:off x="6362307" y="305337"/>
            <a:ext cx="5499621" cy="6363479"/>
          </a:xfrm>
        </p:spPr>
        <p:txBody>
          <a:bodyPr>
            <a:normAutofit fontScale="92500" lnSpcReduction="10000"/>
          </a:bodyPr>
          <a:lstStyle/>
          <a:p>
            <a:pPr marL="457200" indent="-457200">
              <a:lnSpc>
                <a:spcPct val="110000"/>
              </a:lnSpc>
              <a:spcBef>
                <a:spcPts val="0"/>
              </a:spcBef>
              <a:spcAft>
                <a:spcPts val="1200"/>
              </a:spcAft>
              <a:buFont typeface="Arial" panose="020B0604020202020204" pitchFamily="34" charset="0"/>
              <a:buChar char="•"/>
            </a:pPr>
            <a:r>
              <a:rPr lang="en-US" sz="3200" b="1" dirty="0"/>
              <a:t>What does your state require?  Mandatory CE isn’t always </a:t>
            </a:r>
            <a:r>
              <a:rPr lang="en-US" sz="3200" b="1" i="1" dirty="0"/>
              <a:t>“sexy” </a:t>
            </a:r>
            <a:r>
              <a:rPr lang="en-US" sz="3200" b="1" dirty="0"/>
              <a:t>but agents need it!  </a:t>
            </a:r>
          </a:p>
          <a:p>
            <a:pPr marL="457200" indent="-457200">
              <a:lnSpc>
                <a:spcPct val="110000"/>
              </a:lnSpc>
              <a:spcBef>
                <a:spcPts val="0"/>
              </a:spcBef>
              <a:spcAft>
                <a:spcPts val="1200"/>
              </a:spcAft>
              <a:buFont typeface="Arial" panose="020B0604020202020204" pitchFamily="34" charset="0"/>
              <a:buChar char="•"/>
            </a:pPr>
            <a:r>
              <a:rPr lang="en-US" sz="3200" b="1" dirty="0"/>
              <a:t>Join Realtor facing Facebook Groups and observe the pain points agents are venting about</a:t>
            </a:r>
          </a:p>
          <a:p>
            <a:pPr marL="457200" indent="-457200">
              <a:lnSpc>
                <a:spcPct val="110000"/>
              </a:lnSpc>
              <a:spcBef>
                <a:spcPts val="0"/>
              </a:spcBef>
              <a:spcAft>
                <a:spcPts val="1200"/>
              </a:spcAft>
              <a:buFont typeface="Arial" panose="020B0604020202020204" pitchFamily="34" charset="0"/>
              <a:buChar char="•"/>
            </a:pPr>
            <a:r>
              <a:rPr lang="en-US" sz="3200" b="1" dirty="0"/>
              <a:t>Gather information from your committee!</a:t>
            </a:r>
          </a:p>
          <a:p>
            <a:pPr marL="457200" indent="-457200">
              <a:lnSpc>
                <a:spcPct val="110000"/>
              </a:lnSpc>
              <a:spcBef>
                <a:spcPts val="0"/>
              </a:spcBef>
              <a:spcAft>
                <a:spcPts val="1200"/>
              </a:spcAft>
              <a:buFont typeface="Arial" panose="020B0604020202020204" pitchFamily="34" charset="0"/>
              <a:buChar char="•"/>
            </a:pPr>
            <a:r>
              <a:rPr lang="en-US" sz="3200" b="1" dirty="0"/>
              <a:t>Brainstorm with other education directors</a:t>
            </a:r>
          </a:p>
          <a:p>
            <a:pPr marL="457200" indent="-457200">
              <a:lnSpc>
                <a:spcPct val="110000"/>
              </a:lnSpc>
              <a:spcBef>
                <a:spcPts val="0"/>
              </a:spcBef>
              <a:spcAft>
                <a:spcPts val="1200"/>
              </a:spcAft>
              <a:buFont typeface="Arial" panose="020B0604020202020204" pitchFamily="34" charset="0"/>
              <a:buChar char="•"/>
            </a:pPr>
            <a:r>
              <a:rPr lang="en-US" sz="3200" b="1" dirty="0"/>
              <a:t>Member Surveys</a:t>
            </a:r>
          </a:p>
          <a:p>
            <a:pPr marL="285750" indent="-285750">
              <a:lnSpc>
                <a:spcPct val="110000"/>
              </a:lnSpc>
              <a:spcBef>
                <a:spcPts val="0"/>
              </a:spcBef>
              <a:spcAft>
                <a:spcPts val="1200"/>
              </a:spcAft>
              <a:buFont typeface="Arial" panose="020B0604020202020204" pitchFamily="34" charset="0"/>
              <a:buChar char="•"/>
            </a:pPr>
            <a:endParaRPr lang="en-US" dirty="0"/>
          </a:p>
          <a:p>
            <a:pPr marL="285750" indent="-285750">
              <a:lnSpc>
                <a:spcPct val="110000"/>
              </a:lnSpc>
              <a:spcBef>
                <a:spcPts val="0"/>
              </a:spcBef>
              <a:spcAft>
                <a:spcPts val="1200"/>
              </a:spcAft>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050762B-A989-BBD8-5168-1445DA051F0E}"/>
              </a:ext>
            </a:extLst>
          </p:cNvPr>
          <p:cNvSpPr>
            <a:spLocks noGrp="1"/>
          </p:cNvSpPr>
          <p:nvPr>
            <p:ph type="sldNum" sz="quarter" idx="12"/>
          </p:nvPr>
        </p:nvSpPr>
        <p:spPr/>
        <p:txBody>
          <a:bodyPr/>
          <a:lstStyle/>
          <a:p>
            <a:fld id="{95CBEC59-7FF9-4688-98DF-89832A0C9025}" type="slidenum">
              <a:rPr lang="en-US" smtClean="0"/>
              <a:t>4</a:t>
            </a:fld>
            <a:endParaRPr lang="en-US" dirty="0"/>
          </a:p>
        </p:txBody>
      </p:sp>
      <p:sp>
        <p:nvSpPr>
          <p:cNvPr id="6" name="Subtitle 5">
            <a:extLst>
              <a:ext uri="{FF2B5EF4-FFF2-40B4-BE49-F238E27FC236}">
                <a16:creationId xmlns:a16="http://schemas.microsoft.com/office/drawing/2014/main" id="{E8A6FA86-0845-3835-8B9D-39C25C74F7E9}"/>
              </a:ext>
            </a:extLst>
          </p:cNvPr>
          <p:cNvSpPr>
            <a:spLocks noGrp="1"/>
          </p:cNvSpPr>
          <p:nvPr>
            <p:ph type="subTitle" idx="13"/>
          </p:nvPr>
        </p:nvSpPr>
        <p:spPr/>
        <p:txBody>
          <a:bodyPr/>
          <a:lstStyle/>
          <a:p>
            <a:r>
              <a:rPr lang="en-US" dirty="0"/>
              <a:t>How do I choose them?</a:t>
            </a:r>
          </a:p>
        </p:txBody>
      </p:sp>
    </p:spTree>
    <p:extLst>
      <p:ext uri="{BB962C8B-B14F-4D97-AF65-F5344CB8AC3E}">
        <p14:creationId xmlns:p14="http://schemas.microsoft.com/office/powerpoint/2010/main" val="235741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1914-3A91-A983-3930-D596FD8F324E}"/>
              </a:ext>
            </a:extLst>
          </p:cNvPr>
          <p:cNvSpPr>
            <a:spLocks noGrp="1"/>
          </p:cNvSpPr>
          <p:nvPr>
            <p:ph type="title"/>
          </p:nvPr>
        </p:nvSpPr>
        <p:spPr/>
        <p:txBody>
          <a:bodyPr/>
          <a:lstStyle/>
          <a:p>
            <a:r>
              <a:rPr lang="en-US" dirty="0"/>
              <a:t>2. CONTENT</a:t>
            </a:r>
          </a:p>
        </p:txBody>
      </p:sp>
      <p:sp>
        <p:nvSpPr>
          <p:cNvPr id="3" name="Content Placeholder 2">
            <a:extLst>
              <a:ext uri="{FF2B5EF4-FFF2-40B4-BE49-F238E27FC236}">
                <a16:creationId xmlns:a16="http://schemas.microsoft.com/office/drawing/2014/main" id="{FFC1157F-D098-A582-E58A-1E723D0FA4D4}"/>
              </a:ext>
            </a:extLst>
          </p:cNvPr>
          <p:cNvSpPr>
            <a:spLocks noGrp="1"/>
          </p:cNvSpPr>
          <p:nvPr>
            <p:ph idx="1"/>
          </p:nvPr>
        </p:nvSpPr>
        <p:spPr>
          <a:xfrm>
            <a:off x="6258120" y="815261"/>
            <a:ext cx="5772149" cy="6381213"/>
          </a:xfrm>
        </p:spPr>
        <p:txBody>
          <a:bodyPr>
            <a:noAutofit/>
          </a:bodyPr>
          <a:lstStyle/>
          <a:p>
            <a:pPr marL="457200" indent="-457200">
              <a:spcBef>
                <a:spcPts val="0"/>
              </a:spcBef>
              <a:spcAft>
                <a:spcPts val="1200"/>
              </a:spcAft>
              <a:buFont typeface="Arial" panose="020B0604020202020204" pitchFamily="34" charset="0"/>
              <a:buChar char="•"/>
            </a:pPr>
            <a:r>
              <a:rPr lang="en-US" sz="2800" b="1" dirty="0"/>
              <a:t>Old class slides provide a roadmap, then totally update them</a:t>
            </a:r>
          </a:p>
          <a:p>
            <a:pPr marL="457200" indent="-457200">
              <a:spcBef>
                <a:spcPts val="0"/>
              </a:spcBef>
              <a:spcAft>
                <a:spcPts val="1200"/>
              </a:spcAft>
              <a:buFont typeface="Arial" panose="020B0604020202020204" pitchFamily="34" charset="0"/>
              <a:buChar char="•"/>
            </a:pPr>
            <a:r>
              <a:rPr lang="en-US" sz="2800" b="1" dirty="0"/>
              <a:t>Do it yourself- Google is free and AI can help with some topics</a:t>
            </a:r>
          </a:p>
          <a:p>
            <a:pPr marL="457200" indent="-457200">
              <a:spcBef>
                <a:spcPts val="0"/>
              </a:spcBef>
              <a:spcAft>
                <a:spcPts val="1200"/>
              </a:spcAft>
              <a:buFont typeface="Arial" panose="020B0604020202020204" pitchFamily="34" charset="0"/>
              <a:buChar char="•"/>
            </a:pPr>
            <a:r>
              <a:rPr lang="en-US" sz="2800" b="1" dirty="0"/>
              <a:t>Collaborate with neighboring associations</a:t>
            </a:r>
          </a:p>
          <a:p>
            <a:pPr marL="457200" indent="-457200">
              <a:spcBef>
                <a:spcPts val="0"/>
              </a:spcBef>
              <a:spcAft>
                <a:spcPts val="1200"/>
              </a:spcAft>
              <a:buFont typeface="Arial" panose="020B0604020202020204" pitchFamily="34" charset="0"/>
              <a:buChar char="•"/>
            </a:pPr>
            <a:r>
              <a:rPr lang="en-US" sz="2800" b="1" dirty="0"/>
              <a:t>Hire an instructor to either create or look over your work</a:t>
            </a:r>
          </a:p>
          <a:p>
            <a:pPr marL="457200" indent="-457200">
              <a:spcBef>
                <a:spcPts val="0"/>
              </a:spcBef>
              <a:spcAft>
                <a:spcPts val="1200"/>
              </a:spcAft>
              <a:buFont typeface="Arial" panose="020B0604020202020204" pitchFamily="34" charset="0"/>
              <a:buChar char="•"/>
            </a:pPr>
            <a:r>
              <a:rPr lang="en-US" sz="2800" b="1" dirty="0"/>
              <a:t>Ash an affiliate to either create or look over your slides</a:t>
            </a:r>
          </a:p>
        </p:txBody>
      </p:sp>
      <p:sp>
        <p:nvSpPr>
          <p:cNvPr id="5" name="Slide Number Placeholder 4">
            <a:extLst>
              <a:ext uri="{FF2B5EF4-FFF2-40B4-BE49-F238E27FC236}">
                <a16:creationId xmlns:a16="http://schemas.microsoft.com/office/drawing/2014/main" id="{E7C7B1DA-5E55-B4AC-E616-E17D0EB88682}"/>
              </a:ext>
            </a:extLst>
          </p:cNvPr>
          <p:cNvSpPr>
            <a:spLocks noGrp="1"/>
          </p:cNvSpPr>
          <p:nvPr>
            <p:ph type="sldNum" sz="quarter" idx="12"/>
          </p:nvPr>
        </p:nvSpPr>
        <p:spPr/>
        <p:txBody>
          <a:bodyPr/>
          <a:lstStyle/>
          <a:p>
            <a:fld id="{95CBEC59-7FF9-4688-98DF-89832A0C9025}" type="slidenum">
              <a:rPr lang="en-US" smtClean="0"/>
              <a:t>5</a:t>
            </a:fld>
            <a:endParaRPr lang="en-US" dirty="0"/>
          </a:p>
        </p:txBody>
      </p:sp>
    </p:spTree>
    <p:extLst>
      <p:ext uri="{BB962C8B-B14F-4D97-AF65-F5344CB8AC3E}">
        <p14:creationId xmlns:p14="http://schemas.microsoft.com/office/powerpoint/2010/main" val="88655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54D4-43CB-AB4E-6C34-5A267D767D87}"/>
              </a:ext>
            </a:extLst>
          </p:cNvPr>
          <p:cNvSpPr>
            <a:spLocks noGrp="1"/>
          </p:cNvSpPr>
          <p:nvPr>
            <p:ph type="title"/>
          </p:nvPr>
        </p:nvSpPr>
        <p:spPr/>
        <p:txBody>
          <a:bodyPr/>
          <a:lstStyle/>
          <a:p>
            <a:r>
              <a:rPr lang="en-US" dirty="0"/>
              <a:t>3. INSTRUCTOR</a:t>
            </a:r>
          </a:p>
        </p:txBody>
      </p:sp>
      <p:sp>
        <p:nvSpPr>
          <p:cNvPr id="3" name="Content Placeholder 2">
            <a:extLst>
              <a:ext uri="{FF2B5EF4-FFF2-40B4-BE49-F238E27FC236}">
                <a16:creationId xmlns:a16="http://schemas.microsoft.com/office/drawing/2014/main" id="{EAA098DA-C43D-DE8B-1841-57A219AEB5EA}"/>
              </a:ext>
            </a:extLst>
          </p:cNvPr>
          <p:cNvSpPr>
            <a:spLocks noGrp="1"/>
          </p:cNvSpPr>
          <p:nvPr>
            <p:ph idx="1"/>
          </p:nvPr>
        </p:nvSpPr>
        <p:spPr>
          <a:xfrm>
            <a:off x="6214727" y="1128868"/>
            <a:ext cx="5800531" cy="6858000"/>
          </a:xfrm>
        </p:spPr>
        <p:txBody>
          <a:bodyPr>
            <a:normAutofit/>
          </a:bodyPr>
          <a:lstStyle/>
          <a:p>
            <a:pPr marL="571500" indent="-571500">
              <a:spcBef>
                <a:spcPts val="0"/>
              </a:spcBef>
              <a:spcAft>
                <a:spcPts val="3000"/>
              </a:spcAft>
              <a:buFont typeface="Arial" panose="020B0604020202020204" pitchFamily="34" charset="0"/>
              <a:buChar char="•"/>
            </a:pPr>
            <a:r>
              <a:rPr lang="en-US" sz="3200" b="1" dirty="0"/>
              <a:t>Special events like EXPO or Membership Meetings may require hiring from outside the area e.g. speaker showcase at RAPDD </a:t>
            </a:r>
          </a:p>
          <a:p>
            <a:pPr marL="571500" indent="-571500">
              <a:spcBef>
                <a:spcPts val="0"/>
              </a:spcBef>
              <a:spcAft>
                <a:spcPts val="3000"/>
              </a:spcAft>
              <a:buFont typeface="Arial" panose="020B0604020202020204" pitchFamily="34" charset="0"/>
              <a:buChar char="•"/>
            </a:pPr>
            <a:r>
              <a:rPr lang="en-US" sz="3200" b="1" dirty="0"/>
              <a:t>Brokers/agents </a:t>
            </a:r>
          </a:p>
          <a:p>
            <a:pPr marL="571500" indent="-571500">
              <a:spcBef>
                <a:spcPts val="0"/>
              </a:spcBef>
              <a:spcAft>
                <a:spcPts val="3000"/>
              </a:spcAft>
              <a:buFont typeface="Arial" panose="020B0604020202020204" pitchFamily="34" charset="0"/>
              <a:buChar char="•"/>
            </a:pPr>
            <a:r>
              <a:rPr lang="en-US" sz="3200" b="1" dirty="0"/>
              <a:t>Affiliates</a:t>
            </a:r>
          </a:p>
        </p:txBody>
      </p:sp>
      <p:sp>
        <p:nvSpPr>
          <p:cNvPr id="5" name="Slide Number Placeholder 4">
            <a:extLst>
              <a:ext uri="{FF2B5EF4-FFF2-40B4-BE49-F238E27FC236}">
                <a16:creationId xmlns:a16="http://schemas.microsoft.com/office/drawing/2014/main" id="{A91C07E5-25BC-A2DA-E33E-6B2A31A44D0F}"/>
              </a:ext>
            </a:extLst>
          </p:cNvPr>
          <p:cNvSpPr>
            <a:spLocks noGrp="1"/>
          </p:cNvSpPr>
          <p:nvPr>
            <p:ph type="sldNum" sz="quarter" idx="12"/>
          </p:nvPr>
        </p:nvSpPr>
        <p:spPr/>
        <p:txBody>
          <a:bodyPr/>
          <a:lstStyle/>
          <a:p>
            <a:fld id="{95CBEC59-7FF9-4688-98DF-89832A0C9025}" type="slidenum">
              <a:rPr lang="en-US" smtClean="0"/>
              <a:t>6</a:t>
            </a:fld>
            <a:endParaRPr lang="en-US" dirty="0"/>
          </a:p>
        </p:txBody>
      </p:sp>
    </p:spTree>
    <p:extLst>
      <p:ext uri="{BB962C8B-B14F-4D97-AF65-F5344CB8AC3E}">
        <p14:creationId xmlns:p14="http://schemas.microsoft.com/office/powerpoint/2010/main" val="395754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9777-61F5-1A38-AFAD-9217A29587DE}"/>
              </a:ext>
            </a:extLst>
          </p:cNvPr>
          <p:cNvSpPr>
            <a:spLocks noGrp="1"/>
          </p:cNvSpPr>
          <p:nvPr>
            <p:ph type="title"/>
          </p:nvPr>
        </p:nvSpPr>
        <p:spPr/>
        <p:txBody>
          <a:bodyPr/>
          <a:lstStyle/>
          <a:p>
            <a:r>
              <a:rPr lang="en-US" dirty="0"/>
              <a:t>SMOOTH?</a:t>
            </a:r>
          </a:p>
        </p:txBody>
      </p:sp>
      <p:sp>
        <p:nvSpPr>
          <p:cNvPr id="3" name="Content Placeholder 2">
            <a:extLst>
              <a:ext uri="{FF2B5EF4-FFF2-40B4-BE49-F238E27FC236}">
                <a16:creationId xmlns:a16="http://schemas.microsoft.com/office/drawing/2014/main" id="{3F4F2AF1-7720-EDD8-AE52-4EC63BD5BFDB}"/>
              </a:ext>
            </a:extLst>
          </p:cNvPr>
          <p:cNvSpPr>
            <a:spLocks noGrp="1"/>
          </p:cNvSpPr>
          <p:nvPr>
            <p:ph idx="1"/>
          </p:nvPr>
        </p:nvSpPr>
        <p:spPr>
          <a:xfrm>
            <a:off x="6361589" y="489114"/>
            <a:ext cx="5231362" cy="6858000"/>
          </a:xfrm>
        </p:spPr>
        <p:txBody>
          <a:bodyPr>
            <a:normAutofit/>
          </a:bodyPr>
          <a:lstStyle/>
          <a:p>
            <a:pPr marL="342900" indent="-342900">
              <a:buFont typeface="Arial" panose="020B0604020202020204" pitchFamily="34" charset="0"/>
              <a:buChar char="•"/>
            </a:pPr>
            <a:r>
              <a:rPr lang="en-US" sz="2400" b="1" dirty="0"/>
              <a:t>Plan well in advance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Schedule Mandatory for the year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Certifications/Designations/GRI for the year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Topical classes (Lunch or Latte and Learn) can be scheduled with topics added later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Schedule instructors and request flyers 90 days out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5" name="Slide Number Placeholder 4">
            <a:extLst>
              <a:ext uri="{FF2B5EF4-FFF2-40B4-BE49-F238E27FC236}">
                <a16:creationId xmlns:a16="http://schemas.microsoft.com/office/drawing/2014/main" id="{E79F1988-E2E8-43F2-393A-F002FB9E501D}"/>
              </a:ext>
            </a:extLst>
          </p:cNvPr>
          <p:cNvSpPr>
            <a:spLocks noGrp="1"/>
          </p:cNvSpPr>
          <p:nvPr>
            <p:ph type="sldNum" sz="quarter" idx="12"/>
          </p:nvPr>
        </p:nvSpPr>
        <p:spPr/>
        <p:txBody>
          <a:bodyPr/>
          <a:lstStyle/>
          <a:p>
            <a:fld id="{95CBEC59-7FF9-4688-98DF-89832A0C9025}" type="slidenum">
              <a:rPr lang="en-US" smtClean="0"/>
              <a:t>7</a:t>
            </a:fld>
            <a:endParaRPr lang="en-US" dirty="0"/>
          </a:p>
        </p:txBody>
      </p:sp>
    </p:spTree>
    <p:extLst>
      <p:ext uri="{BB962C8B-B14F-4D97-AF65-F5344CB8AC3E}">
        <p14:creationId xmlns:p14="http://schemas.microsoft.com/office/powerpoint/2010/main" val="278111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48AB-8B66-BA13-58D2-EEEE0E3CE2F8}"/>
              </a:ext>
            </a:extLst>
          </p:cNvPr>
          <p:cNvSpPr>
            <a:spLocks noGrp="1"/>
          </p:cNvSpPr>
          <p:nvPr>
            <p:ph type="title"/>
          </p:nvPr>
        </p:nvSpPr>
        <p:spPr/>
        <p:txBody>
          <a:bodyPr/>
          <a:lstStyle/>
          <a:p>
            <a:r>
              <a:rPr lang="en-US" dirty="0"/>
              <a:t>SEAMLESS?</a:t>
            </a:r>
          </a:p>
        </p:txBody>
      </p:sp>
      <p:sp>
        <p:nvSpPr>
          <p:cNvPr id="3" name="Content Placeholder 2">
            <a:extLst>
              <a:ext uri="{FF2B5EF4-FFF2-40B4-BE49-F238E27FC236}">
                <a16:creationId xmlns:a16="http://schemas.microsoft.com/office/drawing/2014/main" id="{D9FF2989-3D6C-4D2B-BF9F-9650BBF06F20}"/>
              </a:ext>
            </a:extLst>
          </p:cNvPr>
          <p:cNvSpPr>
            <a:spLocks noGrp="1"/>
          </p:cNvSpPr>
          <p:nvPr>
            <p:ph idx="1"/>
          </p:nvPr>
        </p:nvSpPr>
        <p:spPr>
          <a:xfrm>
            <a:off x="6252325" y="657208"/>
            <a:ext cx="4770781" cy="6552663"/>
          </a:xfrm>
        </p:spPr>
        <p:txBody>
          <a:bodyPr>
            <a:normAutofit/>
          </a:bodyPr>
          <a:lstStyle/>
          <a:p>
            <a:pPr marL="457200" indent="-457200">
              <a:spcBef>
                <a:spcPts val="0"/>
              </a:spcBef>
              <a:spcAft>
                <a:spcPts val="1200"/>
              </a:spcAft>
              <a:buFont typeface="Arial" panose="020B0604020202020204" pitchFamily="34" charset="0"/>
              <a:buChar char="•"/>
            </a:pPr>
            <a:r>
              <a:rPr lang="en-US" sz="2400" b="1" dirty="0"/>
              <a:t>Have a process in place and stick to it- hard the first year then becomes habit.</a:t>
            </a:r>
          </a:p>
          <a:p>
            <a:pPr marL="457200" indent="-457200">
              <a:spcBef>
                <a:spcPts val="0"/>
              </a:spcBef>
              <a:spcAft>
                <a:spcPts val="1200"/>
              </a:spcAft>
              <a:buFont typeface="Arial" panose="020B0604020202020204" pitchFamily="34" charset="0"/>
              <a:buChar char="•"/>
            </a:pPr>
            <a:r>
              <a:rPr lang="en-US" sz="2400" b="1" dirty="0"/>
              <a:t>Form an annual calendar, preferably with Educations and Events</a:t>
            </a:r>
          </a:p>
          <a:p>
            <a:pPr marL="457200" indent="-457200">
              <a:spcBef>
                <a:spcPts val="0"/>
              </a:spcBef>
              <a:spcAft>
                <a:spcPts val="1200"/>
              </a:spcAft>
              <a:buFont typeface="Arial" panose="020B0604020202020204" pitchFamily="34" charset="0"/>
              <a:buChar char="•"/>
            </a:pPr>
            <a:r>
              <a:rPr lang="en-US" sz="2400" b="1" dirty="0"/>
              <a:t>Meet with Marketing/Communications director to create enhanced marketing pieces, and coordinate with sponsors/sponsorship packages. </a:t>
            </a:r>
          </a:p>
          <a:p>
            <a:pPr marL="457200" indent="-457200">
              <a:spcBef>
                <a:spcPts val="0"/>
              </a:spcBef>
              <a:spcAft>
                <a:spcPts val="1200"/>
              </a:spcAft>
              <a:buFont typeface="Arial" panose="020B0604020202020204" pitchFamily="34" charset="0"/>
              <a:buChar char="•"/>
            </a:pPr>
            <a:r>
              <a:rPr lang="en-US" sz="2400" b="1" dirty="0"/>
              <a:t>Utilize sponsors and grants whenever possible</a:t>
            </a:r>
          </a:p>
        </p:txBody>
      </p:sp>
      <p:sp>
        <p:nvSpPr>
          <p:cNvPr id="5" name="Slide Number Placeholder 4">
            <a:extLst>
              <a:ext uri="{FF2B5EF4-FFF2-40B4-BE49-F238E27FC236}">
                <a16:creationId xmlns:a16="http://schemas.microsoft.com/office/drawing/2014/main" id="{759CC5F1-0C94-7262-4755-0D53E6243D17}"/>
              </a:ext>
            </a:extLst>
          </p:cNvPr>
          <p:cNvSpPr>
            <a:spLocks noGrp="1"/>
          </p:cNvSpPr>
          <p:nvPr>
            <p:ph type="sldNum" sz="quarter" idx="12"/>
          </p:nvPr>
        </p:nvSpPr>
        <p:spPr/>
        <p:txBody>
          <a:bodyPr/>
          <a:lstStyle/>
          <a:p>
            <a:fld id="{95CBEC59-7FF9-4688-98DF-89832A0C9025}" type="slidenum">
              <a:rPr lang="en-US" smtClean="0"/>
              <a:t>8</a:t>
            </a:fld>
            <a:endParaRPr lang="en-US" dirty="0"/>
          </a:p>
        </p:txBody>
      </p:sp>
    </p:spTree>
    <p:extLst>
      <p:ext uri="{BB962C8B-B14F-4D97-AF65-F5344CB8AC3E}">
        <p14:creationId xmlns:p14="http://schemas.microsoft.com/office/powerpoint/2010/main" val="320538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6543-CF0A-F066-17AB-A3BD11EDE7BA}"/>
              </a:ext>
            </a:extLst>
          </p:cNvPr>
          <p:cNvSpPr>
            <a:spLocks noGrp="1"/>
          </p:cNvSpPr>
          <p:nvPr>
            <p:ph type="title"/>
          </p:nvPr>
        </p:nvSpPr>
        <p:spPr/>
        <p:txBody>
          <a:bodyPr>
            <a:normAutofit/>
          </a:bodyPr>
          <a:lstStyle/>
          <a:p>
            <a:r>
              <a:rPr lang="en-US" dirty="0"/>
              <a:t>LOGISTICS</a:t>
            </a:r>
          </a:p>
        </p:txBody>
      </p:sp>
      <p:sp>
        <p:nvSpPr>
          <p:cNvPr id="3" name="Content Placeholder 2">
            <a:extLst>
              <a:ext uri="{FF2B5EF4-FFF2-40B4-BE49-F238E27FC236}">
                <a16:creationId xmlns:a16="http://schemas.microsoft.com/office/drawing/2014/main" id="{FFCDD144-1DFE-BAC9-E71A-B1D684FA1630}"/>
              </a:ext>
            </a:extLst>
          </p:cNvPr>
          <p:cNvSpPr>
            <a:spLocks noGrp="1"/>
          </p:cNvSpPr>
          <p:nvPr>
            <p:ph idx="1"/>
          </p:nvPr>
        </p:nvSpPr>
        <p:spPr>
          <a:xfrm>
            <a:off x="6519019" y="927992"/>
            <a:ext cx="5286759" cy="4617830"/>
          </a:xfrm>
        </p:spPr>
        <p:txBody>
          <a:bodyPr>
            <a:normAutofit lnSpcReduction="10000"/>
          </a:bodyPr>
          <a:lstStyle/>
          <a:p>
            <a:endParaRPr lang="en-US" sz="2400" b="1" dirty="0"/>
          </a:p>
          <a:p>
            <a:r>
              <a:rPr lang="en-US" sz="2400" b="1" dirty="0"/>
              <a:t>Accessible by any staff involved in events/classes</a:t>
            </a:r>
          </a:p>
          <a:p>
            <a:pPr marL="342900" indent="-342900">
              <a:buFont typeface="Arial" panose="020B0604020202020204" pitchFamily="34" charset="0"/>
              <a:buChar char="•"/>
            </a:pPr>
            <a:r>
              <a:rPr lang="en-US" sz="2400" b="1" dirty="0"/>
              <a:t>Sponsorship Package PDF</a:t>
            </a:r>
          </a:p>
          <a:p>
            <a:pPr marL="342900" indent="-342900">
              <a:buFont typeface="Arial" panose="020B0604020202020204" pitchFamily="34" charset="0"/>
              <a:buChar char="•"/>
            </a:pPr>
            <a:r>
              <a:rPr lang="en-US" sz="2400" b="1" dirty="0"/>
              <a:t>Master Sponsor Selection Sheet</a:t>
            </a:r>
          </a:p>
          <a:p>
            <a:pPr marL="342900" indent="-342900">
              <a:buFont typeface="Arial" panose="020B0604020202020204" pitchFamily="34" charset="0"/>
              <a:buChar char="•"/>
            </a:pPr>
            <a:r>
              <a:rPr lang="en-US" sz="2400" b="1" dirty="0"/>
              <a:t>Master Events/Classes/Sponsor Spreadsheet</a:t>
            </a:r>
          </a:p>
          <a:p>
            <a:endParaRPr lang="en-US" sz="2400" b="1" dirty="0"/>
          </a:p>
          <a:p>
            <a:r>
              <a:rPr lang="en-US" sz="2400" b="1" dirty="0"/>
              <a:t>Editable by any staff involved in events/classes</a:t>
            </a:r>
          </a:p>
          <a:p>
            <a:pPr marL="342900" indent="-342900">
              <a:buFont typeface="Arial" panose="020B0604020202020204" pitchFamily="34" charset="0"/>
              <a:buChar char="•"/>
            </a:pPr>
            <a:r>
              <a:rPr lang="en-US" sz="2400" b="1" dirty="0"/>
              <a:t>Master Events/Classes/Sponsor Spreadsheet</a:t>
            </a:r>
          </a:p>
          <a:p>
            <a:endParaRPr lang="en-US" sz="2400" b="1" dirty="0"/>
          </a:p>
        </p:txBody>
      </p:sp>
      <p:sp>
        <p:nvSpPr>
          <p:cNvPr id="4" name="Footer Placeholder 3">
            <a:extLst>
              <a:ext uri="{FF2B5EF4-FFF2-40B4-BE49-F238E27FC236}">
                <a16:creationId xmlns:a16="http://schemas.microsoft.com/office/drawing/2014/main" id="{2475014D-62D6-92DB-136C-52793FAB683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5AE2C8D-E334-EF9C-7371-B8637F43AB4F}"/>
              </a:ext>
            </a:extLst>
          </p:cNvPr>
          <p:cNvSpPr>
            <a:spLocks noGrp="1"/>
          </p:cNvSpPr>
          <p:nvPr>
            <p:ph type="sldNum" sz="quarter" idx="12"/>
          </p:nvPr>
        </p:nvSpPr>
        <p:spPr/>
        <p:txBody>
          <a:bodyPr/>
          <a:lstStyle/>
          <a:p>
            <a:fld id="{95CBEC59-7FF9-4688-98DF-89832A0C9025}" type="slidenum">
              <a:rPr lang="en-US" smtClean="0"/>
              <a:t>9</a:t>
            </a:fld>
            <a:endParaRPr lang="en-US" dirty="0"/>
          </a:p>
        </p:txBody>
      </p:sp>
      <p:sp>
        <p:nvSpPr>
          <p:cNvPr id="6" name="Subtitle 5">
            <a:extLst>
              <a:ext uri="{FF2B5EF4-FFF2-40B4-BE49-F238E27FC236}">
                <a16:creationId xmlns:a16="http://schemas.microsoft.com/office/drawing/2014/main" id="{D0CB8D23-992A-E80A-477B-768BDC37BC1B}"/>
              </a:ext>
            </a:extLst>
          </p:cNvPr>
          <p:cNvSpPr>
            <a:spLocks noGrp="1"/>
          </p:cNvSpPr>
          <p:nvPr>
            <p:ph type="subTitle" idx="13"/>
          </p:nvPr>
        </p:nvSpPr>
        <p:spPr/>
        <p:txBody>
          <a:bodyPr>
            <a:normAutofit fontScale="85000" lnSpcReduction="20000"/>
          </a:bodyPr>
          <a:lstStyle/>
          <a:p>
            <a:r>
              <a:rPr lang="en-US" dirty="0"/>
              <a:t>Accessibility reduces </a:t>
            </a:r>
          </a:p>
          <a:p>
            <a:r>
              <a:rPr lang="en-US" dirty="0"/>
              <a:t>time needed for coordination</a:t>
            </a:r>
          </a:p>
        </p:txBody>
      </p:sp>
    </p:spTree>
    <p:extLst>
      <p:ext uri="{BB962C8B-B14F-4D97-AF65-F5344CB8AC3E}">
        <p14:creationId xmlns:p14="http://schemas.microsoft.com/office/powerpoint/2010/main" val="2272554557"/>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311</TotalTime>
  <Words>1366</Words>
  <Application>Microsoft Office PowerPoint</Application>
  <PresentationFormat>Widescreen</PresentationFormat>
  <Paragraphs>184</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Speak Pro</vt:lpstr>
      <vt:lpstr>Symbol</vt:lpstr>
      <vt:lpstr>Office Theme</vt:lpstr>
      <vt:lpstr>Smooth Seamless Education</vt:lpstr>
      <vt:lpstr>DOES SIZE MATTER?</vt:lpstr>
      <vt:lpstr>3 THINGS YOU NEED TO HAVE!</vt:lpstr>
      <vt:lpstr>1. TOPICS</vt:lpstr>
      <vt:lpstr>2. CONTENT</vt:lpstr>
      <vt:lpstr>3. INSTRUCTOR</vt:lpstr>
      <vt:lpstr>SMOOTH?</vt:lpstr>
      <vt:lpstr>SEAMLESS?</vt:lpstr>
      <vt:lpstr>LOGISTICS</vt:lpstr>
      <vt:lpstr>IS IT MEMORABLE?</vt:lpstr>
      <vt:lpstr>USE CANVA TO SAVE TIME</vt:lpstr>
      <vt:lpstr>FACEBOOK EVENTS</vt:lpstr>
      <vt:lpstr>WORK SMARTER</vt:lpstr>
      <vt:lpstr>GRANT RESOURCES</vt:lpstr>
      <vt:lpstr>MORE STATE RESOURCES </vt:lpstr>
      <vt:lpstr>TO WRAP IT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Smooth Seamless Education</dc:title>
  <dc:creator>Barbara Castillo</dc:creator>
  <cp:lastModifiedBy>Lauren Zuza</cp:lastModifiedBy>
  <cp:revision>5</cp:revision>
  <dcterms:created xsi:type="dcterms:W3CDTF">2023-06-10T12:52:18Z</dcterms:created>
  <dcterms:modified xsi:type="dcterms:W3CDTF">2023-06-21T15:24:38Z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