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7" r:id="rId5"/>
    <p:sldId id="258" r:id="rId6"/>
    <p:sldId id="277" r:id="rId7"/>
    <p:sldId id="278" r:id="rId8"/>
    <p:sldId id="279" r:id="rId9"/>
    <p:sldId id="478" r:id="rId10"/>
    <p:sldId id="280" r:id="rId11"/>
    <p:sldId id="281" r:id="rId12"/>
    <p:sldId id="282" r:id="rId13"/>
    <p:sldId id="283" r:id="rId14"/>
    <p:sldId id="284" r:id="rId15"/>
    <p:sldId id="47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C78F64-C2DE-4D5D-B9AE-A12334C4EE1D}" v="4" dt="2023-06-08T18:16:12.5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1671" autoAdjust="0"/>
  </p:normalViewPr>
  <p:slideViewPr>
    <p:cSldViewPr snapToGrid="0">
      <p:cViewPr varScale="1">
        <p:scale>
          <a:sx n="89" d="100"/>
          <a:sy n="89" d="100"/>
        </p:scale>
        <p:origin x="14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FFD42-87D7-401A-943B-94C58EE3AA41}" type="datetimeFigureOut">
              <a:rPr lang="en-US" smtClean="0"/>
              <a:t>6/8/2023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11713B-EBD9-4FBA-82A1-CFBD8D1687E4}" type="slidenum">
              <a:rPr lang="en-US" smtClean="0"/>
              <a:t>‹#›</a:t>
            </a:fld>
            <a:endParaRPr lang="en-US"/>
          </a:p>
        </p:txBody>
      </p:sp>
    </p:spTree>
    <p:extLst>
      <p:ext uri="{BB962C8B-B14F-4D97-AF65-F5344CB8AC3E}">
        <p14:creationId xmlns:p14="http://schemas.microsoft.com/office/powerpoint/2010/main" val="3904342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Unless otherwise noted, all bills are effective on July 1, 2023.</a:t>
            </a:r>
          </a:p>
          <a:p>
            <a:endParaRPr lang="en-US" dirty="0"/>
          </a:p>
          <a:p>
            <a:endParaRPr lang="en-US" dirty="0"/>
          </a:p>
          <a:p>
            <a:r>
              <a:rPr lang="en-US" dirty="0"/>
              <a:t>NOTE: The slides &amp; notes need to be updated after:</a:t>
            </a:r>
          </a:p>
          <a:p>
            <a:r>
              <a:rPr lang="en-US" dirty="0"/>
              <a:t>1. New laws summary posted on website (slides 2 &amp; 12)</a:t>
            </a:r>
          </a:p>
          <a:p>
            <a:r>
              <a:rPr lang="en-US" dirty="0"/>
              <a:t>2. Podcast episode release (slide 2)</a:t>
            </a:r>
          </a:p>
          <a:p>
            <a:r>
              <a:rPr lang="en-US" dirty="0"/>
              <a:t>3. The following dates (slide 2):</a:t>
            </a:r>
          </a:p>
          <a:p>
            <a:pPr marL="171450" indent="-171450">
              <a:buFont typeface="Arial" panose="020B0604020202020204" pitchFamily="34" charset="0"/>
              <a:buChar char="•"/>
            </a:pPr>
            <a:r>
              <a:rPr lang="en-US" dirty="0"/>
              <a:t> May 24</a:t>
            </a:r>
          </a:p>
          <a:p>
            <a:pPr marL="171450" indent="-171450">
              <a:buFont typeface="Arial" panose="020B0604020202020204" pitchFamily="34" charset="0"/>
              <a:buChar char="•"/>
            </a:pPr>
            <a:r>
              <a:rPr lang="en-US" dirty="0"/>
              <a:t>June 8</a:t>
            </a:r>
          </a:p>
          <a:p>
            <a:pPr marL="171450" indent="-171450">
              <a:buFont typeface="Arial" panose="020B0604020202020204" pitchFamily="34" charset="0"/>
              <a:buChar char="•"/>
            </a:pPr>
            <a:r>
              <a:rPr lang="en-US" dirty="0"/>
              <a:t>June 15</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EE0DE1-8C34-4011-AE04-57FFE4D87A0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1844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It’s unlikely this will apply to any of you, but we wanted to include it just in case. This law only applies to a landlord who owns more than 200 rental dwelling units that are attached to the same piece of real property – so essentially a rental community with 200+ units in the same community. </a:t>
            </a:r>
          </a:p>
          <a:p>
            <a:endParaRPr lang="en-US" dirty="0"/>
          </a:p>
          <a:p>
            <a:r>
              <a:rPr lang="en-US" dirty="0"/>
              <a:t>Any landlord for a large apartment community (200+ units) must have </a:t>
            </a:r>
          </a:p>
          <a:p>
            <a:pPr marL="228600" indent="-228600">
              <a:buAutoNum type="arabicPeriod"/>
            </a:pPr>
            <a:r>
              <a:rPr lang="en-US" dirty="0"/>
              <a:t>a policy requiring any applicant for employment in any position that will have access to keys for each rental dwelling unit to be subject to a pre-employment criminal history record check and </a:t>
            </a:r>
          </a:p>
          <a:p>
            <a:pPr marL="228600" indent="-228600">
              <a:buAutoNum type="arabicPeriod"/>
            </a:pPr>
            <a:r>
              <a:rPr lang="en-US" dirty="0"/>
              <a:t>Written policies and procedures regarding the storage, issuance, return, security of, access to, usage, and deactivation of keys and electronic key codes.</a:t>
            </a:r>
          </a:p>
          <a:p>
            <a:pPr marL="0" indent="0">
              <a:buNone/>
            </a:pPr>
            <a:endParaRPr lang="en-US" dirty="0"/>
          </a:p>
          <a:p>
            <a:pPr marL="0" indent="0">
              <a:buNone/>
            </a:pPr>
            <a:r>
              <a:rPr lang="en-US" dirty="0"/>
              <a:t>Essentially – if someone will have access to keys that would allow them to enter units, the landlord must do a criminal background check and then have policies around who can access the keys. </a:t>
            </a:r>
          </a:p>
        </p:txBody>
      </p:sp>
      <p:sp>
        <p:nvSpPr>
          <p:cNvPr id="4" name="Slide Number Placeholder 3"/>
          <p:cNvSpPr>
            <a:spLocks noGrp="1"/>
          </p:cNvSpPr>
          <p:nvPr>
            <p:ph type="sldNum" sz="quarter" idx="5"/>
          </p:nvPr>
        </p:nvSpPr>
        <p:spPr/>
        <p:txBody>
          <a:bodyPr/>
          <a:lstStyle/>
          <a:p>
            <a:fld id="{75EE0DE1-8C34-4011-AE04-57FFE4D87A09}" type="slidenum">
              <a:rPr lang="en-US" smtClean="0"/>
              <a:t>10</a:t>
            </a:fld>
            <a:endParaRPr lang="en-US"/>
          </a:p>
        </p:txBody>
      </p:sp>
    </p:spTree>
    <p:extLst>
      <p:ext uri="{BB962C8B-B14F-4D97-AF65-F5344CB8AC3E}">
        <p14:creationId xmlns:p14="http://schemas.microsoft.com/office/powerpoint/2010/main" val="956005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If you manage multifamily rental properties, there are new requirements in place if the owner will not be renewing a lot of leases in a short period of time. This bill came up after one apartment community that provided a large percentage of the housing stock in an area terminated all of the leases within a few months creating a housing crisis because all of the hotels were full and there were no other rental units available to house the displaced tenants.</a:t>
            </a:r>
          </a:p>
          <a:p>
            <a:endParaRPr lang="en-US" dirty="0"/>
          </a:p>
          <a:p>
            <a:r>
              <a:rPr lang="en-US" dirty="0"/>
              <a:t>Now, if an owner of a multifamily premises fails to renew the greater of either:</a:t>
            </a:r>
          </a:p>
          <a:p>
            <a:pPr marL="171450" indent="-171450">
              <a:buFont typeface="Arial" panose="020B0604020202020204" pitchFamily="34" charset="0"/>
              <a:buChar char="•"/>
            </a:pPr>
            <a:r>
              <a:rPr lang="en-US" dirty="0"/>
              <a:t>20 or more month-to month OR</a:t>
            </a:r>
          </a:p>
          <a:p>
            <a:pPr marL="171450" indent="-171450">
              <a:buFont typeface="Arial" panose="020B0604020202020204" pitchFamily="34" charset="0"/>
              <a:buChar char="•"/>
            </a:pPr>
            <a:r>
              <a:rPr lang="en-US" dirty="0"/>
              <a:t>50% of the month-to-month </a:t>
            </a:r>
          </a:p>
          <a:p>
            <a:pPr marL="0" indent="0">
              <a:buFont typeface="Arial" panose="020B0604020202020204" pitchFamily="34" charset="0"/>
              <a:buNone/>
            </a:pPr>
            <a:r>
              <a:rPr lang="en-US" dirty="0"/>
              <a:t>Tenancies within a consecutive 30-day period in the same premises, they must serve written notice on tenants at least 60 days prior to allowing the tenancy to expire.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This does not apply when the termination when the tenant has failed to pay rent.</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What does this mean? If you are going to terminate 20+ or more than ½ of the month to month leases in a community within a 30 day period, you would need to give those tenants extra notice to find somewhere to live so that the housing market isn’t flooded by a large number of tenants looking for housing all at once.</a:t>
            </a:r>
          </a:p>
        </p:txBody>
      </p:sp>
      <p:sp>
        <p:nvSpPr>
          <p:cNvPr id="4" name="Slide Number Placeholder 3"/>
          <p:cNvSpPr>
            <a:spLocks noGrp="1"/>
          </p:cNvSpPr>
          <p:nvPr>
            <p:ph type="sldNum" sz="quarter" idx="5"/>
          </p:nvPr>
        </p:nvSpPr>
        <p:spPr/>
        <p:txBody>
          <a:bodyPr/>
          <a:lstStyle/>
          <a:p>
            <a:fld id="{75EE0DE1-8C34-4011-AE04-57FFE4D87A09}" type="slidenum">
              <a:rPr lang="en-US" smtClean="0"/>
              <a:t>11</a:t>
            </a:fld>
            <a:endParaRPr lang="en-US"/>
          </a:p>
        </p:txBody>
      </p:sp>
    </p:spTree>
    <p:extLst>
      <p:ext uri="{BB962C8B-B14F-4D97-AF65-F5344CB8AC3E}">
        <p14:creationId xmlns:p14="http://schemas.microsoft.com/office/powerpoint/2010/main" val="2414014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EE0DE1-8C34-4011-AE04-57FFE4D87A09}" type="slidenum">
              <a:rPr lang="en-US" smtClean="0"/>
              <a:t>12</a:t>
            </a:fld>
            <a:endParaRPr lang="en-US"/>
          </a:p>
        </p:txBody>
      </p:sp>
    </p:spTree>
    <p:extLst>
      <p:ext uri="{BB962C8B-B14F-4D97-AF65-F5344CB8AC3E}">
        <p14:creationId xmlns:p14="http://schemas.microsoft.com/office/powerpoint/2010/main" val="2132752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b="0" dirty="0"/>
              <a:t>Here are some additional new laws resources that VAR has made available to you. You can access all of these by going to virginiarealtors.org.</a:t>
            </a:r>
            <a:endParaRPr lang="en-US" b="1" dirty="0"/>
          </a:p>
        </p:txBody>
      </p:sp>
      <p:sp>
        <p:nvSpPr>
          <p:cNvPr id="4" name="Slide Number Placeholder 3"/>
          <p:cNvSpPr>
            <a:spLocks noGrp="1"/>
          </p:cNvSpPr>
          <p:nvPr>
            <p:ph type="sldNum" sz="quarter" idx="5"/>
          </p:nvPr>
        </p:nvSpPr>
        <p:spPr/>
        <p:txBody>
          <a:bodyPr/>
          <a:lstStyle/>
          <a:p>
            <a:fld id="{75EE0DE1-8C34-4011-AE04-57FFE4D87A09}" type="slidenum">
              <a:rPr lang="en-US" smtClean="0"/>
              <a:t>2</a:t>
            </a:fld>
            <a:endParaRPr lang="en-US"/>
          </a:p>
        </p:txBody>
      </p:sp>
    </p:spTree>
    <p:extLst>
      <p:ext uri="{BB962C8B-B14F-4D97-AF65-F5344CB8AC3E}">
        <p14:creationId xmlns:p14="http://schemas.microsoft.com/office/powerpoint/2010/main" val="1646267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many years, we have several bills related to property management, landlord tenant law, and the Virginia Residential Landlord Tenant Act (VRLTA).</a:t>
            </a:r>
          </a:p>
        </p:txBody>
      </p:sp>
      <p:sp>
        <p:nvSpPr>
          <p:cNvPr id="4" name="Slide Number Placeholder 3"/>
          <p:cNvSpPr>
            <a:spLocks noGrp="1"/>
          </p:cNvSpPr>
          <p:nvPr>
            <p:ph type="sldNum" sz="quarter" idx="5"/>
          </p:nvPr>
        </p:nvSpPr>
        <p:spPr/>
        <p:txBody>
          <a:bodyPr/>
          <a:lstStyle/>
          <a:p>
            <a:fld id="{75EE0DE1-8C34-4011-AE04-57FFE4D87A09}" type="slidenum">
              <a:rPr lang="en-US" smtClean="0"/>
              <a:t>3</a:t>
            </a:fld>
            <a:endParaRPr lang="en-US"/>
          </a:p>
        </p:txBody>
      </p:sp>
    </p:spTree>
    <p:extLst>
      <p:ext uri="{BB962C8B-B14F-4D97-AF65-F5344CB8AC3E}">
        <p14:creationId xmlns:p14="http://schemas.microsoft.com/office/powerpoint/2010/main" val="3244100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This is a temporary provision that allows an additional 15 days for landlords to obtain estimates and perform repairs after the end of the lease. Typically landlords have 45 days from the end of the lease term to provide tenant with an itemized list of damages, but the VRLTA allows an additional 15 days in the event that the damages require a contractor (for a total of 60 days). Because of the pandemic, it has been harder to get contractors and supplies, so the GA is giving a TEMPORARY extension of an additional 15 days (total of 75). This will end on June 30, 2024.</a:t>
            </a:r>
          </a:p>
        </p:txBody>
      </p:sp>
      <p:sp>
        <p:nvSpPr>
          <p:cNvPr id="4" name="Slide Number Placeholder 3"/>
          <p:cNvSpPr>
            <a:spLocks noGrp="1"/>
          </p:cNvSpPr>
          <p:nvPr>
            <p:ph type="sldNum" sz="quarter" idx="5"/>
          </p:nvPr>
        </p:nvSpPr>
        <p:spPr/>
        <p:txBody>
          <a:bodyPr/>
          <a:lstStyle/>
          <a:p>
            <a:fld id="{75EE0DE1-8C34-4011-AE04-57FFE4D87A09}" type="slidenum">
              <a:rPr lang="en-US" smtClean="0"/>
              <a:t>4</a:t>
            </a:fld>
            <a:endParaRPr lang="en-US"/>
          </a:p>
        </p:txBody>
      </p:sp>
    </p:spTree>
    <p:extLst>
      <p:ext uri="{BB962C8B-B14F-4D97-AF65-F5344CB8AC3E}">
        <p14:creationId xmlns:p14="http://schemas.microsoft.com/office/powerpoint/2010/main" val="3418395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If a tenant goes to move into a property and there is a condition that constitutes a fire hazard or serious threat to the life, health, or safety of tenants or occupants, the tenant is entitled to terminate the rental agreement and receive a full refund of all deposits and rent paid to the landlord, as long as the tenant provides the landlord with written notice of their intent to terminate within 7 days of the date of possession.</a:t>
            </a:r>
          </a:p>
          <a:p>
            <a:endParaRPr lang="en-US" dirty="0"/>
          </a:p>
          <a:p>
            <a:r>
              <a:rPr lang="en-US" dirty="0"/>
              <a:t>Conditions that constitute a fire hazard of serious threat to the life, health, or safety of tenants or occupants includes:</a:t>
            </a:r>
          </a:p>
          <a:p>
            <a:pPr marL="171450" indent="-171450">
              <a:buFont typeface="Arial" panose="020B0604020202020204" pitchFamily="34" charset="0"/>
              <a:buChar char="•"/>
            </a:pPr>
            <a:r>
              <a:rPr lang="en-US" dirty="0"/>
              <a:t>Rodent infestation</a:t>
            </a:r>
          </a:p>
          <a:p>
            <a:pPr marL="171450" indent="-171450">
              <a:buFont typeface="Arial" panose="020B0604020202020204" pitchFamily="34" charset="0"/>
              <a:buChar char="•"/>
            </a:pPr>
            <a:r>
              <a:rPr lang="en-US" dirty="0"/>
              <a:t>Lack of heat, hot or cold running water, electricity, or adequate sewage disposal facilities </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If the tenant provides notice to the landlord, the landlord can assert that the tenant is unjustified in his termination by providing written notice to the tenant of his refusal to accept the tenant’s termination notice along with the reasons for such refusal within 15 BUSINESS days.</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75EE0DE1-8C34-4011-AE04-57FFE4D87A09}" type="slidenum">
              <a:rPr lang="en-US" smtClean="0"/>
              <a:t>5</a:t>
            </a:fld>
            <a:endParaRPr lang="en-US"/>
          </a:p>
        </p:txBody>
      </p:sp>
    </p:spTree>
    <p:extLst>
      <p:ext uri="{BB962C8B-B14F-4D97-AF65-F5344CB8AC3E}">
        <p14:creationId xmlns:p14="http://schemas.microsoft.com/office/powerpoint/2010/main" val="2468137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a document is being developed that provides “plain English” instructions that explain to defendants how to interpret the summons for unlawful detainer. This form will also include information on the statewide legal aid and Virginia Eviction Reduction Pilot program. </a:t>
            </a:r>
          </a:p>
        </p:txBody>
      </p:sp>
      <p:sp>
        <p:nvSpPr>
          <p:cNvPr id="4" name="Slide Number Placeholder 3"/>
          <p:cNvSpPr>
            <a:spLocks noGrp="1"/>
          </p:cNvSpPr>
          <p:nvPr>
            <p:ph type="sldNum" sz="quarter" idx="5"/>
          </p:nvPr>
        </p:nvSpPr>
        <p:spPr/>
        <p:txBody>
          <a:bodyPr/>
          <a:lstStyle/>
          <a:p>
            <a:fld id="{75EE0DE1-8C34-4011-AE04-57FFE4D87A09}" type="slidenum">
              <a:rPr lang="en-US" smtClean="0"/>
              <a:t>6</a:t>
            </a:fld>
            <a:endParaRPr lang="en-US"/>
          </a:p>
        </p:txBody>
      </p:sp>
    </p:spTree>
    <p:extLst>
      <p:ext uri="{BB962C8B-B14F-4D97-AF65-F5344CB8AC3E}">
        <p14:creationId xmlns:p14="http://schemas.microsoft.com/office/powerpoint/2010/main" val="1123599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For landlords who owns more than four properties (or more than a 10% interest in more than 4 units) in Virginia, they will now be required to provide written notice to any tenant who has the option to renew a lease or whose lease contains an automatic renewal provision of any increase in rent during the subsequent rental agreement term. This notice must be provided no less than 60 days before the end of the rental term. </a:t>
            </a:r>
          </a:p>
          <a:p>
            <a:endParaRPr lang="en-US" dirty="0"/>
          </a:p>
          <a:p>
            <a:r>
              <a:rPr lang="en-US" dirty="0"/>
              <a:t>If you are using the Virginia REALTORS lease (Form 200), paragraph 1.j. allows for you to fill in any number of days for notice to terminate/renew. That is still fine, so long as the rent will not be increasing. Let’s say you’ve written 30 days in that field, but the owner wants to increase rent. You must give notice 60 days before the renewal, even though the lease only says 30 days notice.</a:t>
            </a:r>
          </a:p>
        </p:txBody>
      </p:sp>
      <p:sp>
        <p:nvSpPr>
          <p:cNvPr id="4" name="Slide Number Placeholder 3"/>
          <p:cNvSpPr>
            <a:spLocks noGrp="1"/>
          </p:cNvSpPr>
          <p:nvPr>
            <p:ph type="sldNum" sz="quarter" idx="5"/>
          </p:nvPr>
        </p:nvSpPr>
        <p:spPr/>
        <p:txBody>
          <a:bodyPr/>
          <a:lstStyle/>
          <a:p>
            <a:fld id="{75EE0DE1-8C34-4011-AE04-57FFE4D87A09}" type="slidenum">
              <a:rPr lang="en-US" smtClean="0"/>
              <a:t>7</a:t>
            </a:fld>
            <a:endParaRPr lang="en-US"/>
          </a:p>
        </p:txBody>
      </p:sp>
    </p:spTree>
    <p:extLst>
      <p:ext uri="{BB962C8B-B14F-4D97-AF65-F5344CB8AC3E}">
        <p14:creationId xmlns:p14="http://schemas.microsoft.com/office/powerpoint/2010/main" val="2480115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This bill makes it a violation of the Virginia Consumer Protection Act for a person with a “therapeutic relationship” to provide fraudulent supporting documentation of an individual’s disability or disability related need for an assistance animal. </a:t>
            </a:r>
          </a:p>
          <a:p>
            <a:endParaRPr lang="en-US" dirty="0"/>
          </a:p>
          <a:p>
            <a:r>
              <a:rPr lang="en-US" dirty="0"/>
              <a:t>The Virginia Consumer Protection Act allows for “any person who suffers loss as the result of a violation of this chapter” and allows for actual damages or $500, whichever is greater. If the violation was willful, damages may be increased to 3 times actual damages or $1,000 whichever is greater. Additionally, the person can be awarded reasonable attorneys’ fees and court costs. </a:t>
            </a:r>
          </a:p>
          <a:p>
            <a:endParaRPr lang="en-US" dirty="0"/>
          </a:p>
          <a:p>
            <a:r>
              <a:rPr lang="en-US" dirty="0"/>
              <a:t>This is not a perfect solution for stopping people who provide documentation for assistance animals as a way to get around pet restrictions, rent or deposits, but it is something. </a:t>
            </a:r>
          </a:p>
        </p:txBody>
      </p:sp>
      <p:sp>
        <p:nvSpPr>
          <p:cNvPr id="4" name="Slide Number Placeholder 3"/>
          <p:cNvSpPr>
            <a:spLocks noGrp="1"/>
          </p:cNvSpPr>
          <p:nvPr>
            <p:ph type="sldNum" sz="quarter" idx="5"/>
          </p:nvPr>
        </p:nvSpPr>
        <p:spPr/>
        <p:txBody>
          <a:bodyPr/>
          <a:lstStyle/>
          <a:p>
            <a:fld id="{75EE0DE1-8C34-4011-AE04-57FFE4D87A09}" type="slidenum">
              <a:rPr lang="en-US" smtClean="0"/>
              <a:t>8</a:t>
            </a:fld>
            <a:endParaRPr lang="en-US"/>
          </a:p>
        </p:txBody>
      </p:sp>
    </p:spTree>
    <p:extLst>
      <p:ext uri="{BB962C8B-B14F-4D97-AF65-F5344CB8AC3E}">
        <p14:creationId xmlns:p14="http://schemas.microsoft.com/office/powerpoint/2010/main" val="3289801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 </a:t>
            </a:r>
            <a:r>
              <a:rPr lang="en-US" dirty="0"/>
              <a:t>Some judges are refusing to proceed with unlawful detainer actions if the tenant hasn’t signed the Statement of Tenants Rights and Responsibilities – which tenants are refusing to sign as a way to prevent eviction when they are at that point. </a:t>
            </a:r>
          </a:p>
          <a:p>
            <a:endParaRPr lang="en-US" dirty="0"/>
          </a:p>
          <a:p>
            <a:r>
              <a:rPr lang="en-US" dirty="0"/>
              <a:t>It was never intended that if the landlord provided the Statement of Tenants Rights and Responsibilities, but either forgot or could not get the tenant to sign the document that they would never be able to file for Unlawful Detainer. Now the law says that if the tenant fails to sign the form, the landlord shall record the date on which they provided the form to the tenant and the fact that the tenant failed to sign the form. </a:t>
            </a:r>
          </a:p>
          <a:p>
            <a:endParaRPr lang="en-US" dirty="0"/>
          </a:p>
          <a:p>
            <a:r>
              <a:rPr lang="en-US" dirty="0"/>
              <a:t>It also states that subsequent to the effective date of the tenancy, a landlord may, but is not required to, provide the tenant with and allow the tenant the opportunity to sign the form – so essentially, at renewal, you are not obligated to provide the form again.</a:t>
            </a:r>
          </a:p>
          <a:p>
            <a:endParaRPr lang="en-US" dirty="0"/>
          </a:p>
          <a:p>
            <a:r>
              <a:rPr lang="en-US" dirty="0"/>
              <a:t>Finally, the law clarifies that the form must be current as of the date of delivery – not current when the unlawful detainer action begins. </a:t>
            </a:r>
          </a:p>
          <a:p>
            <a:endParaRPr lang="en-US" dirty="0"/>
          </a:p>
          <a:p>
            <a:r>
              <a:rPr lang="en-US" dirty="0"/>
              <a:t>If you are encountering judges after July 1 that are requiring Statement of Tenants Rights and Responsibilities that are signed by tenants, please let VAR know. </a:t>
            </a:r>
          </a:p>
        </p:txBody>
      </p:sp>
      <p:sp>
        <p:nvSpPr>
          <p:cNvPr id="4" name="Slide Number Placeholder 3"/>
          <p:cNvSpPr>
            <a:spLocks noGrp="1"/>
          </p:cNvSpPr>
          <p:nvPr>
            <p:ph type="sldNum" sz="quarter" idx="5"/>
          </p:nvPr>
        </p:nvSpPr>
        <p:spPr/>
        <p:txBody>
          <a:bodyPr/>
          <a:lstStyle/>
          <a:p>
            <a:fld id="{75EE0DE1-8C34-4011-AE04-57FFE4D87A09}" type="slidenum">
              <a:rPr lang="en-US" smtClean="0"/>
              <a:t>9</a:t>
            </a:fld>
            <a:endParaRPr lang="en-US"/>
          </a:p>
        </p:txBody>
      </p:sp>
    </p:spTree>
    <p:extLst>
      <p:ext uri="{BB962C8B-B14F-4D97-AF65-F5344CB8AC3E}">
        <p14:creationId xmlns:p14="http://schemas.microsoft.com/office/powerpoint/2010/main" val="41529707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Background pattern&#10;&#10;Description automatically generated with medium confidence">
            <a:extLst>
              <a:ext uri="{FF2B5EF4-FFF2-40B4-BE49-F238E27FC236}">
                <a16:creationId xmlns:a16="http://schemas.microsoft.com/office/drawing/2014/main" id="{4201C923-5EAB-C1B5-F1F8-C27A43BFBB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A2A878C-18FC-5AD7-D784-44A9F5E25551}"/>
              </a:ext>
            </a:extLst>
          </p:cNvPr>
          <p:cNvSpPr>
            <a:spLocks noGrp="1"/>
          </p:cNvSpPr>
          <p:nvPr>
            <p:ph type="ctrTitle"/>
          </p:nvPr>
        </p:nvSpPr>
        <p:spPr>
          <a:xfrm>
            <a:off x="1524000" y="1122363"/>
            <a:ext cx="9144000" cy="2387600"/>
          </a:xfrm>
        </p:spPr>
        <p:txBody>
          <a:bodyPr anchor="b"/>
          <a:lstStyle>
            <a:lvl1pPr algn="ctr">
              <a:defRPr sz="6000">
                <a:solidFill>
                  <a:schemeClr val="bg1"/>
                </a:solidFill>
                <a:latin typeface="Rockwell" panose="02060603020205020403" pitchFamily="18" charset="0"/>
              </a:defRPr>
            </a:lvl1pPr>
          </a:lstStyle>
          <a:p>
            <a:r>
              <a:rPr lang="en-US" dirty="0"/>
              <a:t>Click to edit Master title style</a:t>
            </a:r>
          </a:p>
        </p:txBody>
      </p:sp>
      <p:sp>
        <p:nvSpPr>
          <p:cNvPr id="3" name="Subtitle 2">
            <a:extLst>
              <a:ext uri="{FF2B5EF4-FFF2-40B4-BE49-F238E27FC236}">
                <a16:creationId xmlns:a16="http://schemas.microsoft.com/office/drawing/2014/main" id="{268C6889-6465-4A56-C9FD-F630ACE1037E}"/>
              </a:ext>
            </a:extLst>
          </p:cNvPr>
          <p:cNvSpPr>
            <a:spLocks noGrp="1"/>
          </p:cNvSpPr>
          <p:nvPr>
            <p:ph type="subTitle" idx="1"/>
          </p:nvPr>
        </p:nvSpPr>
        <p:spPr>
          <a:xfrm>
            <a:off x="1524000" y="3602038"/>
            <a:ext cx="9144000" cy="1655762"/>
          </a:xfrm>
        </p:spPr>
        <p:txBody>
          <a:bodyPr>
            <a:normAutofit/>
          </a:bodyPr>
          <a:lstStyle>
            <a:lvl1pPr marL="0" indent="0" algn="ctr">
              <a:buNone/>
              <a:defRPr sz="4000">
                <a:solidFill>
                  <a:schemeClr val="bg1"/>
                </a:solidFill>
                <a:latin typeface="Lucida Sans Unicode" panose="020B0602030504020204" pitchFamily="34" charset="0"/>
                <a:cs typeface="Lucida Sans Unicode" panose="020B0602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8AC09472-C5BD-35F4-E040-9DEF650CB60F}"/>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2F546B08-09F6-DC85-D7AC-820D79FF81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33BAFD-42FF-B9D8-B641-C4AE0390CAF7}"/>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98330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5F1FD-BABB-D509-544F-FEBEEA8C63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2C0BCE-FEF4-08FF-A365-2F13996F7B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BE6B4B-269C-B4B1-EAAF-4547435F3105}"/>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5" name="Footer Placeholder 4">
            <a:extLst>
              <a:ext uri="{FF2B5EF4-FFF2-40B4-BE49-F238E27FC236}">
                <a16:creationId xmlns:a16="http://schemas.microsoft.com/office/drawing/2014/main" id="{B0BB30AD-6B5A-4B1F-BEE7-06E234A0CE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518CBD-7E5E-9300-DB96-54768A6FFBA5}"/>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4071153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C4FABA-618E-AF46-7AE1-CF0273712E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6481E1-1E35-E0EF-2B5F-5FB5257672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D24E7-BC98-38C7-CCBC-A4AD4F7BD8B3}"/>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5" name="Footer Placeholder 4">
            <a:extLst>
              <a:ext uri="{FF2B5EF4-FFF2-40B4-BE49-F238E27FC236}">
                <a16:creationId xmlns:a16="http://schemas.microsoft.com/office/drawing/2014/main" id="{F1608CA6-E1FA-764B-1E3C-D1B84B85DE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DFCF6E-4295-CC38-FB6F-62CDBA3F5CD7}"/>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1722834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Slide">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5601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picture containing text, fish, ocean floor&#10;&#10;Description automatically generated">
            <a:extLst>
              <a:ext uri="{FF2B5EF4-FFF2-40B4-BE49-F238E27FC236}">
                <a16:creationId xmlns:a16="http://schemas.microsoft.com/office/drawing/2014/main" id="{6B48AE1F-6721-CC13-8CC7-680421BFE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60A1CEE-B24D-195E-A407-1E9F0FF262F8}"/>
              </a:ext>
            </a:extLst>
          </p:cNvPr>
          <p:cNvSpPr>
            <a:spLocks noGrp="1"/>
          </p:cNvSpPr>
          <p:nvPr>
            <p:ph type="title"/>
          </p:nvPr>
        </p:nvSpPr>
        <p:spPr/>
        <p:txBody>
          <a:bodyPr>
            <a:normAutofit/>
          </a:bodyPr>
          <a:lstStyle>
            <a:lvl1pPr>
              <a:defRPr sz="5000">
                <a:solidFill>
                  <a:schemeClr val="bg1"/>
                </a:solidFill>
                <a:latin typeface="Rockwell" panose="02060603020205020403"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215037AF-2758-4B18-A0C8-5F4C50EB8E92}"/>
              </a:ext>
            </a:extLst>
          </p:cNvPr>
          <p:cNvSpPr>
            <a:spLocks noGrp="1"/>
          </p:cNvSpPr>
          <p:nvPr>
            <p:ph idx="1"/>
          </p:nvPr>
        </p:nvSpPr>
        <p:spPr/>
        <p:txBody>
          <a:bodyPr/>
          <a:lstStyle>
            <a:lvl1pPr>
              <a:defRPr>
                <a:solidFill>
                  <a:schemeClr val="bg1"/>
                </a:solidFill>
                <a:latin typeface="Lucida Sans Unicode" panose="020B0602030504020204" pitchFamily="34" charset="0"/>
                <a:cs typeface="Lucida Sans Unicode" panose="020B0602030504020204" pitchFamily="34" charset="0"/>
              </a:defRPr>
            </a:lvl1pPr>
            <a:lvl2pPr>
              <a:defRPr>
                <a:solidFill>
                  <a:schemeClr val="bg1"/>
                </a:solidFill>
                <a:latin typeface="Lucida Sans Unicode" panose="020B0602030504020204" pitchFamily="34" charset="0"/>
                <a:cs typeface="Lucida Sans Unicode" panose="020B0602030504020204" pitchFamily="34" charset="0"/>
              </a:defRPr>
            </a:lvl2pPr>
            <a:lvl3pPr>
              <a:defRPr>
                <a:solidFill>
                  <a:schemeClr val="bg1"/>
                </a:solidFill>
                <a:latin typeface="Lucida Sans Unicode" panose="020B0602030504020204" pitchFamily="34" charset="0"/>
                <a:cs typeface="Lucida Sans Unicode" panose="020B0602030504020204" pitchFamily="34" charset="0"/>
              </a:defRPr>
            </a:lvl3pPr>
            <a:lvl4pPr>
              <a:defRPr>
                <a:solidFill>
                  <a:schemeClr val="bg1"/>
                </a:solidFill>
                <a:latin typeface="Lucida Sans Unicode" panose="020B0602030504020204" pitchFamily="34" charset="0"/>
                <a:cs typeface="Lucida Sans Unicode" panose="020B0602030504020204" pitchFamily="34" charset="0"/>
              </a:defRPr>
            </a:lvl4pPr>
            <a:lvl5pPr>
              <a:defRPr>
                <a:solidFill>
                  <a:schemeClr val="bg1"/>
                </a:solidFill>
                <a:latin typeface="Lucida Sans Unicode" panose="020B0602030504020204" pitchFamily="34" charset="0"/>
                <a:cs typeface="Lucida Sans Unicode" panose="020B0602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B4CBC2-CAC5-32E7-C904-2DEA30FFE35A}"/>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5" name="Footer Placeholder 4">
            <a:extLst>
              <a:ext uri="{FF2B5EF4-FFF2-40B4-BE49-F238E27FC236}">
                <a16:creationId xmlns:a16="http://schemas.microsoft.com/office/drawing/2014/main" id="{CE4AFDFC-D871-7D3C-0A86-28DBD71E9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033C1-D774-73F5-AC4A-C38E01292745}"/>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2996764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B609FC7F-B3CD-3ACB-838E-C2F02356F8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6838BAC-8F61-9705-3EA4-165A6A41F503}"/>
              </a:ext>
            </a:extLst>
          </p:cNvPr>
          <p:cNvSpPr>
            <a:spLocks noGrp="1"/>
          </p:cNvSpPr>
          <p:nvPr>
            <p:ph type="title"/>
          </p:nvPr>
        </p:nvSpPr>
        <p:spPr>
          <a:xfrm>
            <a:off x="831850" y="1709738"/>
            <a:ext cx="10515600" cy="2852737"/>
          </a:xfrm>
        </p:spPr>
        <p:txBody>
          <a:bodyPr anchor="b"/>
          <a:lstStyle>
            <a:lvl1pPr>
              <a:defRPr sz="6000">
                <a:solidFill>
                  <a:schemeClr val="bg1"/>
                </a:solidFill>
                <a:latin typeface="Rockwell" panose="02060603020205020403"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1007A83-63BC-7A3B-C46C-0746DF3C54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Lucida Sans Unicode" panose="020B0602030504020204" pitchFamily="34" charset="0"/>
                <a:cs typeface="Lucida Sans Unicode" panose="020B0602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237071FE-7E9B-0C5C-6B54-9636EEC25567}"/>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5" name="Footer Placeholder 4">
            <a:extLst>
              <a:ext uri="{FF2B5EF4-FFF2-40B4-BE49-F238E27FC236}">
                <a16:creationId xmlns:a16="http://schemas.microsoft.com/office/drawing/2014/main" id="{7BDBAA41-1F1C-ABF5-48AD-CFCC2A7B25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1036C4-760D-A3D2-EEED-237C4CBAB5EA}"/>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287096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picture containing text, fish, ocean floor&#10;&#10;Description automatically generated">
            <a:extLst>
              <a:ext uri="{FF2B5EF4-FFF2-40B4-BE49-F238E27FC236}">
                <a16:creationId xmlns:a16="http://schemas.microsoft.com/office/drawing/2014/main" id="{9F8D4028-1BD6-8CE4-5AAD-BE951E0269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18DE72-E493-517E-434C-15244C1270EF}"/>
              </a:ext>
            </a:extLst>
          </p:cNvPr>
          <p:cNvSpPr>
            <a:spLocks noGrp="1"/>
          </p:cNvSpPr>
          <p:nvPr>
            <p:ph type="title"/>
          </p:nvPr>
        </p:nvSpPr>
        <p:spPr/>
        <p:txBody>
          <a:bodyPr/>
          <a:lstStyle>
            <a:lvl1pPr>
              <a:defRPr>
                <a:solidFill>
                  <a:schemeClr val="bg1"/>
                </a:solidFill>
                <a:latin typeface="Rockwell" panose="02060603020205020403"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F3522F5-6225-7C92-7C5E-1A746C1F217E}"/>
              </a:ext>
            </a:extLst>
          </p:cNvPr>
          <p:cNvSpPr>
            <a:spLocks noGrp="1"/>
          </p:cNvSpPr>
          <p:nvPr>
            <p:ph sz="half" idx="1"/>
          </p:nvPr>
        </p:nvSpPr>
        <p:spPr>
          <a:xfrm>
            <a:off x="838200" y="1825625"/>
            <a:ext cx="5181600" cy="4351338"/>
          </a:xfrm>
        </p:spPr>
        <p:txBody>
          <a:bodyPr/>
          <a:lstStyle>
            <a:lvl1pPr>
              <a:defRPr>
                <a:solidFill>
                  <a:schemeClr val="bg1"/>
                </a:solidFill>
                <a:latin typeface="Lucida Sans Unicode" panose="020B0602030504020204" pitchFamily="34" charset="0"/>
                <a:cs typeface="Lucida Sans Unicode" panose="020B0602030504020204" pitchFamily="34" charset="0"/>
              </a:defRPr>
            </a:lvl1pPr>
            <a:lvl2pPr>
              <a:defRPr>
                <a:solidFill>
                  <a:schemeClr val="bg1"/>
                </a:solidFill>
                <a:latin typeface="Lucida Sans Unicode" panose="020B0602030504020204" pitchFamily="34" charset="0"/>
                <a:cs typeface="Lucida Sans Unicode" panose="020B0602030504020204" pitchFamily="34" charset="0"/>
              </a:defRPr>
            </a:lvl2pPr>
            <a:lvl3pPr>
              <a:defRPr>
                <a:solidFill>
                  <a:schemeClr val="bg1"/>
                </a:solidFill>
                <a:latin typeface="Lucida Sans Unicode" panose="020B0602030504020204" pitchFamily="34" charset="0"/>
                <a:cs typeface="Lucida Sans Unicode" panose="020B0602030504020204" pitchFamily="34" charset="0"/>
              </a:defRPr>
            </a:lvl3pPr>
            <a:lvl4pPr>
              <a:defRPr>
                <a:solidFill>
                  <a:schemeClr val="bg1"/>
                </a:solidFill>
                <a:latin typeface="Lucida Sans Unicode" panose="020B0602030504020204" pitchFamily="34" charset="0"/>
                <a:cs typeface="Lucida Sans Unicode" panose="020B0602030504020204" pitchFamily="34" charset="0"/>
              </a:defRPr>
            </a:lvl4pPr>
            <a:lvl5pPr>
              <a:defRPr>
                <a:solidFill>
                  <a:schemeClr val="bg1"/>
                </a:solidFill>
                <a:latin typeface="Lucida Sans Unicode" panose="020B0602030504020204" pitchFamily="34" charset="0"/>
                <a:cs typeface="Lucida Sans Unicode" panose="020B0602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D3B6EDB-3BC2-176D-E0CA-23FCB2B6E248}"/>
              </a:ext>
            </a:extLst>
          </p:cNvPr>
          <p:cNvSpPr>
            <a:spLocks noGrp="1"/>
          </p:cNvSpPr>
          <p:nvPr>
            <p:ph sz="half" idx="2"/>
          </p:nvPr>
        </p:nvSpPr>
        <p:spPr>
          <a:xfrm>
            <a:off x="6172200" y="1825625"/>
            <a:ext cx="5181600" cy="4351338"/>
          </a:xfrm>
        </p:spPr>
        <p:txBody>
          <a:bodyPr/>
          <a:lstStyle>
            <a:lvl1pPr>
              <a:defRPr>
                <a:solidFill>
                  <a:schemeClr val="bg1"/>
                </a:solidFill>
                <a:latin typeface="Lucida Sans Unicode" panose="020B0602030504020204" pitchFamily="34" charset="0"/>
                <a:cs typeface="Lucida Sans Unicode" panose="020B0602030504020204" pitchFamily="34" charset="0"/>
              </a:defRPr>
            </a:lvl1pPr>
            <a:lvl2pPr>
              <a:defRPr>
                <a:solidFill>
                  <a:schemeClr val="bg1"/>
                </a:solidFill>
                <a:latin typeface="Lucida Sans Unicode" panose="020B0602030504020204" pitchFamily="34" charset="0"/>
                <a:cs typeface="Lucida Sans Unicode" panose="020B0602030504020204" pitchFamily="34" charset="0"/>
              </a:defRPr>
            </a:lvl2pPr>
            <a:lvl3pPr>
              <a:defRPr>
                <a:solidFill>
                  <a:schemeClr val="bg1"/>
                </a:solidFill>
                <a:latin typeface="Lucida Sans Unicode" panose="020B0602030504020204" pitchFamily="34" charset="0"/>
                <a:cs typeface="Lucida Sans Unicode" panose="020B0602030504020204" pitchFamily="34" charset="0"/>
              </a:defRPr>
            </a:lvl3pPr>
            <a:lvl4pPr>
              <a:defRPr>
                <a:solidFill>
                  <a:schemeClr val="bg1"/>
                </a:solidFill>
                <a:latin typeface="Lucida Sans Unicode" panose="020B0602030504020204" pitchFamily="34" charset="0"/>
                <a:cs typeface="Lucida Sans Unicode" panose="020B0602030504020204" pitchFamily="34" charset="0"/>
              </a:defRPr>
            </a:lvl4pPr>
            <a:lvl5pPr>
              <a:defRPr>
                <a:solidFill>
                  <a:schemeClr val="bg1"/>
                </a:solidFill>
                <a:latin typeface="Lucida Sans Unicode" panose="020B0602030504020204" pitchFamily="34" charset="0"/>
                <a:cs typeface="Lucida Sans Unicode" panose="020B0602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3519536-F1CF-D138-CBAE-2127A020310C}"/>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6" name="Footer Placeholder 5">
            <a:extLst>
              <a:ext uri="{FF2B5EF4-FFF2-40B4-BE49-F238E27FC236}">
                <a16:creationId xmlns:a16="http://schemas.microsoft.com/office/drawing/2014/main" id="{A30D21C4-68EF-903B-A182-A91378EE5C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BFA912-E48D-2D75-58A4-EDFA1D7247CC}"/>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320798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picture containing text, fish, ocean floor&#10;&#10;Description automatically generated">
            <a:extLst>
              <a:ext uri="{FF2B5EF4-FFF2-40B4-BE49-F238E27FC236}">
                <a16:creationId xmlns:a16="http://schemas.microsoft.com/office/drawing/2014/main" id="{CD8C81ED-1E4F-EDA6-4939-244CBD252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695941-AD9E-1CCA-0CFF-9E67B250CD84}"/>
              </a:ext>
            </a:extLst>
          </p:cNvPr>
          <p:cNvSpPr>
            <a:spLocks noGrp="1"/>
          </p:cNvSpPr>
          <p:nvPr>
            <p:ph type="title"/>
          </p:nvPr>
        </p:nvSpPr>
        <p:spPr>
          <a:xfrm>
            <a:off x="839788" y="365125"/>
            <a:ext cx="10515600" cy="1325563"/>
          </a:xfrm>
        </p:spPr>
        <p:txBody>
          <a:bodyPr/>
          <a:lstStyle>
            <a:lvl1pPr>
              <a:defRPr>
                <a:solidFill>
                  <a:schemeClr val="bg1"/>
                </a:solidFill>
                <a:latin typeface="Rockwell" panose="02060603020205020403" pitchFamily="18"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6A9F5081-36C7-9768-F1B5-CE86FD3AA278}"/>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latin typeface="Lucida Sans Unicode" panose="020B0602030504020204" pitchFamily="34" charset="0"/>
                <a:cs typeface="Lucida Sans Unicode" panose="020B0602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77FBCD9B-B1AD-72E9-41A5-19016070959A}"/>
              </a:ext>
            </a:extLst>
          </p:cNvPr>
          <p:cNvSpPr>
            <a:spLocks noGrp="1"/>
          </p:cNvSpPr>
          <p:nvPr>
            <p:ph sz="half" idx="2"/>
          </p:nvPr>
        </p:nvSpPr>
        <p:spPr>
          <a:xfrm>
            <a:off x="839788" y="2505075"/>
            <a:ext cx="5157787" cy="3684588"/>
          </a:xfrm>
        </p:spPr>
        <p:txBody>
          <a:bodyPr/>
          <a:lstStyle>
            <a:lvl1pPr>
              <a:defRPr>
                <a:solidFill>
                  <a:schemeClr val="bg1"/>
                </a:solidFill>
                <a:latin typeface="Lucida Sans Unicode" panose="020B0602030504020204" pitchFamily="34" charset="0"/>
                <a:cs typeface="Lucida Sans Unicode" panose="020B0602030504020204" pitchFamily="34" charset="0"/>
              </a:defRPr>
            </a:lvl1pPr>
            <a:lvl2pPr>
              <a:defRPr>
                <a:solidFill>
                  <a:schemeClr val="bg1"/>
                </a:solidFill>
                <a:latin typeface="Lucida Sans Unicode" panose="020B0602030504020204" pitchFamily="34" charset="0"/>
                <a:cs typeface="Lucida Sans Unicode" panose="020B0602030504020204" pitchFamily="34" charset="0"/>
              </a:defRPr>
            </a:lvl2pPr>
            <a:lvl3pPr>
              <a:defRPr>
                <a:solidFill>
                  <a:schemeClr val="bg1"/>
                </a:solidFill>
                <a:latin typeface="Lucida Sans Unicode" panose="020B0602030504020204" pitchFamily="34" charset="0"/>
                <a:cs typeface="Lucida Sans Unicode" panose="020B0602030504020204" pitchFamily="34" charset="0"/>
              </a:defRPr>
            </a:lvl3pPr>
            <a:lvl4pPr>
              <a:defRPr>
                <a:solidFill>
                  <a:schemeClr val="bg1"/>
                </a:solidFill>
                <a:latin typeface="Lucida Sans Unicode" panose="020B0602030504020204" pitchFamily="34" charset="0"/>
                <a:cs typeface="Lucida Sans Unicode" panose="020B0602030504020204" pitchFamily="34" charset="0"/>
              </a:defRPr>
            </a:lvl4pPr>
            <a:lvl5pPr>
              <a:defRPr>
                <a:solidFill>
                  <a:schemeClr val="bg1"/>
                </a:solidFill>
                <a:latin typeface="Lucida Sans Unicode" panose="020B0602030504020204" pitchFamily="34" charset="0"/>
                <a:cs typeface="Lucida Sans Unicode" panose="020B0602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C311C6F-F375-4A51-21CA-84E168ACBA34}"/>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bg1"/>
                </a:solidFill>
                <a:latin typeface="Lucida Sans Unicode" panose="020B0602030504020204" pitchFamily="34" charset="0"/>
                <a:cs typeface="Lucida Sans Unicode" panose="020B0602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4C02F26-C207-DCC0-2359-DAFE529FAA7F}"/>
              </a:ext>
            </a:extLst>
          </p:cNvPr>
          <p:cNvSpPr>
            <a:spLocks noGrp="1"/>
          </p:cNvSpPr>
          <p:nvPr>
            <p:ph sz="quarter" idx="4"/>
          </p:nvPr>
        </p:nvSpPr>
        <p:spPr>
          <a:xfrm>
            <a:off x="6172200" y="2505075"/>
            <a:ext cx="5183188" cy="3684588"/>
          </a:xfrm>
        </p:spPr>
        <p:txBody>
          <a:bodyPr/>
          <a:lstStyle>
            <a:lvl1pPr>
              <a:defRPr>
                <a:solidFill>
                  <a:schemeClr val="bg1"/>
                </a:solidFill>
                <a:latin typeface="Lucida Sans Unicode" panose="020B0602030504020204" pitchFamily="34" charset="0"/>
                <a:cs typeface="Lucida Sans Unicode" panose="020B0602030504020204" pitchFamily="34" charset="0"/>
              </a:defRPr>
            </a:lvl1pPr>
            <a:lvl2pPr>
              <a:defRPr>
                <a:solidFill>
                  <a:schemeClr val="bg1"/>
                </a:solidFill>
                <a:latin typeface="Lucida Sans Unicode" panose="020B0602030504020204" pitchFamily="34" charset="0"/>
                <a:cs typeface="Lucida Sans Unicode" panose="020B0602030504020204" pitchFamily="34" charset="0"/>
              </a:defRPr>
            </a:lvl2pPr>
            <a:lvl3pPr>
              <a:defRPr>
                <a:solidFill>
                  <a:schemeClr val="bg1"/>
                </a:solidFill>
                <a:latin typeface="Lucida Sans Unicode" panose="020B0602030504020204" pitchFamily="34" charset="0"/>
                <a:cs typeface="Lucida Sans Unicode" panose="020B0602030504020204" pitchFamily="34" charset="0"/>
              </a:defRPr>
            </a:lvl3pPr>
            <a:lvl4pPr>
              <a:defRPr>
                <a:solidFill>
                  <a:schemeClr val="bg1"/>
                </a:solidFill>
                <a:latin typeface="Lucida Sans Unicode" panose="020B0602030504020204" pitchFamily="34" charset="0"/>
                <a:cs typeface="Lucida Sans Unicode" panose="020B0602030504020204" pitchFamily="34" charset="0"/>
              </a:defRPr>
            </a:lvl4pPr>
            <a:lvl5pPr>
              <a:defRPr>
                <a:solidFill>
                  <a:schemeClr val="bg1"/>
                </a:solidFill>
                <a:latin typeface="Lucida Sans Unicode" panose="020B0602030504020204" pitchFamily="34" charset="0"/>
                <a:cs typeface="Lucida Sans Unicode" panose="020B0602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9A969FB5-2B71-ACA2-E390-50DC2B0E3BE4}"/>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8" name="Footer Placeholder 7">
            <a:extLst>
              <a:ext uri="{FF2B5EF4-FFF2-40B4-BE49-F238E27FC236}">
                <a16:creationId xmlns:a16="http://schemas.microsoft.com/office/drawing/2014/main" id="{363445E2-A095-9686-C383-C454DD869C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D0A43D-4F30-B871-4F6B-1973CC33F156}"/>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30166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1FFC1-4D8D-43E0-B8FE-17870CBCF7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784C47-A568-4535-9897-748B80717550}"/>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4" name="Footer Placeholder 3">
            <a:extLst>
              <a:ext uri="{FF2B5EF4-FFF2-40B4-BE49-F238E27FC236}">
                <a16:creationId xmlns:a16="http://schemas.microsoft.com/office/drawing/2014/main" id="{139ECC3A-563D-554D-D960-6648CF7A1A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324D98-BC4B-81AA-C050-BF98616D372A}"/>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394935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C97877-84B7-FA59-FFC3-FB8EB3555EA1}"/>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3" name="Footer Placeholder 2">
            <a:extLst>
              <a:ext uri="{FF2B5EF4-FFF2-40B4-BE49-F238E27FC236}">
                <a16:creationId xmlns:a16="http://schemas.microsoft.com/office/drawing/2014/main" id="{85FACCD5-69E5-0B63-97AF-B4DCB0C86F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ED7D3A-7DD9-0752-DFFF-258AFF8A67B3}"/>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2687330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7DEB7-29A1-EB78-1F74-938ED34F51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0EF2F2-949F-282D-12E7-BEA59A3DC2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8D4D81-C1B2-2030-0C2C-4AE1A4BA3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D59A2-E2CA-D8B5-1309-499291C191A8}"/>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6" name="Footer Placeholder 5">
            <a:extLst>
              <a:ext uri="{FF2B5EF4-FFF2-40B4-BE49-F238E27FC236}">
                <a16:creationId xmlns:a16="http://schemas.microsoft.com/office/drawing/2014/main" id="{B607A7EC-E7D7-2859-2246-E34335F048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9AEF52-B7EA-0C8B-335C-BB14EFC367B1}"/>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2690618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CC818-DAC6-C2F0-FB98-00DC67013E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369ED4-DF94-AB62-230E-997AD919B4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1252DA-0C96-4767-1139-DAC0A48361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711CB9-F240-882F-9FC9-0075D0CA92C2}"/>
              </a:ext>
            </a:extLst>
          </p:cNvPr>
          <p:cNvSpPr>
            <a:spLocks noGrp="1"/>
          </p:cNvSpPr>
          <p:nvPr>
            <p:ph type="dt" sz="half" idx="10"/>
          </p:nvPr>
        </p:nvSpPr>
        <p:spPr/>
        <p:txBody>
          <a:bodyPr/>
          <a:lstStyle/>
          <a:p>
            <a:fld id="{277CCC1F-90C1-4F70-91E7-090BCA009E76}" type="datetimeFigureOut">
              <a:rPr lang="en-US" smtClean="0"/>
              <a:t>6/8/2023</a:t>
            </a:fld>
            <a:endParaRPr lang="en-US"/>
          </a:p>
        </p:txBody>
      </p:sp>
      <p:sp>
        <p:nvSpPr>
          <p:cNvPr id="6" name="Footer Placeholder 5">
            <a:extLst>
              <a:ext uri="{FF2B5EF4-FFF2-40B4-BE49-F238E27FC236}">
                <a16:creationId xmlns:a16="http://schemas.microsoft.com/office/drawing/2014/main" id="{64CA615F-D30B-D0CE-6C83-6A4932D210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EFD684-2493-9B31-A04A-03629B2E96C5}"/>
              </a:ext>
            </a:extLst>
          </p:cNvPr>
          <p:cNvSpPr>
            <a:spLocks noGrp="1"/>
          </p:cNvSpPr>
          <p:nvPr>
            <p:ph type="sldNum" sz="quarter" idx="12"/>
          </p:nvPr>
        </p:nvSpPr>
        <p:spPr/>
        <p:txBody>
          <a:bodyPr/>
          <a:lstStyle/>
          <a:p>
            <a:fld id="{87A8B0CE-3B84-4FB7-BD4A-B6F9084FB9CE}" type="slidenum">
              <a:rPr lang="en-US" smtClean="0"/>
              <a:t>‹#›</a:t>
            </a:fld>
            <a:endParaRPr lang="en-US"/>
          </a:p>
        </p:txBody>
      </p:sp>
    </p:spTree>
    <p:extLst>
      <p:ext uri="{BB962C8B-B14F-4D97-AF65-F5344CB8AC3E}">
        <p14:creationId xmlns:p14="http://schemas.microsoft.com/office/powerpoint/2010/main" val="4168634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7623FBD3-CAF1-185A-39E4-45C218EA955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4549A52F-9C4F-3AAE-D326-962493904E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8955C68-2B9D-0C1A-7671-DCF767F489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EE6516E-3943-6582-CDE2-CC9B9E05A2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CCC1F-90C1-4F70-91E7-090BCA009E76}" type="datetimeFigureOut">
              <a:rPr lang="en-US" smtClean="0"/>
              <a:t>6/8/2023</a:t>
            </a:fld>
            <a:endParaRPr lang="en-US"/>
          </a:p>
        </p:txBody>
      </p:sp>
      <p:sp>
        <p:nvSpPr>
          <p:cNvPr id="5" name="Footer Placeholder 4">
            <a:extLst>
              <a:ext uri="{FF2B5EF4-FFF2-40B4-BE49-F238E27FC236}">
                <a16:creationId xmlns:a16="http://schemas.microsoft.com/office/drawing/2014/main" id="{8C349591-DADF-FB2F-F789-14E6963EB2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CAD653-82E5-83D4-94B5-C1E9EB9CCB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8B0CE-3B84-4FB7-BD4A-B6F9084FB9CE}" type="slidenum">
              <a:rPr lang="en-US" smtClean="0"/>
              <a:t>‹#›</a:t>
            </a:fld>
            <a:endParaRPr lang="en-US"/>
          </a:p>
        </p:txBody>
      </p:sp>
    </p:spTree>
    <p:extLst>
      <p:ext uri="{BB962C8B-B14F-4D97-AF65-F5344CB8AC3E}">
        <p14:creationId xmlns:p14="http://schemas.microsoft.com/office/powerpoint/2010/main" val="771229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lnSpc>
          <a:spcPct val="90000"/>
        </a:lnSpc>
        <a:spcBef>
          <a:spcPct val="0"/>
        </a:spcBef>
        <a:buNone/>
        <a:defRPr sz="4400" kern="1200">
          <a:solidFill>
            <a:schemeClr val="bg1"/>
          </a:solidFill>
          <a:latin typeface="Rockwell" panose="020606030202050204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Lucida Sans Unicode" panose="020B0602030504020204" pitchFamily="34" charset="0"/>
          <a:ea typeface="+mn-ea"/>
          <a:cs typeface="Lucida Sans Unicode" panose="020B0602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Lucida Sans Unicode" panose="020B0602030504020204" pitchFamily="34" charset="0"/>
          <a:ea typeface="+mn-ea"/>
          <a:cs typeface="Lucida Sans Unicode" panose="020B0602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Lucida Sans Unicode" panose="020B0602030504020204" pitchFamily="34" charset="0"/>
          <a:ea typeface="+mn-ea"/>
          <a:cs typeface="Lucida Sans Unicode" panose="020B0602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ucida Sans Unicode" panose="020B0602030504020204" pitchFamily="34" charset="0"/>
          <a:ea typeface="+mn-ea"/>
          <a:cs typeface="Lucida Sans Unicode" panose="020B0602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Lucida Sans Unicode" panose="020B0602030504020204" pitchFamily="34" charset="0"/>
          <a:ea typeface="+mn-ea"/>
          <a:cs typeface="Lucida Sans Unicode" panose="020B0602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0221C-B5D0-352C-775C-9E8B15AB13E1}"/>
              </a:ext>
            </a:extLst>
          </p:cNvPr>
          <p:cNvSpPr>
            <a:spLocks noGrp="1"/>
          </p:cNvSpPr>
          <p:nvPr>
            <p:ph type="ctrTitle"/>
          </p:nvPr>
        </p:nvSpPr>
        <p:spPr/>
        <p:txBody>
          <a:bodyPr/>
          <a:lstStyle/>
          <a:p>
            <a:r>
              <a:rPr lang="en-US" b="1" dirty="0"/>
              <a:t>2023 New Laws</a:t>
            </a:r>
          </a:p>
        </p:txBody>
      </p:sp>
      <p:sp>
        <p:nvSpPr>
          <p:cNvPr id="3" name="Subtitle 2">
            <a:extLst>
              <a:ext uri="{FF2B5EF4-FFF2-40B4-BE49-F238E27FC236}">
                <a16:creationId xmlns:a16="http://schemas.microsoft.com/office/drawing/2014/main" id="{F6DD03A3-E86E-1DFA-1924-9C56128BCC73}"/>
              </a:ext>
            </a:extLst>
          </p:cNvPr>
          <p:cNvSpPr>
            <a:spLocks noGrp="1"/>
          </p:cNvSpPr>
          <p:nvPr>
            <p:ph type="subTitle" idx="1"/>
          </p:nvPr>
        </p:nvSpPr>
        <p:spPr/>
        <p:txBody>
          <a:bodyPr/>
          <a:lstStyle/>
          <a:p>
            <a:r>
              <a:rPr lang="en-US" dirty="0"/>
              <a:t>Property Management Edition</a:t>
            </a:r>
          </a:p>
        </p:txBody>
      </p:sp>
    </p:spTree>
    <p:extLst>
      <p:ext uri="{BB962C8B-B14F-4D97-AF65-F5344CB8AC3E}">
        <p14:creationId xmlns:p14="http://schemas.microsoft.com/office/powerpoint/2010/main" val="3275329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5F2C4-C88B-3159-DFCA-135440430F94}"/>
              </a:ext>
            </a:extLst>
          </p:cNvPr>
          <p:cNvSpPr>
            <a:spLocks noGrp="1"/>
          </p:cNvSpPr>
          <p:nvPr>
            <p:ph type="title"/>
          </p:nvPr>
        </p:nvSpPr>
        <p:spPr/>
        <p:txBody>
          <a:bodyPr>
            <a:normAutofit fontScale="90000"/>
          </a:bodyPr>
          <a:lstStyle/>
          <a:p>
            <a:r>
              <a:rPr lang="en-US" dirty="0"/>
              <a:t>Criminal Background Checks for Key Access (HB2082)</a:t>
            </a:r>
          </a:p>
        </p:txBody>
      </p:sp>
      <p:sp>
        <p:nvSpPr>
          <p:cNvPr id="3" name="Content Placeholder 2">
            <a:extLst>
              <a:ext uri="{FF2B5EF4-FFF2-40B4-BE49-F238E27FC236}">
                <a16:creationId xmlns:a16="http://schemas.microsoft.com/office/drawing/2014/main" id="{93DADFDA-E211-821B-ED92-6B0E9F4CF2F3}"/>
              </a:ext>
            </a:extLst>
          </p:cNvPr>
          <p:cNvSpPr>
            <a:spLocks noGrp="1"/>
          </p:cNvSpPr>
          <p:nvPr>
            <p:ph idx="1"/>
          </p:nvPr>
        </p:nvSpPr>
        <p:spPr/>
        <p:txBody>
          <a:bodyPr/>
          <a:lstStyle/>
          <a:p>
            <a:r>
              <a:rPr lang="en-US" dirty="0"/>
              <a:t>Only for landlords who own more than 200 rental dwelling units attached to the same piece of property</a:t>
            </a:r>
          </a:p>
          <a:p>
            <a:r>
              <a:rPr lang="en-US" dirty="0"/>
              <a:t>Everyone who works there and has access to keys for units must pass a pre-employment criminal history check</a:t>
            </a:r>
          </a:p>
          <a:p>
            <a:r>
              <a:rPr lang="en-US" dirty="0"/>
              <a:t>There must be written policies on access to keys</a:t>
            </a:r>
          </a:p>
        </p:txBody>
      </p:sp>
    </p:spTree>
    <p:extLst>
      <p:ext uri="{BB962C8B-B14F-4D97-AF65-F5344CB8AC3E}">
        <p14:creationId xmlns:p14="http://schemas.microsoft.com/office/powerpoint/2010/main" val="183374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67FF0-B4B1-2605-FFF4-7E334225E723}"/>
              </a:ext>
            </a:extLst>
          </p:cNvPr>
          <p:cNvSpPr>
            <a:spLocks noGrp="1"/>
          </p:cNvSpPr>
          <p:nvPr>
            <p:ph type="title"/>
          </p:nvPr>
        </p:nvSpPr>
        <p:spPr/>
        <p:txBody>
          <a:bodyPr/>
          <a:lstStyle/>
          <a:p>
            <a:r>
              <a:rPr lang="en-US" dirty="0"/>
              <a:t>Multifamily Renewals (HB2441)</a:t>
            </a:r>
          </a:p>
        </p:txBody>
      </p:sp>
      <p:sp>
        <p:nvSpPr>
          <p:cNvPr id="3" name="Content Placeholder 2">
            <a:extLst>
              <a:ext uri="{FF2B5EF4-FFF2-40B4-BE49-F238E27FC236}">
                <a16:creationId xmlns:a16="http://schemas.microsoft.com/office/drawing/2014/main" id="{FFB7C727-17C0-06C9-66AE-792EF665A833}"/>
              </a:ext>
            </a:extLst>
          </p:cNvPr>
          <p:cNvSpPr>
            <a:spLocks noGrp="1"/>
          </p:cNvSpPr>
          <p:nvPr>
            <p:ph idx="1"/>
          </p:nvPr>
        </p:nvSpPr>
        <p:spPr/>
        <p:txBody>
          <a:bodyPr/>
          <a:lstStyle/>
          <a:p>
            <a:r>
              <a:rPr lang="en-US" dirty="0"/>
              <a:t>If owner of a multifamily premises fails to renew a lot of month-to-month tenancies within 30 days, must give tenants at least 60 days notice</a:t>
            </a:r>
          </a:p>
          <a:p>
            <a:r>
              <a:rPr lang="en-US" dirty="0"/>
              <a:t>Prevents hotels, shelters, etc. from being overwhelmed and gives people more opportunity to find new housing</a:t>
            </a:r>
          </a:p>
        </p:txBody>
      </p:sp>
    </p:spTree>
    <p:extLst>
      <p:ext uri="{BB962C8B-B14F-4D97-AF65-F5344CB8AC3E}">
        <p14:creationId xmlns:p14="http://schemas.microsoft.com/office/powerpoint/2010/main" val="274493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67FF0-B4B1-2605-FFF4-7E334225E723}"/>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FFB7C727-17C0-06C9-66AE-792EF665A833}"/>
              </a:ext>
            </a:extLst>
          </p:cNvPr>
          <p:cNvSpPr>
            <a:spLocks noGrp="1"/>
          </p:cNvSpPr>
          <p:nvPr>
            <p:ph idx="1"/>
          </p:nvPr>
        </p:nvSpPr>
        <p:spPr/>
        <p:txBody>
          <a:bodyPr/>
          <a:lstStyle/>
          <a:p>
            <a:r>
              <a:rPr lang="en-US" dirty="0"/>
              <a:t>VAR Legal Hotline: https://virginiarealtors.org/law-ethics/legal-hotline/</a:t>
            </a:r>
          </a:p>
          <a:p>
            <a:r>
              <a:rPr lang="en-US" dirty="0"/>
              <a:t>VAR Legal Resources: https://virginiarealtors.org/law-ethics/legal-resource-library/</a:t>
            </a:r>
          </a:p>
          <a:p>
            <a:pPr marL="0" indent="0">
              <a:buNone/>
            </a:pPr>
            <a:endParaRPr lang="en-US" dirty="0"/>
          </a:p>
        </p:txBody>
      </p:sp>
    </p:spTree>
    <p:extLst>
      <p:ext uri="{BB962C8B-B14F-4D97-AF65-F5344CB8AC3E}">
        <p14:creationId xmlns:p14="http://schemas.microsoft.com/office/powerpoint/2010/main" val="271271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1A7D8-2AAF-90E4-E2DE-C76EF54A6805}"/>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182F93B9-CFC6-3826-85AA-C82009DD2C74}"/>
              </a:ext>
            </a:extLst>
          </p:cNvPr>
          <p:cNvSpPr>
            <a:spLocks noGrp="1"/>
          </p:cNvSpPr>
          <p:nvPr>
            <p:ph idx="1"/>
          </p:nvPr>
        </p:nvSpPr>
        <p:spPr/>
        <p:txBody>
          <a:bodyPr>
            <a:normAutofit/>
          </a:bodyPr>
          <a:lstStyle/>
          <a:p>
            <a:r>
              <a:rPr lang="en-US" dirty="0"/>
              <a:t>New Laws Summary &amp; Resources: Law &amp; Ethics tab</a:t>
            </a:r>
          </a:p>
          <a:p>
            <a:r>
              <a:rPr lang="en-US" dirty="0"/>
              <a:t>Podcast (released on June 6)</a:t>
            </a:r>
          </a:p>
          <a:p>
            <a:r>
              <a:rPr lang="en-US" dirty="0"/>
              <a:t>Recorded Webinar</a:t>
            </a:r>
          </a:p>
        </p:txBody>
      </p:sp>
    </p:spTree>
    <p:extLst>
      <p:ext uri="{BB962C8B-B14F-4D97-AF65-F5344CB8AC3E}">
        <p14:creationId xmlns:p14="http://schemas.microsoft.com/office/powerpoint/2010/main" val="1044040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867A0-D534-B488-E0E9-EECE192C1F96}"/>
              </a:ext>
            </a:extLst>
          </p:cNvPr>
          <p:cNvSpPr>
            <a:spLocks noGrp="1"/>
          </p:cNvSpPr>
          <p:nvPr>
            <p:ph type="title"/>
          </p:nvPr>
        </p:nvSpPr>
        <p:spPr/>
        <p:txBody>
          <a:bodyPr/>
          <a:lstStyle/>
          <a:p>
            <a:r>
              <a:rPr lang="en-US" dirty="0"/>
              <a:t>VRLTA</a:t>
            </a:r>
          </a:p>
        </p:txBody>
      </p:sp>
      <p:sp>
        <p:nvSpPr>
          <p:cNvPr id="3" name="Text Placeholder 2">
            <a:extLst>
              <a:ext uri="{FF2B5EF4-FFF2-40B4-BE49-F238E27FC236}">
                <a16:creationId xmlns:a16="http://schemas.microsoft.com/office/drawing/2014/main" id="{0DE6F44A-5BAB-AB9B-C899-6CFE41627E8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12065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ADEBB-63C2-5A38-2634-1758F734E9C2}"/>
              </a:ext>
            </a:extLst>
          </p:cNvPr>
          <p:cNvSpPr>
            <a:spLocks noGrp="1"/>
          </p:cNvSpPr>
          <p:nvPr>
            <p:ph type="title"/>
          </p:nvPr>
        </p:nvSpPr>
        <p:spPr/>
        <p:txBody>
          <a:bodyPr>
            <a:normAutofit fontScale="90000"/>
          </a:bodyPr>
          <a:lstStyle/>
          <a:p>
            <a:r>
              <a:rPr lang="en-US" dirty="0"/>
              <a:t>Post-Lease Repairs (HB1542 / SB891)</a:t>
            </a:r>
            <a:br>
              <a:rPr lang="en-US" dirty="0"/>
            </a:br>
            <a:r>
              <a:rPr lang="en-US" dirty="0"/>
              <a:t>VAR Bill</a:t>
            </a:r>
          </a:p>
        </p:txBody>
      </p:sp>
      <p:sp>
        <p:nvSpPr>
          <p:cNvPr id="3" name="Content Placeholder 2">
            <a:extLst>
              <a:ext uri="{FF2B5EF4-FFF2-40B4-BE49-F238E27FC236}">
                <a16:creationId xmlns:a16="http://schemas.microsoft.com/office/drawing/2014/main" id="{25C68C10-BA85-83AC-8160-50CE7131BBC1}"/>
              </a:ext>
            </a:extLst>
          </p:cNvPr>
          <p:cNvSpPr>
            <a:spLocks noGrp="1"/>
          </p:cNvSpPr>
          <p:nvPr>
            <p:ph idx="1"/>
          </p:nvPr>
        </p:nvSpPr>
        <p:spPr/>
        <p:txBody>
          <a:bodyPr/>
          <a:lstStyle/>
          <a:p>
            <a:r>
              <a:rPr lang="en-US" dirty="0"/>
              <a:t>Only for situations where damage to a property requires additional contractors or estimates</a:t>
            </a:r>
          </a:p>
          <a:p>
            <a:r>
              <a:rPr lang="en-US" dirty="0"/>
              <a:t>Makes what was a 15-day extension a 30-day extension (total of 60 days)</a:t>
            </a:r>
          </a:p>
          <a:p>
            <a:r>
              <a:rPr lang="en-US" dirty="0"/>
              <a:t>Sunsets on June 30, 2024</a:t>
            </a:r>
          </a:p>
        </p:txBody>
      </p:sp>
    </p:spTree>
    <p:extLst>
      <p:ext uri="{BB962C8B-B14F-4D97-AF65-F5344CB8AC3E}">
        <p14:creationId xmlns:p14="http://schemas.microsoft.com/office/powerpoint/2010/main" val="3607503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74560-7A6C-C7CC-09EB-90B4DD855475}"/>
              </a:ext>
            </a:extLst>
          </p:cNvPr>
          <p:cNvSpPr>
            <a:spLocks noGrp="1"/>
          </p:cNvSpPr>
          <p:nvPr>
            <p:ph type="title"/>
          </p:nvPr>
        </p:nvSpPr>
        <p:spPr/>
        <p:txBody>
          <a:bodyPr/>
          <a:lstStyle/>
          <a:p>
            <a:r>
              <a:rPr lang="en-US" dirty="0"/>
              <a:t>Uninhabitable Property (HB1635)</a:t>
            </a:r>
          </a:p>
        </p:txBody>
      </p:sp>
      <p:sp>
        <p:nvSpPr>
          <p:cNvPr id="3" name="Content Placeholder 2">
            <a:extLst>
              <a:ext uri="{FF2B5EF4-FFF2-40B4-BE49-F238E27FC236}">
                <a16:creationId xmlns:a16="http://schemas.microsoft.com/office/drawing/2014/main" id="{D326B1D1-D38C-A761-3D09-677942D9D82D}"/>
              </a:ext>
            </a:extLst>
          </p:cNvPr>
          <p:cNvSpPr>
            <a:spLocks noGrp="1"/>
          </p:cNvSpPr>
          <p:nvPr>
            <p:ph idx="1"/>
          </p:nvPr>
        </p:nvSpPr>
        <p:spPr/>
        <p:txBody>
          <a:bodyPr/>
          <a:lstStyle/>
          <a:p>
            <a:r>
              <a:rPr lang="en-US" dirty="0"/>
              <a:t>Allows tenants who move in to uninhabitable dwellings to terminate with a full refund within seven days</a:t>
            </a:r>
          </a:p>
          <a:p>
            <a:r>
              <a:rPr lang="en-US" dirty="0"/>
              <a:t>Landlord can push back by providing written notice of refusal to terminate within 15 business days</a:t>
            </a:r>
          </a:p>
        </p:txBody>
      </p:sp>
    </p:spTree>
    <p:extLst>
      <p:ext uri="{BB962C8B-B14F-4D97-AF65-F5344CB8AC3E}">
        <p14:creationId xmlns:p14="http://schemas.microsoft.com/office/powerpoint/2010/main" val="349852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119F4-54D4-28F8-4CA7-1B05810A4ECE}"/>
              </a:ext>
            </a:extLst>
          </p:cNvPr>
          <p:cNvSpPr>
            <a:spLocks noGrp="1"/>
          </p:cNvSpPr>
          <p:nvPr>
            <p:ph type="title"/>
          </p:nvPr>
        </p:nvSpPr>
        <p:spPr/>
        <p:txBody>
          <a:bodyPr>
            <a:normAutofit fontScale="90000"/>
          </a:bodyPr>
          <a:lstStyle/>
          <a:p>
            <a:r>
              <a:rPr lang="en-US" dirty="0"/>
              <a:t>Summons For UD Instruction (HB1996)</a:t>
            </a:r>
          </a:p>
        </p:txBody>
      </p:sp>
      <p:sp>
        <p:nvSpPr>
          <p:cNvPr id="3" name="Content Placeholder 2">
            <a:extLst>
              <a:ext uri="{FF2B5EF4-FFF2-40B4-BE49-F238E27FC236}">
                <a16:creationId xmlns:a16="http://schemas.microsoft.com/office/drawing/2014/main" id="{3081A87F-93BD-9A03-6BE6-4FD183854F6E}"/>
              </a:ext>
            </a:extLst>
          </p:cNvPr>
          <p:cNvSpPr>
            <a:spLocks noGrp="1"/>
          </p:cNvSpPr>
          <p:nvPr>
            <p:ph idx="1"/>
          </p:nvPr>
        </p:nvSpPr>
        <p:spPr/>
        <p:txBody>
          <a:bodyPr/>
          <a:lstStyle/>
          <a:p>
            <a:r>
              <a:rPr lang="en-US" dirty="0"/>
              <a:t>“Plain English” instructions for tenants regarding the unlawful detainer summons</a:t>
            </a:r>
          </a:p>
          <a:p>
            <a:r>
              <a:rPr lang="en-US" dirty="0"/>
              <a:t>Will include info on statewide Legal Aid and Virginia Eviction Reduction pilot program</a:t>
            </a:r>
          </a:p>
        </p:txBody>
      </p:sp>
    </p:spTree>
    <p:extLst>
      <p:ext uri="{BB962C8B-B14F-4D97-AF65-F5344CB8AC3E}">
        <p14:creationId xmlns:p14="http://schemas.microsoft.com/office/powerpoint/2010/main" val="298797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34723-1C45-3BC1-07F5-1E921E861268}"/>
              </a:ext>
            </a:extLst>
          </p:cNvPr>
          <p:cNvSpPr>
            <a:spLocks noGrp="1"/>
          </p:cNvSpPr>
          <p:nvPr>
            <p:ph type="title"/>
          </p:nvPr>
        </p:nvSpPr>
        <p:spPr/>
        <p:txBody>
          <a:bodyPr/>
          <a:lstStyle/>
          <a:p>
            <a:r>
              <a:rPr lang="en-US" dirty="0"/>
              <a:t>Rent Increase Notice (HB1702)</a:t>
            </a:r>
          </a:p>
        </p:txBody>
      </p:sp>
      <p:sp>
        <p:nvSpPr>
          <p:cNvPr id="3" name="Content Placeholder 2">
            <a:extLst>
              <a:ext uri="{FF2B5EF4-FFF2-40B4-BE49-F238E27FC236}">
                <a16:creationId xmlns:a16="http://schemas.microsoft.com/office/drawing/2014/main" id="{CB2CBEBA-829D-B7A6-4D58-256304C22F93}"/>
              </a:ext>
            </a:extLst>
          </p:cNvPr>
          <p:cNvSpPr>
            <a:spLocks noGrp="1"/>
          </p:cNvSpPr>
          <p:nvPr>
            <p:ph idx="1"/>
          </p:nvPr>
        </p:nvSpPr>
        <p:spPr/>
        <p:txBody>
          <a:bodyPr/>
          <a:lstStyle/>
          <a:p>
            <a:r>
              <a:rPr lang="en-US" dirty="0"/>
              <a:t>For tenants whose lease has option to renew OR auto-renew provision</a:t>
            </a:r>
          </a:p>
          <a:p>
            <a:r>
              <a:rPr lang="en-US" dirty="0"/>
              <a:t>If rent will increase in new rental term, landlord must provide notice no less than 60 days before the end of the current rental term</a:t>
            </a:r>
          </a:p>
          <a:p>
            <a:r>
              <a:rPr lang="en-US" dirty="0"/>
              <a:t>Only applies to landlords with 5+ properties</a:t>
            </a:r>
          </a:p>
        </p:txBody>
      </p:sp>
    </p:spTree>
    <p:extLst>
      <p:ext uri="{BB962C8B-B14F-4D97-AF65-F5344CB8AC3E}">
        <p14:creationId xmlns:p14="http://schemas.microsoft.com/office/powerpoint/2010/main" val="207193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C0BC9-C091-1686-74BB-AFA5027AFF68}"/>
              </a:ext>
            </a:extLst>
          </p:cNvPr>
          <p:cNvSpPr>
            <a:spLocks noGrp="1"/>
          </p:cNvSpPr>
          <p:nvPr>
            <p:ph type="title"/>
          </p:nvPr>
        </p:nvSpPr>
        <p:spPr/>
        <p:txBody>
          <a:bodyPr/>
          <a:lstStyle/>
          <a:p>
            <a:r>
              <a:rPr lang="en-US" dirty="0"/>
              <a:t>Assistance Animals (HB1725)</a:t>
            </a:r>
          </a:p>
        </p:txBody>
      </p:sp>
      <p:sp>
        <p:nvSpPr>
          <p:cNvPr id="3" name="Content Placeholder 2">
            <a:extLst>
              <a:ext uri="{FF2B5EF4-FFF2-40B4-BE49-F238E27FC236}">
                <a16:creationId xmlns:a16="http://schemas.microsoft.com/office/drawing/2014/main" id="{6F14D6C3-1CC0-00DA-54FC-43CB9C5DA6E6}"/>
              </a:ext>
            </a:extLst>
          </p:cNvPr>
          <p:cNvSpPr>
            <a:spLocks noGrp="1"/>
          </p:cNvSpPr>
          <p:nvPr>
            <p:ph idx="1"/>
          </p:nvPr>
        </p:nvSpPr>
        <p:spPr/>
        <p:txBody>
          <a:bodyPr/>
          <a:lstStyle/>
          <a:p>
            <a:r>
              <a:rPr lang="en-US" dirty="0"/>
              <a:t>Provides some real penalties for fraudulent assistance animal letters</a:t>
            </a:r>
          </a:p>
          <a:p>
            <a:r>
              <a:rPr lang="en-US" dirty="0"/>
              <a:t>Violators can pay fines, attorney’s fees, and court costs</a:t>
            </a:r>
          </a:p>
        </p:txBody>
      </p:sp>
    </p:spTree>
    <p:extLst>
      <p:ext uri="{BB962C8B-B14F-4D97-AF65-F5344CB8AC3E}">
        <p14:creationId xmlns:p14="http://schemas.microsoft.com/office/powerpoint/2010/main" val="2534949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667C0-B2E6-F07F-82CF-EE89F555D8DB}"/>
              </a:ext>
            </a:extLst>
          </p:cNvPr>
          <p:cNvSpPr>
            <a:spLocks noGrp="1"/>
          </p:cNvSpPr>
          <p:nvPr>
            <p:ph type="title"/>
          </p:nvPr>
        </p:nvSpPr>
        <p:spPr/>
        <p:txBody>
          <a:bodyPr>
            <a:normAutofit fontScale="90000"/>
          </a:bodyPr>
          <a:lstStyle/>
          <a:p>
            <a:r>
              <a:rPr lang="en-US" dirty="0"/>
              <a:t>Statement of Tenants Rights &amp; Responsibilities (HB1735)</a:t>
            </a:r>
          </a:p>
        </p:txBody>
      </p:sp>
      <p:sp>
        <p:nvSpPr>
          <p:cNvPr id="3" name="Content Placeholder 2">
            <a:extLst>
              <a:ext uri="{FF2B5EF4-FFF2-40B4-BE49-F238E27FC236}">
                <a16:creationId xmlns:a16="http://schemas.microsoft.com/office/drawing/2014/main" id="{5BA523E9-1AC7-87F5-634B-FE3D0B5410AE}"/>
              </a:ext>
            </a:extLst>
          </p:cNvPr>
          <p:cNvSpPr>
            <a:spLocks noGrp="1"/>
          </p:cNvSpPr>
          <p:nvPr>
            <p:ph idx="1"/>
          </p:nvPr>
        </p:nvSpPr>
        <p:spPr/>
        <p:txBody>
          <a:bodyPr/>
          <a:lstStyle/>
          <a:p>
            <a:r>
              <a:rPr lang="en-US" dirty="0"/>
              <a:t>If tenant fails to sign this form, landlord can record date/time that they provided form to tenant and note that tenant didn’t sign</a:t>
            </a:r>
          </a:p>
          <a:p>
            <a:r>
              <a:rPr lang="en-US" dirty="0"/>
              <a:t>If tenant renews, don’t have to provide another form upon renewal</a:t>
            </a:r>
          </a:p>
          <a:p>
            <a:r>
              <a:rPr lang="en-US" dirty="0"/>
              <a:t>Form must be current as of the date of delivery</a:t>
            </a:r>
          </a:p>
        </p:txBody>
      </p:sp>
    </p:spTree>
    <p:extLst>
      <p:ext uri="{BB962C8B-B14F-4D97-AF65-F5344CB8AC3E}">
        <p14:creationId xmlns:p14="http://schemas.microsoft.com/office/powerpoint/2010/main" val="373931773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FE7025548F6494E8C1ABF7D2740F2F5" ma:contentTypeVersion="15" ma:contentTypeDescription="Create a new document." ma:contentTypeScope="" ma:versionID="5ec63cf76c63be4c4060dde4fd5b70fe">
  <xsd:schema xmlns:xsd="http://www.w3.org/2001/XMLSchema" xmlns:xs="http://www.w3.org/2001/XMLSchema" xmlns:p="http://schemas.microsoft.com/office/2006/metadata/properties" xmlns:ns2="ba630d7b-8c89-47ad-91ac-97942cba60d1" xmlns:ns3="0207266a-8549-4d12-87c7-6d3d79637e47" targetNamespace="http://schemas.microsoft.com/office/2006/metadata/properties" ma:root="true" ma:fieldsID="c1655f07aff125d8ea5b8a8ee62677f2" ns2:_="" ns3:_="">
    <xsd:import namespace="ba630d7b-8c89-47ad-91ac-97942cba60d1"/>
    <xsd:import namespace="0207266a-8549-4d12-87c7-6d3d79637e4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630d7b-8c89-47ad-91ac-97942cba60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ddee32d4-85ac-40c2-9e8e-56c60904338d"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07266a-8549-4d12-87c7-6d3d79637e4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55bc54e-6852-432d-a8bf-2ccd59860851}" ma:internalName="TaxCatchAll" ma:showField="CatchAllData" ma:web="0207266a-8549-4d12-87c7-6d3d79637e4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a630d7b-8c89-47ad-91ac-97942cba60d1">
      <Terms xmlns="http://schemas.microsoft.com/office/infopath/2007/PartnerControls"/>
    </lcf76f155ced4ddcb4097134ff3c332f>
    <TaxCatchAll xmlns="0207266a-8549-4d12-87c7-6d3d79637e47" xsi:nil="true"/>
  </documentManagement>
</p:properties>
</file>

<file path=customXml/itemProps1.xml><?xml version="1.0" encoding="utf-8"?>
<ds:datastoreItem xmlns:ds="http://schemas.openxmlformats.org/officeDocument/2006/customXml" ds:itemID="{C25F49D0-5BF4-4698-8E01-2CA54DA3DB5A}">
  <ds:schemaRefs>
    <ds:schemaRef ds:uri="http://schemas.microsoft.com/sharepoint/v3/contenttype/forms"/>
  </ds:schemaRefs>
</ds:datastoreItem>
</file>

<file path=customXml/itemProps2.xml><?xml version="1.0" encoding="utf-8"?>
<ds:datastoreItem xmlns:ds="http://schemas.openxmlformats.org/officeDocument/2006/customXml" ds:itemID="{6782FD41-6774-40F4-A95D-A66170A83F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630d7b-8c89-47ad-91ac-97942cba60d1"/>
    <ds:schemaRef ds:uri="0207266a-8549-4d12-87c7-6d3d79637e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2F09D0-10CC-44EF-A77E-F272C29F4059}">
  <ds:schemaRefs>
    <ds:schemaRef ds:uri="http://schemas.microsoft.com/office/infopath/2007/PartnerControls"/>
    <ds:schemaRef ds:uri="http://purl.org/dc/elements/1.1/"/>
    <ds:schemaRef ds:uri="http://schemas.microsoft.com/office/2006/metadata/properties"/>
    <ds:schemaRef ds:uri="0207266a-8549-4d12-87c7-6d3d79637e47"/>
    <ds:schemaRef ds:uri="http://schemas.openxmlformats.org/package/2006/metadata/core-properties"/>
    <ds:schemaRef ds:uri="http://schemas.microsoft.com/office/2006/documentManagement/types"/>
    <ds:schemaRef ds:uri="http://purl.org/dc/dcmitype/"/>
    <ds:schemaRef ds:uri="ba630d7b-8c89-47ad-91ac-97942cba60d1"/>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53</TotalTime>
  <Words>1837</Words>
  <Application>Microsoft Office PowerPoint</Application>
  <PresentationFormat>Widescreen</PresentationFormat>
  <Paragraphs>105</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Lucida Sans Unicode</vt:lpstr>
      <vt:lpstr>Rockwell</vt:lpstr>
      <vt:lpstr>1_Office Theme</vt:lpstr>
      <vt:lpstr>2023 New Laws</vt:lpstr>
      <vt:lpstr>Resources</vt:lpstr>
      <vt:lpstr>VRLTA</vt:lpstr>
      <vt:lpstr>Post-Lease Repairs (HB1542 / SB891) VAR Bill</vt:lpstr>
      <vt:lpstr>Uninhabitable Property (HB1635)</vt:lpstr>
      <vt:lpstr>Summons For UD Instruction (HB1996)</vt:lpstr>
      <vt:lpstr>Rent Increase Notice (HB1702)</vt:lpstr>
      <vt:lpstr>Assistance Animals (HB1725)</vt:lpstr>
      <vt:lpstr>Statement of Tenants Rights &amp; Responsibilities (HB1735)</vt:lpstr>
      <vt:lpstr>Criminal Background Checks for Key Access (HB2082)</vt:lpstr>
      <vt:lpstr>Multifamily Renewals (HB2441)</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 New Laws</dc:title>
  <dc:creator>Jon Haley</dc:creator>
  <cp:lastModifiedBy>Jon Haley</cp:lastModifiedBy>
  <cp:revision>1</cp:revision>
  <dcterms:created xsi:type="dcterms:W3CDTF">2023-06-07T18:32:04Z</dcterms:created>
  <dcterms:modified xsi:type="dcterms:W3CDTF">2023-06-08T18:16:23Z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0x010100DFE7025548F6494E8C1ABF7D2740F2F5</vt:lpwstr>
  </property>
  <property fmtid="{D5CDD505-2E9C-101B-9397-08002B2CF9AE}" pid="3" name="MediaServiceImageTags">
    <vt:lpwstr/>
  </property>
</Properties>
</file>