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57" r:id="rId6"/>
    <p:sldId id="258" r:id="rId7"/>
    <p:sldId id="259" r:id="rId8"/>
    <p:sldId id="263" r:id="rId9"/>
    <p:sldId id="260" r:id="rId10"/>
    <p:sldId id="261" r:id="rId11"/>
    <p:sldId id="262"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93"/>
    <a:srgbClr val="00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A9944C-7D24-4E75-9090-2C8F09615A02}" v="6" dt="2023-04-27T18:54:03.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0"/>
    <p:restoredTop sz="76998" autoAdjust="0"/>
  </p:normalViewPr>
  <p:slideViewPr>
    <p:cSldViewPr snapToGrid="0">
      <p:cViewPr varScale="1">
        <p:scale>
          <a:sx n="85" d="100"/>
          <a:sy n="85" d="100"/>
        </p:scale>
        <p:origin x="15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Haley" userId="004d1e78-7ca1-4dad-8619-881c6a198f3b" providerId="ADAL" clId="{60A9944C-7D24-4E75-9090-2C8F09615A02}"/>
    <pc:docChg chg="undo custSel addSld modSld">
      <pc:chgData name="Jon Haley" userId="004d1e78-7ca1-4dad-8619-881c6a198f3b" providerId="ADAL" clId="{60A9944C-7D24-4E75-9090-2C8F09615A02}" dt="2023-04-27T18:54:19.050" v="3070" actId="255"/>
      <pc:docMkLst>
        <pc:docMk/>
      </pc:docMkLst>
      <pc:sldChg chg="modSp mod">
        <pc:chgData name="Jon Haley" userId="004d1e78-7ca1-4dad-8619-881c6a198f3b" providerId="ADAL" clId="{60A9944C-7D24-4E75-9090-2C8F09615A02}" dt="2023-04-27T18:37:14.203" v="43" actId="20577"/>
        <pc:sldMkLst>
          <pc:docMk/>
          <pc:sldMk cId="2240896180" sldId="256"/>
        </pc:sldMkLst>
        <pc:spChg chg="mod">
          <ac:chgData name="Jon Haley" userId="004d1e78-7ca1-4dad-8619-881c6a198f3b" providerId="ADAL" clId="{60A9944C-7D24-4E75-9090-2C8F09615A02}" dt="2023-04-27T18:37:14.203" v="43" actId="20577"/>
          <ac:spMkLst>
            <pc:docMk/>
            <pc:sldMk cId="2240896180" sldId="256"/>
            <ac:spMk id="9" creationId="{13027B82-265F-B2B5-FDEA-3E0595B41C1B}"/>
          </ac:spMkLst>
        </pc:spChg>
      </pc:sldChg>
      <pc:sldChg chg="modNotesTx">
        <pc:chgData name="Jon Haley" userId="004d1e78-7ca1-4dad-8619-881c6a198f3b" providerId="ADAL" clId="{60A9944C-7D24-4E75-9090-2C8F09615A02}" dt="2023-04-27T18:48:51.893" v="2632" actId="20577"/>
        <pc:sldMkLst>
          <pc:docMk/>
          <pc:sldMk cId="3415902905" sldId="257"/>
        </pc:sldMkLst>
      </pc:sldChg>
      <pc:sldChg chg="addSp delSp modSp mod modNotesTx">
        <pc:chgData name="Jon Haley" userId="004d1e78-7ca1-4dad-8619-881c6a198f3b" providerId="ADAL" clId="{60A9944C-7D24-4E75-9090-2C8F09615A02}" dt="2023-04-27T18:50:40.405" v="2834" actId="20577"/>
        <pc:sldMkLst>
          <pc:docMk/>
          <pc:sldMk cId="4224486260" sldId="258"/>
        </pc:sldMkLst>
        <pc:spChg chg="mod">
          <ac:chgData name="Jon Haley" userId="004d1e78-7ca1-4dad-8619-881c6a198f3b" providerId="ADAL" clId="{60A9944C-7D24-4E75-9090-2C8F09615A02}" dt="2023-04-27T18:37:58.091" v="45" actId="26606"/>
          <ac:spMkLst>
            <pc:docMk/>
            <pc:sldMk cId="4224486260" sldId="258"/>
            <ac:spMk id="2" creationId="{9B8F8014-0B08-9FFF-4DAD-83F8AF5BD869}"/>
          </ac:spMkLst>
        </pc:spChg>
        <pc:spChg chg="mod">
          <ac:chgData name="Jon Haley" userId="004d1e78-7ca1-4dad-8619-881c6a198f3b" providerId="ADAL" clId="{60A9944C-7D24-4E75-9090-2C8F09615A02}" dt="2023-04-27T18:38:08.058" v="67" actId="20577"/>
          <ac:spMkLst>
            <pc:docMk/>
            <pc:sldMk cId="4224486260" sldId="258"/>
            <ac:spMk id="9" creationId="{68215B81-67DB-AEE0-DEF8-DB13100E8687}"/>
          </ac:spMkLst>
        </pc:spChg>
        <pc:spChg chg="del">
          <ac:chgData name="Jon Haley" userId="004d1e78-7ca1-4dad-8619-881c6a198f3b" providerId="ADAL" clId="{60A9944C-7D24-4E75-9090-2C8F09615A02}" dt="2023-04-27T18:37:58.091" v="45" actId="26606"/>
          <ac:spMkLst>
            <pc:docMk/>
            <pc:sldMk cId="4224486260" sldId="258"/>
            <ac:spMk id="12" creationId="{F13C74B1-5B17-4795-BED0-7140497B445A}"/>
          </ac:spMkLst>
        </pc:spChg>
        <pc:spChg chg="del">
          <ac:chgData name="Jon Haley" userId="004d1e78-7ca1-4dad-8619-881c6a198f3b" providerId="ADAL" clId="{60A9944C-7D24-4E75-9090-2C8F09615A02}" dt="2023-04-27T18:37:58.091" v="45" actId="26606"/>
          <ac:spMkLst>
            <pc:docMk/>
            <pc:sldMk cId="4224486260" sldId="258"/>
            <ac:spMk id="14" creationId="{D4974D33-8DC5-464E-8C6D-BE58F0669C17}"/>
          </ac:spMkLst>
        </pc:spChg>
        <pc:spChg chg="add">
          <ac:chgData name="Jon Haley" userId="004d1e78-7ca1-4dad-8619-881c6a198f3b" providerId="ADAL" clId="{60A9944C-7D24-4E75-9090-2C8F09615A02}" dt="2023-04-27T18:37:58.091" v="45" actId="26606"/>
          <ac:spMkLst>
            <pc:docMk/>
            <pc:sldMk cId="4224486260" sldId="258"/>
            <ac:spMk id="20" creationId="{04812C46-200A-4DEB-A05E-3ED6C68C2387}"/>
          </ac:spMkLst>
        </pc:spChg>
        <pc:spChg chg="add">
          <ac:chgData name="Jon Haley" userId="004d1e78-7ca1-4dad-8619-881c6a198f3b" providerId="ADAL" clId="{60A9944C-7D24-4E75-9090-2C8F09615A02}" dt="2023-04-27T18:37:58.091" v="45" actId="26606"/>
          <ac:spMkLst>
            <pc:docMk/>
            <pc:sldMk cId="4224486260" sldId="258"/>
            <ac:spMk id="22" creationId="{D1EA859B-E555-4109-94F3-6700E046E008}"/>
          </ac:spMkLst>
        </pc:spChg>
        <pc:picChg chg="del">
          <ac:chgData name="Jon Haley" userId="004d1e78-7ca1-4dad-8619-881c6a198f3b" providerId="ADAL" clId="{60A9944C-7D24-4E75-9090-2C8F09615A02}" dt="2023-04-27T18:37:22.915" v="44" actId="478"/>
          <ac:picMkLst>
            <pc:docMk/>
            <pc:sldMk cId="4224486260" sldId="258"/>
            <ac:picMk id="5" creationId="{281B9560-A5D0-BEBD-5F81-C6DB93FC6D10}"/>
          </ac:picMkLst>
        </pc:picChg>
        <pc:picChg chg="add">
          <ac:chgData name="Jon Haley" userId="004d1e78-7ca1-4dad-8619-881c6a198f3b" providerId="ADAL" clId="{60A9944C-7D24-4E75-9090-2C8F09615A02}" dt="2023-04-27T18:37:58.091" v="45" actId="26606"/>
          <ac:picMkLst>
            <pc:docMk/>
            <pc:sldMk cId="4224486260" sldId="258"/>
            <ac:picMk id="16" creationId="{B0244572-270E-0A11-D658-67DEFE6AA760}"/>
          </ac:picMkLst>
        </pc:picChg>
      </pc:sldChg>
      <pc:sldChg chg="modNotesTx">
        <pc:chgData name="Jon Haley" userId="004d1e78-7ca1-4dad-8619-881c6a198f3b" providerId="ADAL" clId="{60A9944C-7D24-4E75-9090-2C8F09615A02}" dt="2023-04-27T18:38:50.441" v="95" actId="20577"/>
        <pc:sldMkLst>
          <pc:docMk/>
          <pc:sldMk cId="1870233708" sldId="259"/>
        </pc:sldMkLst>
      </pc:sldChg>
      <pc:sldChg chg="modNotesTx">
        <pc:chgData name="Jon Haley" userId="004d1e78-7ca1-4dad-8619-881c6a198f3b" providerId="ADAL" clId="{60A9944C-7D24-4E75-9090-2C8F09615A02}" dt="2023-04-27T18:47:14.915" v="2406" actId="20577"/>
        <pc:sldMkLst>
          <pc:docMk/>
          <pc:sldMk cId="1288491256" sldId="260"/>
        </pc:sldMkLst>
      </pc:sldChg>
      <pc:sldChg chg="modNotesTx">
        <pc:chgData name="Jon Haley" userId="004d1e78-7ca1-4dad-8619-881c6a198f3b" providerId="ADAL" clId="{60A9944C-7D24-4E75-9090-2C8F09615A02}" dt="2023-04-27T18:47:24.200" v="2418" actId="20577"/>
        <pc:sldMkLst>
          <pc:docMk/>
          <pc:sldMk cId="3804273807" sldId="261"/>
        </pc:sldMkLst>
      </pc:sldChg>
      <pc:sldChg chg="modNotesTx">
        <pc:chgData name="Jon Haley" userId="004d1e78-7ca1-4dad-8619-881c6a198f3b" providerId="ADAL" clId="{60A9944C-7D24-4E75-9090-2C8F09615A02}" dt="2023-04-27T18:48:42.451" v="2620" actId="20577"/>
        <pc:sldMkLst>
          <pc:docMk/>
          <pc:sldMk cId="1107213094" sldId="262"/>
        </pc:sldMkLst>
      </pc:sldChg>
      <pc:sldChg chg="addSp delSp modSp new mod setBg modNotesTx">
        <pc:chgData name="Jon Haley" userId="004d1e78-7ca1-4dad-8619-881c6a198f3b" providerId="ADAL" clId="{60A9944C-7D24-4E75-9090-2C8F09615A02}" dt="2023-04-27T18:44:53.977" v="1659" actId="20577"/>
        <pc:sldMkLst>
          <pc:docMk/>
          <pc:sldMk cId="1509673796" sldId="263"/>
        </pc:sldMkLst>
        <pc:spChg chg="mod">
          <ac:chgData name="Jon Haley" userId="004d1e78-7ca1-4dad-8619-881c6a198f3b" providerId="ADAL" clId="{60A9944C-7D24-4E75-9090-2C8F09615A02}" dt="2023-04-27T18:41:31.958" v="545" actId="26606"/>
          <ac:spMkLst>
            <pc:docMk/>
            <pc:sldMk cId="1509673796" sldId="263"/>
            <ac:spMk id="2" creationId="{3F2230B8-736D-0BF0-E304-E454BF99490C}"/>
          </ac:spMkLst>
        </pc:spChg>
        <pc:spChg chg="mod">
          <ac:chgData name="Jon Haley" userId="004d1e78-7ca1-4dad-8619-881c6a198f3b" providerId="ADAL" clId="{60A9944C-7D24-4E75-9090-2C8F09615A02}" dt="2023-04-27T18:41:31.958" v="545" actId="26606"/>
          <ac:spMkLst>
            <pc:docMk/>
            <pc:sldMk cId="1509673796" sldId="263"/>
            <ac:spMk id="3" creationId="{874C39C0-4C81-004B-34E0-A4AFEFB9EC94}"/>
          </ac:spMkLst>
        </pc:spChg>
        <pc:spChg chg="add del">
          <ac:chgData name="Jon Haley" userId="004d1e78-7ca1-4dad-8619-881c6a198f3b" providerId="ADAL" clId="{60A9944C-7D24-4E75-9090-2C8F09615A02}" dt="2023-04-27T18:41:31.950" v="544" actId="26606"/>
          <ac:spMkLst>
            <pc:docMk/>
            <pc:sldMk cId="1509673796" sldId="263"/>
            <ac:spMk id="9" creationId="{D1D34770-47A8-402C-AF23-2B653F2D88C1}"/>
          </ac:spMkLst>
        </pc:spChg>
        <pc:spChg chg="add">
          <ac:chgData name="Jon Haley" userId="004d1e78-7ca1-4dad-8619-881c6a198f3b" providerId="ADAL" clId="{60A9944C-7D24-4E75-9090-2C8F09615A02}" dt="2023-04-27T18:41:31.958" v="545" actId="26606"/>
          <ac:spMkLst>
            <pc:docMk/>
            <pc:sldMk cId="1509673796" sldId="263"/>
            <ac:spMk id="11" creationId="{D1EA859B-E555-4109-94F3-6700E046E008}"/>
          </ac:spMkLst>
        </pc:spChg>
        <pc:spChg chg="add">
          <ac:chgData name="Jon Haley" userId="004d1e78-7ca1-4dad-8619-881c6a198f3b" providerId="ADAL" clId="{60A9944C-7D24-4E75-9090-2C8F09615A02}" dt="2023-04-27T18:41:31.958" v="545" actId="26606"/>
          <ac:spMkLst>
            <pc:docMk/>
            <pc:sldMk cId="1509673796" sldId="263"/>
            <ac:spMk id="12" creationId="{04812C46-200A-4DEB-A05E-3ED6C68C2387}"/>
          </ac:spMkLst>
        </pc:spChg>
        <pc:picChg chg="add del">
          <ac:chgData name="Jon Haley" userId="004d1e78-7ca1-4dad-8619-881c6a198f3b" providerId="ADAL" clId="{60A9944C-7D24-4E75-9090-2C8F09615A02}" dt="2023-04-27T18:41:31.950" v="544" actId="26606"/>
          <ac:picMkLst>
            <pc:docMk/>
            <pc:sldMk cId="1509673796" sldId="263"/>
            <ac:picMk id="5" creationId="{E22EEF94-80BB-20FF-8DD4-A2CBA82F1096}"/>
          </ac:picMkLst>
        </pc:picChg>
        <pc:picChg chg="add">
          <ac:chgData name="Jon Haley" userId="004d1e78-7ca1-4dad-8619-881c6a198f3b" providerId="ADAL" clId="{60A9944C-7D24-4E75-9090-2C8F09615A02}" dt="2023-04-27T18:41:31.958" v="545" actId="26606"/>
          <ac:picMkLst>
            <pc:docMk/>
            <pc:sldMk cId="1509673796" sldId="263"/>
            <ac:picMk id="13" creationId="{D6F52D98-C5D5-A1A2-E9CD-D8F608A9968D}"/>
          </ac:picMkLst>
        </pc:picChg>
      </pc:sldChg>
      <pc:sldChg chg="addSp modSp add mod modClrScheme chgLayout">
        <pc:chgData name="Jon Haley" userId="004d1e78-7ca1-4dad-8619-881c6a198f3b" providerId="ADAL" clId="{60A9944C-7D24-4E75-9090-2C8F09615A02}" dt="2023-04-27T18:54:19.050" v="3070" actId="255"/>
        <pc:sldMkLst>
          <pc:docMk/>
          <pc:sldMk cId="1963654678" sldId="264"/>
        </pc:sldMkLst>
        <pc:spChg chg="add mod ord">
          <ac:chgData name="Jon Haley" userId="004d1e78-7ca1-4dad-8619-881c6a198f3b" providerId="ADAL" clId="{60A9944C-7D24-4E75-9090-2C8F09615A02}" dt="2023-04-27T18:51:52.635" v="2869" actId="20577"/>
          <ac:spMkLst>
            <pc:docMk/>
            <pc:sldMk cId="1963654678" sldId="264"/>
            <ac:spMk id="2" creationId="{88239C89-E5B6-9BFA-5864-9CDFAD15A32C}"/>
          </ac:spMkLst>
        </pc:spChg>
        <pc:spChg chg="add mod ord">
          <ac:chgData name="Jon Haley" userId="004d1e78-7ca1-4dad-8619-881c6a198f3b" providerId="ADAL" clId="{60A9944C-7D24-4E75-9090-2C8F09615A02}" dt="2023-04-27T18:54:19.050" v="3070" actId="255"/>
          <ac:spMkLst>
            <pc:docMk/>
            <pc:sldMk cId="1963654678" sldId="264"/>
            <ac:spMk id="3" creationId="{4112FB00-8BAA-5BBF-0CE3-1191DCF81534}"/>
          </ac:spMkLst>
        </pc:spChg>
        <pc:spChg chg="mod">
          <ac:chgData name="Jon Haley" userId="004d1e78-7ca1-4dad-8619-881c6a198f3b" providerId="ADAL" clId="{60A9944C-7D24-4E75-9090-2C8F09615A02}" dt="2023-04-27T18:51:16.379" v="2837" actId="6549"/>
          <ac:spMkLst>
            <pc:docMk/>
            <pc:sldMk cId="1963654678" sldId="264"/>
            <ac:spMk id="8" creationId="{EE7064C4-8E66-D7AF-5757-7F053AA69DA2}"/>
          </ac:spMkLst>
        </pc:spChg>
        <pc:spChg chg="mod">
          <ac:chgData name="Jon Haley" userId="004d1e78-7ca1-4dad-8619-881c6a198f3b" providerId="ADAL" clId="{60A9944C-7D24-4E75-9090-2C8F09615A02}" dt="2023-04-27T18:51:10.088" v="2836" actId="6549"/>
          <ac:spMkLst>
            <pc:docMk/>
            <pc:sldMk cId="1963654678" sldId="264"/>
            <ac:spMk id="9" creationId="{13027B82-265F-B2B5-FDEA-3E0595B41C1B}"/>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9CCF6-24DC-4DFF-898F-C10FB455E4BC}"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6AFECAF3-5D40-4E23-8784-2E6AC5A86FC3}">
      <dgm:prSet/>
      <dgm:spPr/>
      <dgm:t>
        <a:bodyPr/>
        <a:lstStyle/>
        <a:p>
          <a:r>
            <a:rPr lang="en-US"/>
            <a:t>Va. Code Ann. §55.1-900</a:t>
          </a:r>
        </a:p>
      </dgm:t>
    </dgm:pt>
    <dgm:pt modelId="{248199AE-99EB-4D05-B5B7-5EFB39D5EAAF}" type="parTrans" cxnId="{B7980841-A92B-4B29-918B-7A732AF11323}">
      <dgm:prSet/>
      <dgm:spPr/>
      <dgm:t>
        <a:bodyPr/>
        <a:lstStyle/>
        <a:p>
          <a:endParaRPr lang="en-US"/>
        </a:p>
      </dgm:t>
    </dgm:pt>
    <dgm:pt modelId="{E2B5CDF2-8CBF-4C02-8126-7E9B2EE9271D}" type="sibTrans" cxnId="{B7980841-A92B-4B29-918B-7A732AF11323}">
      <dgm:prSet/>
      <dgm:spPr/>
      <dgm:t>
        <a:bodyPr/>
        <a:lstStyle/>
        <a:p>
          <a:endParaRPr lang="en-US"/>
        </a:p>
      </dgm:t>
    </dgm:pt>
    <dgm:pt modelId="{89253FAA-5715-4DCA-BDDF-959B5BF82703}">
      <dgm:prSet/>
      <dgm:spPr/>
      <dgm:t>
        <a:bodyPr/>
        <a:lstStyle/>
        <a:p>
          <a:r>
            <a:rPr lang="en-US"/>
            <a:t>Settlement is the time when the Settlement Agent has the deed and other necessary documents AND determines that prerecordation conditions of the contract have been satisfied</a:t>
          </a:r>
        </a:p>
      </dgm:t>
    </dgm:pt>
    <dgm:pt modelId="{F63C9A3C-AA94-49E9-A23B-BA6BF2542B57}" type="parTrans" cxnId="{69BEFACA-57E1-4024-B61B-E41E3CFA31C1}">
      <dgm:prSet/>
      <dgm:spPr/>
      <dgm:t>
        <a:bodyPr/>
        <a:lstStyle/>
        <a:p>
          <a:endParaRPr lang="en-US"/>
        </a:p>
      </dgm:t>
    </dgm:pt>
    <dgm:pt modelId="{E056E5BA-FA42-43DC-8822-E0F7942140D5}" type="sibTrans" cxnId="{69BEFACA-57E1-4024-B61B-E41E3CFA31C1}">
      <dgm:prSet/>
      <dgm:spPr/>
      <dgm:t>
        <a:bodyPr/>
        <a:lstStyle/>
        <a:p>
          <a:endParaRPr lang="en-US"/>
        </a:p>
      </dgm:t>
    </dgm:pt>
    <dgm:pt modelId="{A190E39F-4659-410D-AC03-2FCB4E73612F}" type="pres">
      <dgm:prSet presAssocID="{C329CCF6-24DC-4DFF-898F-C10FB455E4BC}" presName="Name0" presStyleCnt="0">
        <dgm:presLayoutVars>
          <dgm:dir/>
          <dgm:animLvl val="lvl"/>
          <dgm:resizeHandles val="exact"/>
        </dgm:presLayoutVars>
      </dgm:prSet>
      <dgm:spPr/>
    </dgm:pt>
    <dgm:pt modelId="{417F748E-4C8A-46C0-A48D-A58219426874}" type="pres">
      <dgm:prSet presAssocID="{89253FAA-5715-4DCA-BDDF-959B5BF82703}" presName="boxAndChildren" presStyleCnt="0"/>
      <dgm:spPr/>
    </dgm:pt>
    <dgm:pt modelId="{59B4FCE3-834E-43C6-8396-E90CA95448CF}" type="pres">
      <dgm:prSet presAssocID="{89253FAA-5715-4DCA-BDDF-959B5BF82703}" presName="parentTextBox" presStyleLbl="node1" presStyleIdx="0" presStyleCnt="2"/>
      <dgm:spPr/>
    </dgm:pt>
    <dgm:pt modelId="{0B10CB9A-EA91-43A6-B724-0B9D71E8C801}" type="pres">
      <dgm:prSet presAssocID="{E2B5CDF2-8CBF-4C02-8126-7E9B2EE9271D}" presName="sp" presStyleCnt="0"/>
      <dgm:spPr/>
    </dgm:pt>
    <dgm:pt modelId="{4DC5587C-8585-409D-99C7-62AB79D3E226}" type="pres">
      <dgm:prSet presAssocID="{6AFECAF3-5D40-4E23-8784-2E6AC5A86FC3}" presName="arrowAndChildren" presStyleCnt="0"/>
      <dgm:spPr/>
    </dgm:pt>
    <dgm:pt modelId="{81790672-3A7A-4B51-A1F1-6C3F9B3F6B4F}" type="pres">
      <dgm:prSet presAssocID="{6AFECAF3-5D40-4E23-8784-2E6AC5A86FC3}" presName="parentTextArrow" presStyleLbl="node1" presStyleIdx="1" presStyleCnt="2"/>
      <dgm:spPr/>
    </dgm:pt>
  </dgm:ptLst>
  <dgm:cxnLst>
    <dgm:cxn modelId="{26EC251E-FB9C-4533-990C-C4FB3BCE5AE4}" type="presOf" srcId="{89253FAA-5715-4DCA-BDDF-959B5BF82703}" destId="{59B4FCE3-834E-43C6-8396-E90CA95448CF}" srcOrd="0" destOrd="0" presId="urn:microsoft.com/office/officeart/2005/8/layout/process4"/>
    <dgm:cxn modelId="{6570D433-1343-40CC-A84C-6FD5E1DA1333}" type="presOf" srcId="{6AFECAF3-5D40-4E23-8784-2E6AC5A86FC3}" destId="{81790672-3A7A-4B51-A1F1-6C3F9B3F6B4F}" srcOrd="0" destOrd="0" presId="urn:microsoft.com/office/officeart/2005/8/layout/process4"/>
    <dgm:cxn modelId="{B7980841-A92B-4B29-918B-7A732AF11323}" srcId="{C329CCF6-24DC-4DFF-898F-C10FB455E4BC}" destId="{6AFECAF3-5D40-4E23-8784-2E6AC5A86FC3}" srcOrd="0" destOrd="0" parTransId="{248199AE-99EB-4D05-B5B7-5EFB39D5EAAF}" sibTransId="{E2B5CDF2-8CBF-4C02-8126-7E9B2EE9271D}"/>
    <dgm:cxn modelId="{C5744C8B-9217-4A94-A45C-250D72E83D46}" type="presOf" srcId="{C329CCF6-24DC-4DFF-898F-C10FB455E4BC}" destId="{A190E39F-4659-410D-AC03-2FCB4E73612F}" srcOrd="0" destOrd="0" presId="urn:microsoft.com/office/officeart/2005/8/layout/process4"/>
    <dgm:cxn modelId="{69BEFACA-57E1-4024-B61B-E41E3CFA31C1}" srcId="{C329CCF6-24DC-4DFF-898F-C10FB455E4BC}" destId="{89253FAA-5715-4DCA-BDDF-959B5BF82703}" srcOrd="1" destOrd="0" parTransId="{F63C9A3C-AA94-49E9-A23B-BA6BF2542B57}" sibTransId="{E056E5BA-FA42-43DC-8822-E0F7942140D5}"/>
    <dgm:cxn modelId="{7AF51F52-8B97-4BAE-AED2-DD278CE919C7}" type="presParOf" srcId="{A190E39F-4659-410D-AC03-2FCB4E73612F}" destId="{417F748E-4C8A-46C0-A48D-A58219426874}" srcOrd="0" destOrd="0" presId="urn:microsoft.com/office/officeart/2005/8/layout/process4"/>
    <dgm:cxn modelId="{7A908188-94BC-49E8-B569-C5CFD1AC499E}" type="presParOf" srcId="{417F748E-4C8A-46C0-A48D-A58219426874}" destId="{59B4FCE3-834E-43C6-8396-E90CA95448CF}" srcOrd="0" destOrd="0" presId="urn:microsoft.com/office/officeart/2005/8/layout/process4"/>
    <dgm:cxn modelId="{B7586AC0-B5EB-4398-A1A1-17F404B2BD79}" type="presParOf" srcId="{A190E39F-4659-410D-AC03-2FCB4E73612F}" destId="{0B10CB9A-EA91-43A6-B724-0B9D71E8C801}" srcOrd="1" destOrd="0" presId="urn:microsoft.com/office/officeart/2005/8/layout/process4"/>
    <dgm:cxn modelId="{C2B0379D-6DCC-4BDD-B76F-87361293FB2A}" type="presParOf" srcId="{A190E39F-4659-410D-AC03-2FCB4E73612F}" destId="{4DC5587C-8585-409D-99C7-62AB79D3E226}" srcOrd="2" destOrd="0" presId="urn:microsoft.com/office/officeart/2005/8/layout/process4"/>
    <dgm:cxn modelId="{5AEEC6FD-8E92-446F-AFCC-2C0D29C0E1CB}" type="presParOf" srcId="{4DC5587C-8585-409D-99C7-62AB79D3E226}" destId="{81790672-3A7A-4B51-A1F1-6C3F9B3F6B4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324E53-1DE7-4CD2-90FA-933E15FCBF4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818758F-4A45-4ED9-8D89-D040EBFD905D}">
      <dgm:prSet/>
      <dgm:spPr/>
      <dgm:t>
        <a:bodyPr/>
        <a:lstStyle/>
        <a:p>
          <a:r>
            <a:rPr lang="en-US"/>
            <a:t>Enumerated in 55.1-1000</a:t>
          </a:r>
        </a:p>
      </dgm:t>
    </dgm:pt>
    <dgm:pt modelId="{E98CC636-1086-4FFD-996B-CDBC5B0AB262}" type="parTrans" cxnId="{7F62C093-DA14-4931-B7CA-38885DD6FC90}">
      <dgm:prSet/>
      <dgm:spPr/>
      <dgm:t>
        <a:bodyPr/>
        <a:lstStyle/>
        <a:p>
          <a:endParaRPr lang="en-US"/>
        </a:p>
      </dgm:t>
    </dgm:pt>
    <dgm:pt modelId="{DB58B6D6-6EF6-4D41-AC0C-B01EF35D2CC4}" type="sibTrans" cxnId="{7F62C093-DA14-4931-B7CA-38885DD6FC90}">
      <dgm:prSet/>
      <dgm:spPr/>
      <dgm:t>
        <a:bodyPr/>
        <a:lstStyle/>
        <a:p>
          <a:endParaRPr lang="en-US"/>
        </a:p>
      </dgm:t>
    </dgm:pt>
    <dgm:pt modelId="{8110F831-5486-4826-8761-9AE04E824DCC}">
      <dgm:prSet/>
      <dgm:spPr/>
      <dgm:t>
        <a:bodyPr/>
        <a:lstStyle/>
        <a:p>
          <a:r>
            <a:rPr lang="en-US"/>
            <a:t>Works with agents and clients to obtain necessary documents, release liens, and clear title</a:t>
          </a:r>
        </a:p>
      </dgm:t>
    </dgm:pt>
    <dgm:pt modelId="{F3A220B7-6495-4CD1-994B-64C63756A0E6}" type="parTrans" cxnId="{D250F468-77F5-45A1-BC89-C17595C48731}">
      <dgm:prSet/>
      <dgm:spPr/>
      <dgm:t>
        <a:bodyPr/>
        <a:lstStyle/>
        <a:p>
          <a:endParaRPr lang="en-US"/>
        </a:p>
      </dgm:t>
    </dgm:pt>
    <dgm:pt modelId="{7B2F965D-DBF8-4E30-97F6-4D10539A5160}" type="sibTrans" cxnId="{D250F468-77F5-45A1-BC89-C17595C48731}">
      <dgm:prSet/>
      <dgm:spPr/>
      <dgm:t>
        <a:bodyPr/>
        <a:lstStyle/>
        <a:p>
          <a:endParaRPr lang="en-US"/>
        </a:p>
      </dgm:t>
    </dgm:pt>
    <dgm:pt modelId="{1CD2983F-A237-4C12-8EB0-2CACD852FC4A}">
      <dgm:prSet/>
      <dgm:spPr/>
      <dgm:t>
        <a:bodyPr/>
        <a:lstStyle/>
        <a:p>
          <a:r>
            <a:rPr lang="en-US"/>
            <a:t>Also helps order title insurance policies</a:t>
          </a:r>
        </a:p>
      </dgm:t>
    </dgm:pt>
    <dgm:pt modelId="{F75E3783-017A-4AAD-B8AD-9E7194D37A19}" type="parTrans" cxnId="{B823D92A-6ABB-48BB-9290-F128363B0F17}">
      <dgm:prSet/>
      <dgm:spPr/>
      <dgm:t>
        <a:bodyPr/>
        <a:lstStyle/>
        <a:p>
          <a:endParaRPr lang="en-US"/>
        </a:p>
      </dgm:t>
    </dgm:pt>
    <dgm:pt modelId="{55E70A4A-6715-4FE3-AE0A-6F2622301FF0}" type="sibTrans" cxnId="{B823D92A-6ABB-48BB-9290-F128363B0F17}">
      <dgm:prSet/>
      <dgm:spPr/>
      <dgm:t>
        <a:bodyPr/>
        <a:lstStyle/>
        <a:p>
          <a:endParaRPr lang="en-US"/>
        </a:p>
      </dgm:t>
    </dgm:pt>
    <dgm:pt modelId="{D48D4127-4B4E-4BCD-9528-D51ADE6BB1C9}" type="pres">
      <dgm:prSet presAssocID="{73324E53-1DE7-4CD2-90FA-933E15FCBF4F}" presName="linear" presStyleCnt="0">
        <dgm:presLayoutVars>
          <dgm:animLvl val="lvl"/>
          <dgm:resizeHandles val="exact"/>
        </dgm:presLayoutVars>
      </dgm:prSet>
      <dgm:spPr/>
    </dgm:pt>
    <dgm:pt modelId="{AB00F27F-3BB8-49B7-961E-0AF0D48101FD}" type="pres">
      <dgm:prSet presAssocID="{3818758F-4A45-4ED9-8D89-D040EBFD905D}" presName="parentText" presStyleLbl="node1" presStyleIdx="0" presStyleCnt="3">
        <dgm:presLayoutVars>
          <dgm:chMax val="0"/>
          <dgm:bulletEnabled val="1"/>
        </dgm:presLayoutVars>
      </dgm:prSet>
      <dgm:spPr/>
    </dgm:pt>
    <dgm:pt modelId="{60151B7B-0CE5-473C-BB6A-F2CFD1E39BF4}" type="pres">
      <dgm:prSet presAssocID="{DB58B6D6-6EF6-4D41-AC0C-B01EF35D2CC4}" presName="spacer" presStyleCnt="0"/>
      <dgm:spPr/>
    </dgm:pt>
    <dgm:pt modelId="{E0C07393-9DAB-4E8B-9384-CC51C084EB34}" type="pres">
      <dgm:prSet presAssocID="{8110F831-5486-4826-8761-9AE04E824DCC}" presName="parentText" presStyleLbl="node1" presStyleIdx="1" presStyleCnt="3">
        <dgm:presLayoutVars>
          <dgm:chMax val="0"/>
          <dgm:bulletEnabled val="1"/>
        </dgm:presLayoutVars>
      </dgm:prSet>
      <dgm:spPr/>
    </dgm:pt>
    <dgm:pt modelId="{9A964669-0F1B-43BB-9EB7-3EF9D12857C8}" type="pres">
      <dgm:prSet presAssocID="{7B2F965D-DBF8-4E30-97F6-4D10539A5160}" presName="spacer" presStyleCnt="0"/>
      <dgm:spPr/>
    </dgm:pt>
    <dgm:pt modelId="{67D34585-F8DC-434C-A181-D6C2ABDEC04D}" type="pres">
      <dgm:prSet presAssocID="{1CD2983F-A237-4C12-8EB0-2CACD852FC4A}" presName="parentText" presStyleLbl="node1" presStyleIdx="2" presStyleCnt="3">
        <dgm:presLayoutVars>
          <dgm:chMax val="0"/>
          <dgm:bulletEnabled val="1"/>
        </dgm:presLayoutVars>
      </dgm:prSet>
      <dgm:spPr/>
    </dgm:pt>
  </dgm:ptLst>
  <dgm:cxnLst>
    <dgm:cxn modelId="{B823D92A-6ABB-48BB-9290-F128363B0F17}" srcId="{73324E53-1DE7-4CD2-90FA-933E15FCBF4F}" destId="{1CD2983F-A237-4C12-8EB0-2CACD852FC4A}" srcOrd="2" destOrd="0" parTransId="{F75E3783-017A-4AAD-B8AD-9E7194D37A19}" sibTransId="{55E70A4A-6715-4FE3-AE0A-6F2622301FF0}"/>
    <dgm:cxn modelId="{D250F468-77F5-45A1-BC89-C17595C48731}" srcId="{73324E53-1DE7-4CD2-90FA-933E15FCBF4F}" destId="{8110F831-5486-4826-8761-9AE04E824DCC}" srcOrd="1" destOrd="0" parTransId="{F3A220B7-6495-4CD1-994B-64C63756A0E6}" sibTransId="{7B2F965D-DBF8-4E30-97F6-4D10539A5160}"/>
    <dgm:cxn modelId="{2C5EB84E-EF6A-423E-8014-D65488D47740}" type="presOf" srcId="{8110F831-5486-4826-8761-9AE04E824DCC}" destId="{E0C07393-9DAB-4E8B-9384-CC51C084EB34}" srcOrd="0" destOrd="0" presId="urn:microsoft.com/office/officeart/2005/8/layout/vList2"/>
    <dgm:cxn modelId="{C7DBE291-0DB2-45C9-A2F8-0910F28D9D4A}" type="presOf" srcId="{73324E53-1DE7-4CD2-90FA-933E15FCBF4F}" destId="{D48D4127-4B4E-4BCD-9528-D51ADE6BB1C9}" srcOrd="0" destOrd="0" presId="urn:microsoft.com/office/officeart/2005/8/layout/vList2"/>
    <dgm:cxn modelId="{7F62C093-DA14-4931-B7CA-38885DD6FC90}" srcId="{73324E53-1DE7-4CD2-90FA-933E15FCBF4F}" destId="{3818758F-4A45-4ED9-8D89-D040EBFD905D}" srcOrd="0" destOrd="0" parTransId="{E98CC636-1086-4FFD-996B-CDBC5B0AB262}" sibTransId="{DB58B6D6-6EF6-4D41-AC0C-B01EF35D2CC4}"/>
    <dgm:cxn modelId="{7B1E61AB-7689-4DE5-84E3-2F4DEFAB164E}" type="presOf" srcId="{3818758F-4A45-4ED9-8D89-D040EBFD905D}" destId="{AB00F27F-3BB8-49B7-961E-0AF0D48101FD}" srcOrd="0" destOrd="0" presId="urn:microsoft.com/office/officeart/2005/8/layout/vList2"/>
    <dgm:cxn modelId="{A0D27DCD-BE2E-484B-9BB4-9097D8F5A71C}" type="presOf" srcId="{1CD2983F-A237-4C12-8EB0-2CACD852FC4A}" destId="{67D34585-F8DC-434C-A181-D6C2ABDEC04D}" srcOrd="0" destOrd="0" presId="urn:microsoft.com/office/officeart/2005/8/layout/vList2"/>
    <dgm:cxn modelId="{8614079A-E59F-416B-9F9A-F2CCE0BDE5B8}" type="presParOf" srcId="{D48D4127-4B4E-4BCD-9528-D51ADE6BB1C9}" destId="{AB00F27F-3BB8-49B7-961E-0AF0D48101FD}" srcOrd="0" destOrd="0" presId="urn:microsoft.com/office/officeart/2005/8/layout/vList2"/>
    <dgm:cxn modelId="{13922942-BC9F-4548-8C47-5618273270B7}" type="presParOf" srcId="{D48D4127-4B4E-4BCD-9528-D51ADE6BB1C9}" destId="{60151B7B-0CE5-473C-BB6A-F2CFD1E39BF4}" srcOrd="1" destOrd="0" presId="urn:microsoft.com/office/officeart/2005/8/layout/vList2"/>
    <dgm:cxn modelId="{6BC548B2-4276-4367-A1D5-C31E08FFD886}" type="presParOf" srcId="{D48D4127-4B4E-4BCD-9528-D51ADE6BB1C9}" destId="{E0C07393-9DAB-4E8B-9384-CC51C084EB34}" srcOrd="2" destOrd="0" presId="urn:microsoft.com/office/officeart/2005/8/layout/vList2"/>
    <dgm:cxn modelId="{5306A1B5-BB18-4974-9025-AD80259A6437}" type="presParOf" srcId="{D48D4127-4B4E-4BCD-9528-D51ADE6BB1C9}" destId="{9A964669-0F1B-43BB-9EB7-3EF9D12857C8}" srcOrd="3" destOrd="0" presId="urn:microsoft.com/office/officeart/2005/8/layout/vList2"/>
    <dgm:cxn modelId="{2E271482-1FEF-4584-A487-53E1274D1F71}" type="presParOf" srcId="{D48D4127-4B4E-4BCD-9528-D51ADE6BB1C9}" destId="{67D34585-F8DC-434C-A181-D6C2ABDEC04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D52134-FB50-4896-BB2D-ECA82E20FB46}"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A7FB2CA-E9AF-4E61-BB34-54175020F7AE}">
      <dgm:prSet/>
      <dgm:spPr/>
      <dgm:t>
        <a:bodyPr/>
        <a:lstStyle/>
        <a:p>
          <a:pPr>
            <a:defRPr b="1"/>
          </a:pPr>
          <a:r>
            <a:rPr lang="en-US"/>
            <a:t>Scan the necessary documents to the lender</a:t>
          </a:r>
        </a:p>
      </dgm:t>
    </dgm:pt>
    <dgm:pt modelId="{78472F68-46FB-4F00-9000-5D0B39FE2231}" type="parTrans" cxnId="{CCE35D45-4A21-4705-9E2D-7DAB6141AFF0}">
      <dgm:prSet/>
      <dgm:spPr/>
      <dgm:t>
        <a:bodyPr/>
        <a:lstStyle/>
        <a:p>
          <a:endParaRPr lang="en-US"/>
        </a:p>
      </dgm:t>
    </dgm:pt>
    <dgm:pt modelId="{EECC6CBF-5E51-4489-9031-371BA9204188}" type="sibTrans" cxnId="{CCE35D45-4A21-4705-9E2D-7DAB6141AFF0}">
      <dgm:prSet/>
      <dgm:spPr/>
      <dgm:t>
        <a:bodyPr/>
        <a:lstStyle/>
        <a:p>
          <a:endParaRPr lang="en-US"/>
        </a:p>
      </dgm:t>
    </dgm:pt>
    <dgm:pt modelId="{A0E2C321-3257-4B98-A6E9-9E54F759634B}">
      <dgm:prSet/>
      <dgm:spPr/>
      <dgm:t>
        <a:bodyPr/>
        <a:lstStyle/>
        <a:p>
          <a:r>
            <a:rPr lang="en-US"/>
            <a:t>Deed</a:t>
          </a:r>
        </a:p>
      </dgm:t>
    </dgm:pt>
    <dgm:pt modelId="{7EA37F79-1BED-4909-8C89-0DDD3D576BF1}" type="parTrans" cxnId="{B23F9665-8AFD-4157-B42F-6A44E484B3C6}">
      <dgm:prSet/>
      <dgm:spPr/>
      <dgm:t>
        <a:bodyPr/>
        <a:lstStyle/>
        <a:p>
          <a:endParaRPr lang="en-US"/>
        </a:p>
      </dgm:t>
    </dgm:pt>
    <dgm:pt modelId="{D333FEA6-6742-4E53-90A9-008861EFDA9A}" type="sibTrans" cxnId="{B23F9665-8AFD-4157-B42F-6A44E484B3C6}">
      <dgm:prSet/>
      <dgm:spPr/>
      <dgm:t>
        <a:bodyPr/>
        <a:lstStyle/>
        <a:p>
          <a:endParaRPr lang="en-US"/>
        </a:p>
      </dgm:t>
    </dgm:pt>
    <dgm:pt modelId="{346F2CCC-2F37-4DAB-A8AB-5108E01228CC}">
      <dgm:prSet/>
      <dgm:spPr/>
      <dgm:t>
        <a:bodyPr/>
        <a:lstStyle/>
        <a:p>
          <a:r>
            <a:rPr lang="en-US"/>
            <a:t>Deed of Trust</a:t>
          </a:r>
        </a:p>
      </dgm:t>
    </dgm:pt>
    <dgm:pt modelId="{2B444C07-3983-4F1B-8F85-17F199DD0F20}" type="parTrans" cxnId="{3D2606C6-9BB7-478C-B682-54DA10544D3C}">
      <dgm:prSet/>
      <dgm:spPr/>
      <dgm:t>
        <a:bodyPr/>
        <a:lstStyle/>
        <a:p>
          <a:endParaRPr lang="en-US"/>
        </a:p>
      </dgm:t>
    </dgm:pt>
    <dgm:pt modelId="{8F4CA934-B85E-458F-9BF7-D8A9CDDF4FA7}" type="sibTrans" cxnId="{3D2606C6-9BB7-478C-B682-54DA10544D3C}">
      <dgm:prSet/>
      <dgm:spPr/>
      <dgm:t>
        <a:bodyPr/>
        <a:lstStyle/>
        <a:p>
          <a:endParaRPr lang="en-US"/>
        </a:p>
      </dgm:t>
    </dgm:pt>
    <dgm:pt modelId="{F64E5589-BD49-460F-876F-7FF321494D14}">
      <dgm:prSet/>
      <dgm:spPr/>
      <dgm:t>
        <a:bodyPr/>
        <a:lstStyle/>
        <a:p>
          <a:r>
            <a:rPr lang="en-US"/>
            <a:t>Anything else they require</a:t>
          </a:r>
        </a:p>
      </dgm:t>
    </dgm:pt>
    <dgm:pt modelId="{35A6D51A-302B-4966-8998-8B688B6AE896}" type="parTrans" cxnId="{5CE489BD-0AE2-436C-9364-94DA7AA95EE3}">
      <dgm:prSet/>
      <dgm:spPr/>
      <dgm:t>
        <a:bodyPr/>
        <a:lstStyle/>
        <a:p>
          <a:endParaRPr lang="en-US"/>
        </a:p>
      </dgm:t>
    </dgm:pt>
    <dgm:pt modelId="{72427F43-B95D-4816-9420-0BD86F7539BE}" type="sibTrans" cxnId="{5CE489BD-0AE2-436C-9364-94DA7AA95EE3}">
      <dgm:prSet/>
      <dgm:spPr/>
      <dgm:t>
        <a:bodyPr/>
        <a:lstStyle/>
        <a:p>
          <a:endParaRPr lang="en-US"/>
        </a:p>
      </dgm:t>
    </dgm:pt>
    <dgm:pt modelId="{46F60383-8E76-4F6E-9B9A-4493BD9F0EF5}">
      <dgm:prSet/>
      <dgm:spPr/>
      <dgm:t>
        <a:bodyPr/>
        <a:lstStyle/>
        <a:p>
          <a:pPr>
            <a:defRPr b="1"/>
          </a:pPr>
          <a:r>
            <a:rPr lang="en-US"/>
            <a:t>Record documents in the locality where the property is located</a:t>
          </a:r>
        </a:p>
      </dgm:t>
    </dgm:pt>
    <dgm:pt modelId="{07AF0CDA-26CB-4CC0-BA7B-C0E01CB92781}" type="parTrans" cxnId="{D93D1E84-4C18-4992-9CD4-0F663D8D5180}">
      <dgm:prSet/>
      <dgm:spPr/>
      <dgm:t>
        <a:bodyPr/>
        <a:lstStyle/>
        <a:p>
          <a:endParaRPr lang="en-US"/>
        </a:p>
      </dgm:t>
    </dgm:pt>
    <dgm:pt modelId="{3CC77E8D-643E-4BA6-870A-188C0A786E42}" type="sibTrans" cxnId="{D93D1E84-4C18-4992-9CD4-0F663D8D5180}">
      <dgm:prSet/>
      <dgm:spPr/>
      <dgm:t>
        <a:bodyPr/>
        <a:lstStyle/>
        <a:p>
          <a:endParaRPr lang="en-US"/>
        </a:p>
      </dgm:t>
    </dgm:pt>
    <dgm:pt modelId="{A1FF64FF-FDD9-4612-B6C3-94F9AA228E44}">
      <dgm:prSet/>
      <dgm:spPr/>
      <dgm:t>
        <a:bodyPr/>
        <a:lstStyle/>
        <a:p>
          <a:pPr>
            <a:defRPr b="1"/>
          </a:pPr>
          <a:r>
            <a:rPr lang="en-US"/>
            <a:t>After recordation, disburse funds within two business days</a:t>
          </a:r>
        </a:p>
      </dgm:t>
    </dgm:pt>
    <dgm:pt modelId="{F6E2EB49-79F9-400B-8AF9-18A782A91910}" type="parTrans" cxnId="{3F36FA60-57D1-4EEB-AFFF-B65E6058C0BA}">
      <dgm:prSet/>
      <dgm:spPr/>
      <dgm:t>
        <a:bodyPr/>
        <a:lstStyle/>
        <a:p>
          <a:endParaRPr lang="en-US"/>
        </a:p>
      </dgm:t>
    </dgm:pt>
    <dgm:pt modelId="{6ECC414F-89CB-468A-BABD-460DFE65E1F7}" type="sibTrans" cxnId="{3F36FA60-57D1-4EEB-AFFF-B65E6058C0BA}">
      <dgm:prSet/>
      <dgm:spPr/>
      <dgm:t>
        <a:bodyPr/>
        <a:lstStyle/>
        <a:p>
          <a:endParaRPr lang="en-US"/>
        </a:p>
      </dgm:t>
    </dgm:pt>
    <dgm:pt modelId="{B019497E-446E-453F-B744-2C3D22F93E8C}">
      <dgm:prSet/>
      <dgm:spPr/>
      <dgm:t>
        <a:bodyPr/>
        <a:lstStyle/>
        <a:p>
          <a:pPr>
            <a:defRPr b="1"/>
          </a:pPr>
          <a:r>
            <a:rPr lang="en-US"/>
            <a:t>Send copy of recorded deed to buyer</a:t>
          </a:r>
        </a:p>
      </dgm:t>
    </dgm:pt>
    <dgm:pt modelId="{0B44D5AD-1C41-4EDC-852F-AB18306A130D}" type="parTrans" cxnId="{B45B610F-6D3B-41F2-A3C7-3974E864E133}">
      <dgm:prSet/>
      <dgm:spPr/>
      <dgm:t>
        <a:bodyPr/>
        <a:lstStyle/>
        <a:p>
          <a:endParaRPr lang="en-US"/>
        </a:p>
      </dgm:t>
    </dgm:pt>
    <dgm:pt modelId="{88E05CC1-59DD-4944-BA76-C39C2CDDA947}" type="sibTrans" cxnId="{B45B610F-6D3B-41F2-A3C7-3974E864E133}">
      <dgm:prSet/>
      <dgm:spPr/>
      <dgm:t>
        <a:bodyPr/>
        <a:lstStyle/>
        <a:p>
          <a:endParaRPr lang="en-US"/>
        </a:p>
      </dgm:t>
    </dgm:pt>
    <dgm:pt modelId="{6A00BB96-9A3E-46CC-A0BC-8C49E766FD90}" type="pres">
      <dgm:prSet presAssocID="{F6D52134-FB50-4896-BB2D-ECA82E20FB46}" presName="root" presStyleCnt="0">
        <dgm:presLayoutVars>
          <dgm:dir/>
          <dgm:resizeHandles val="exact"/>
        </dgm:presLayoutVars>
      </dgm:prSet>
      <dgm:spPr/>
    </dgm:pt>
    <dgm:pt modelId="{A56D8B31-2F8A-4DB4-B206-302708795747}" type="pres">
      <dgm:prSet presAssocID="{FA7FB2CA-E9AF-4E61-BB34-54175020F7AE}" presName="compNode" presStyleCnt="0"/>
      <dgm:spPr/>
    </dgm:pt>
    <dgm:pt modelId="{F9184BD7-BF77-4DE9-8001-A0F9C40FD43A}" type="pres">
      <dgm:prSet presAssocID="{FA7FB2CA-E9AF-4E61-BB34-54175020F7A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7415272A-FF69-44EC-90AA-F385C9DBDF1E}" type="pres">
      <dgm:prSet presAssocID="{FA7FB2CA-E9AF-4E61-BB34-54175020F7AE}" presName="iconSpace" presStyleCnt="0"/>
      <dgm:spPr/>
    </dgm:pt>
    <dgm:pt modelId="{B7AB28FC-ABB6-4730-A26D-32DAAF5440D1}" type="pres">
      <dgm:prSet presAssocID="{FA7FB2CA-E9AF-4E61-BB34-54175020F7AE}" presName="parTx" presStyleLbl="revTx" presStyleIdx="0" presStyleCnt="8">
        <dgm:presLayoutVars>
          <dgm:chMax val="0"/>
          <dgm:chPref val="0"/>
        </dgm:presLayoutVars>
      </dgm:prSet>
      <dgm:spPr/>
    </dgm:pt>
    <dgm:pt modelId="{0E757161-DBE4-4DED-8A2B-13B6CD0BAB53}" type="pres">
      <dgm:prSet presAssocID="{FA7FB2CA-E9AF-4E61-BB34-54175020F7AE}" presName="txSpace" presStyleCnt="0"/>
      <dgm:spPr/>
    </dgm:pt>
    <dgm:pt modelId="{C7A0AFBF-6BAD-4654-B129-ED8E56432A90}" type="pres">
      <dgm:prSet presAssocID="{FA7FB2CA-E9AF-4E61-BB34-54175020F7AE}" presName="desTx" presStyleLbl="revTx" presStyleIdx="1" presStyleCnt="8">
        <dgm:presLayoutVars/>
      </dgm:prSet>
      <dgm:spPr/>
    </dgm:pt>
    <dgm:pt modelId="{37498F03-8C8C-4451-9832-842C7CA1AE65}" type="pres">
      <dgm:prSet presAssocID="{EECC6CBF-5E51-4489-9031-371BA9204188}" presName="sibTrans" presStyleCnt="0"/>
      <dgm:spPr/>
    </dgm:pt>
    <dgm:pt modelId="{75B87F0B-3EB2-4E4D-A9B3-04F7EF733994}" type="pres">
      <dgm:prSet presAssocID="{46F60383-8E76-4F6E-9B9A-4493BD9F0EF5}" presName="compNode" presStyleCnt="0"/>
      <dgm:spPr/>
    </dgm:pt>
    <dgm:pt modelId="{9957802D-8C90-48E0-85BD-7644D960FBD5}" type="pres">
      <dgm:prSet presAssocID="{46F60383-8E76-4F6E-9B9A-4493BD9F0EF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81C4FD52-75D3-4F54-9F27-BE93F11C2666}" type="pres">
      <dgm:prSet presAssocID="{46F60383-8E76-4F6E-9B9A-4493BD9F0EF5}" presName="iconSpace" presStyleCnt="0"/>
      <dgm:spPr/>
    </dgm:pt>
    <dgm:pt modelId="{21306672-79C2-4977-A18F-4248A65EB70F}" type="pres">
      <dgm:prSet presAssocID="{46F60383-8E76-4F6E-9B9A-4493BD9F0EF5}" presName="parTx" presStyleLbl="revTx" presStyleIdx="2" presStyleCnt="8">
        <dgm:presLayoutVars>
          <dgm:chMax val="0"/>
          <dgm:chPref val="0"/>
        </dgm:presLayoutVars>
      </dgm:prSet>
      <dgm:spPr/>
    </dgm:pt>
    <dgm:pt modelId="{89AA80C8-8784-4665-A626-005B09BCE190}" type="pres">
      <dgm:prSet presAssocID="{46F60383-8E76-4F6E-9B9A-4493BD9F0EF5}" presName="txSpace" presStyleCnt="0"/>
      <dgm:spPr/>
    </dgm:pt>
    <dgm:pt modelId="{9F5C7E10-C09E-48A4-A50A-1818C3472107}" type="pres">
      <dgm:prSet presAssocID="{46F60383-8E76-4F6E-9B9A-4493BD9F0EF5}" presName="desTx" presStyleLbl="revTx" presStyleIdx="3" presStyleCnt="8">
        <dgm:presLayoutVars/>
      </dgm:prSet>
      <dgm:spPr/>
    </dgm:pt>
    <dgm:pt modelId="{0787A6F4-2B1E-464C-A014-9814F995DAC2}" type="pres">
      <dgm:prSet presAssocID="{3CC77E8D-643E-4BA6-870A-188C0A786E42}" presName="sibTrans" presStyleCnt="0"/>
      <dgm:spPr/>
    </dgm:pt>
    <dgm:pt modelId="{6557FB86-A8B9-4C09-80D7-BE166ECB3355}" type="pres">
      <dgm:prSet presAssocID="{A1FF64FF-FDD9-4612-B6C3-94F9AA228E44}" presName="compNode" presStyleCnt="0"/>
      <dgm:spPr/>
    </dgm:pt>
    <dgm:pt modelId="{029D81A6-8B62-4E64-91E8-A357617A124E}" type="pres">
      <dgm:prSet presAssocID="{A1FF64FF-FDD9-4612-B6C3-94F9AA228E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A482F2C0-0DFA-4725-BB54-8F2C7B3C6168}" type="pres">
      <dgm:prSet presAssocID="{A1FF64FF-FDD9-4612-B6C3-94F9AA228E44}" presName="iconSpace" presStyleCnt="0"/>
      <dgm:spPr/>
    </dgm:pt>
    <dgm:pt modelId="{6D3803CB-C02D-4668-BC30-DE614234E5E7}" type="pres">
      <dgm:prSet presAssocID="{A1FF64FF-FDD9-4612-B6C3-94F9AA228E44}" presName="parTx" presStyleLbl="revTx" presStyleIdx="4" presStyleCnt="8">
        <dgm:presLayoutVars>
          <dgm:chMax val="0"/>
          <dgm:chPref val="0"/>
        </dgm:presLayoutVars>
      </dgm:prSet>
      <dgm:spPr/>
    </dgm:pt>
    <dgm:pt modelId="{B74AC04B-3CC1-489A-85AC-90FAC8A56A70}" type="pres">
      <dgm:prSet presAssocID="{A1FF64FF-FDD9-4612-B6C3-94F9AA228E44}" presName="txSpace" presStyleCnt="0"/>
      <dgm:spPr/>
    </dgm:pt>
    <dgm:pt modelId="{7D894776-EFF0-41C3-B1E7-D41124BE0957}" type="pres">
      <dgm:prSet presAssocID="{A1FF64FF-FDD9-4612-B6C3-94F9AA228E44}" presName="desTx" presStyleLbl="revTx" presStyleIdx="5" presStyleCnt="8">
        <dgm:presLayoutVars/>
      </dgm:prSet>
      <dgm:spPr/>
    </dgm:pt>
    <dgm:pt modelId="{4017BCA3-2274-4EB9-870B-816223781CE0}" type="pres">
      <dgm:prSet presAssocID="{6ECC414F-89CB-468A-BABD-460DFE65E1F7}" presName="sibTrans" presStyleCnt="0"/>
      <dgm:spPr/>
    </dgm:pt>
    <dgm:pt modelId="{11599C52-A9D7-4B1D-A5CC-5EC930708D2D}" type="pres">
      <dgm:prSet presAssocID="{B019497E-446E-453F-B744-2C3D22F93E8C}" presName="compNode" presStyleCnt="0"/>
      <dgm:spPr/>
    </dgm:pt>
    <dgm:pt modelId="{D3B7A3F4-7FEB-439A-B9EA-234CFE884410}" type="pres">
      <dgm:prSet presAssocID="{B019497E-446E-453F-B744-2C3D22F93E8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6F584DE9-27E9-4527-A0E9-DBB046F43FC2}" type="pres">
      <dgm:prSet presAssocID="{B019497E-446E-453F-B744-2C3D22F93E8C}" presName="iconSpace" presStyleCnt="0"/>
      <dgm:spPr/>
    </dgm:pt>
    <dgm:pt modelId="{AD61D1DB-B6A1-41A7-ADAE-60048E0B49EF}" type="pres">
      <dgm:prSet presAssocID="{B019497E-446E-453F-B744-2C3D22F93E8C}" presName="parTx" presStyleLbl="revTx" presStyleIdx="6" presStyleCnt="8">
        <dgm:presLayoutVars>
          <dgm:chMax val="0"/>
          <dgm:chPref val="0"/>
        </dgm:presLayoutVars>
      </dgm:prSet>
      <dgm:spPr/>
    </dgm:pt>
    <dgm:pt modelId="{B1AEEB97-DC08-4CFF-88E5-B9E6A0B1524D}" type="pres">
      <dgm:prSet presAssocID="{B019497E-446E-453F-B744-2C3D22F93E8C}" presName="txSpace" presStyleCnt="0"/>
      <dgm:spPr/>
    </dgm:pt>
    <dgm:pt modelId="{5522DBB1-218A-49EA-A1D1-438EC38C854E}" type="pres">
      <dgm:prSet presAssocID="{B019497E-446E-453F-B744-2C3D22F93E8C}" presName="desTx" presStyleLbl="revTx" presStyleIdx="7" presStyleCnt="8">
        <dgm:presLayoutVars/>
      </dgm:prSet>
      <dgm:spPr/>
    </dgm:pt>
  </dgm:ptLst>
  <dgm:cxnLst>
    <dgm:cxn modelId="{8406F600-A97C-4EE3-A0CC-3719E9ED99F8}" type="presOf" srcId="{B019497E-446E-453F-B744-2C3D22F93E8C}" destId="{AD61D1DB-B6A1-41A7-ADAE-60048E0B49EF}" srcOrd="0" destOrd="0" presId="urn:microsoft.com/office/officeart/2018/5/layout/CenteredIconLabelDescriptionList"/>
    <dgm:cxn modelId="{B45B610F-6D3B-41F2-A3C7-3974E864E133}" srcId="{F6D52134-FB50-4896-BB2D-ECA82E20FB46}" destId="{B019497E-446E-453F-B744-2C3D22F93E8C}" srcOrd="3" destOrd="0" parTransId="{0B44D5AD-1C41-4EDC-852F-AB18306A130D}" sibTransId="{88E05CC1-59DD-4944-BA76-C39C2CDDA947}"/>
    <dgm:cxn modelId="{FB133626-6A84-41AC-AD6C-7B0AE8389DD6}" type="presOf" srcId="{F64E5589-BD49-460F-876F-7FF321494D14}" destId="{C7A0AFBF-6BAD-4654-B129-ED8E56432A90}" srcOrd="0" destOrd="2" presId="urn:microsoft.com/office/officeart/2018/5/layout/CenteredIconLabelDescriptionList"/>
    <dgm:cxn modelId="{3F36FA60-57D1-4EEB-AFFF-B65E6058C0BA}" srcId="{F6D52134-FB50-4896-BB2D-ECA82E20FB46}" destId="{A1FF64FF-FDD9-4612-B6C3-94F9AA228E44}" srcOrd="2" destOrd="0" parTransId="{F6E2EB49-79F9-400B-8AF9-18A782A91910}" sibTransId="{6ECC414F-89CB-468A-BABD-460DFE65E1F7}"/>
    <dgm:cxn modelId="{CCE35D45-4A21-4705-9E2D-7DAB6141AFF0}" srcId="{F6D52134-FB50-4896-BB2D-ECA82E20FB46}" destId="{FA7FB2CA-E9AF-4E61-BB34-54175020F7AE}" srcOrd="0" destOrd="0" parTransId="{78472F68-46FB-4F00-9000-5D0B39FE2231}" sibTransId="{EECC6CBF-5E51-4489-9031-371BA9204188}"/>
    <dgm:cxn modelId="{B23F9665-8AFD-4157-B42F-6A44E484B3C6}" srcId="{FA7FB2CA-E9AF-4E61-BB34-54175020F7AE}" destId="{A0E2C321-3257-4B98-A6E9-9E54F759634B}" srcOrd="0" destOrd="0" parTransId="{7EA37F79-1BED-4909-8C89-0DDD3D576BF1}" sibTransId="{D333FEA6-6742-4E53-90A9-008861EFDA9A}"/>
    <dgm:cxn modelId="{EAD18248-5A8D-49DF-AD3F-3258BE5F9076}" type="presOf" srcId="{FA7FB2CA-E9AF-4E61-BB34-54175020F7AE}" destId="{B7AB28FC-ABB6-4730-A26D-32DAAF5440D1}" srcOrd="0" destOrd="0" presId="urn:microsoft.com/office/officeart/2018/5/layout/CenteredIconLabelDescriptionList"/>
    <dgm:cxn modelId="{6F12A659-BE39-4630-B6DA-1CABC8EEA9E2}" type="presOf" srcId="{A0E2C321-3257-4B98-A6E9-9E54F759634B}" destId="{C7A0AFBF-6BAD-4654-B129-ED8E56432A90}" srcOrd="0" destOrd="0" presId="urn:microsoft.com/office/officeart/2018/5/layout/CenteredIconLabelDescriptionList"/>
    <dgm:cxn modelId="{36C3FC59-AA6C-4069-A36C-4F44094F4B30}" type="presOf" srcId="{46F60383-8E76-4F6E-9B9A-4493BD9F0EF5}" destId="{21306672-79C2-4977-A18F-4248A65EB70F}" srcOrd="0" destOrd="0" presId="urn:microsoft.com/office/officeart/2018/5/layout/CenteredIconLabelDescriptionList"/>
    <dgm:cxn modelId="{C4EF007F-62FA-4307-BD32-763EABF9D930}" type="presOf" srcId="{346F2CCC-2F37-4DAB-A8AB-5108E01228CC}" destId="{C7A0AFBF-6BAD-4654-B129-ED8E56432A90}" srcOrd="0" destOrd="1" presId="urn:microsoft.com/office/officeart/2018/5/layout/CenteredIconLabelDescriptionList"/>
    <dgm:cxn modelId="{D93D1E84-4C18-4992-9CD4-0F663D8D5180}" srcId="{F6D52134-FB50-4896-BB2D-ECA82E20FB46}" destId="{46F60383-8E76-4F6E-9B9A-4493BD9F0EF5}" srcOrd="1" destOrd="0" parTransId="{07AF0CDA-26CB-4CC0-BA7B-C0E01CB92781}" sibTransId="{3CC77E8D-643E-4BA6-870A-188C0A786E42}"/>
    <dgm:cxn modelId="{CB4B21A6-336F-4F7B-858F-29D57822E145}" type="presOf" srcId="{F6D52134-FB50-4896-BB2D-ECA82E20FB46}" destId="{6A00BB96-9A3E-46CC-A0BC-8C49E766FD90}" srcOrd="0" destOrd="0" presId="urn:microsoft.com/office/officeart/2018/5/layout/CenteredIconLabelDescriptionList"/>
    <dgm:cxn modelId="{72EA19AC-E561-41FF-AD17-DFB2643A4CDB}" type="presOf" srcId="{A1FF64FF-FDD9-4612-B6C3-94F9AA228E44}" destId="{6D3803CB-C02D-4668-BC30-DE614234E5E7}" srcOrd="0" destOrd="0" presId="urn:microsoft.com/office/officeart/2018/5/layout/CenteredIconLabelDescriptionList"/>
    <dgm:cxn modelId="{5CE489BD-0AE2-436C-9364-94DA7AA95EE3}" srcId="{FA7FB2CA-E9AF-4E61-BB34-54175020F7AE}" destId="{F64E5589-BD49-460F-876F-7FF321494D14}" srcOrd="2" destOrd="0" parTransId="{35A6D51A-302B-4966-8998-8B688B6AE896}" sibTransId="{72427F43-B95D-4816-9420-0BD86F7539BE}"/>
    <dgm:cxn modelId="{3D2606C6-9BB7-478C-B682-54DA10544D3C}" srcId="{FA7FB2CA-E9AF-4E61-BB34-54175020F7AE}" destId="{346F2CCC-2F37-4DAB-A8AB-5108E01228CC}" srcOrd="1" destOrd="0" parTransId="{2B444C07-3983-4F1B-8F85-17F199DD0F20}" sibTransId="{8F4CA934-B85E-458F-9BF7-D8A9CDDF4FA7}"/>
    <dgm:cxn modelId="{0F7EA77F-4D8F-48BF-BCCD-AC3B96DA6D7D}" type="presParOf" srcId="{6A00BB96-9A3E-46CC-A0BC-8C49E766FD90}" destId="{A56D8B31-2F8A-4DB4-B206-302708795747}" srcOrd="0" destOrd="0" presId="urn:microsoft.com/office/officeart/2018/5/layout/CenteredIconLabelDescriptionList"/>
    <dgm:cxn modelId="{F2A5D232-470B-42CB-BEE6-1EBDEB54E9FC}" type="presParOf" srcId="{A56D8B31-2F8A-4DB4-B206-302708795747}" destId="{F9184BD7-BF77-4DE9-8001-A0F9C40FD43A}" srcOrd="0" destOrd="0" presId="urn:microsoft.com/office/officeart/2018/5/layout/CenteredIconLabelDescriptionList"/>
    <dgm:cxn modelId="{A323C392-AB00-40B8-A04B-FE539118B50D}" type="presParOf" srcId="{A56D8B31-2F8A-4DB4-B206-302708795747}" destId="{7415272A-FF69-44EC-90AA-F385C9DBDF1E}" srcOrd="1" destOrd="0" presId="urn:microsoft.com/office/officeart/2018/5/layout/CenteredIconLabelDescriptionList"/>
    <dgm:cxn modelId="{C961A653-8A52-412B-B41D-9C279F8AB0B3}" type="presParOf" srcId="{A56D8B31-2F8A-4DB4-B206-302708795747}" destId="{B7AB28FC-ABB6-4730-A26D-32DAAF5440D1}" srcOrd="2" destOrd="0" presId="urn:microsoft.com/office/officeart/2018/5/layout/CenteredIconLabelDescriptionList"/>
    <dgm:cxn modelId="{D7693C04-C4BD-40F8-983C-35A5C72C5E30}" type="presParOf" srcId="{A56D8B31-2F8A-4DB4-B206-302708795747}" destId="{0E757161-DBE4-4DED-8A2B-13B6CD0BAB53}" srcOrd="3" destOrd="0" presId="urn:microsoft.com/office/officeart/2018/5/layout/CenteredIconLabelDescriptionList"/>
    <dgm:cxn modelId="{5595C9E3-7151-4D4B-BB1E-2FC773A67691}" type="presParOf" srcId="{A56D8B31-2F8A-4DB4-B206-302708795747}" destId="{C7A0AFBF-6BAD-4654-B129-ED8E56432A90}" srcOrd="4" destOrd="0" presId="urn:microsoft.com/office/officeart/2018/5/layout/CenteredIconLabelDescriptionList"/>
    <dgm:cxn modelId="{DA50866C-158E-415C-A686-CFE7E52D80BF}" type="presParOf" srcId="{6A00BB96-9A3E-46CC-A0BC-8C49E766FD90}" destId="{37498F03-8C8C-4451-9832-842C7CA1AE65}" srcOrd="1" destOrd="0" presId="urn:microsoft.com/office/officeart/2018/5/layout/CenteredIconLabelDescriptionList"/>
    <dgm:cxn modelId="{7555CDB6-D431-496C-BE8F-6EE831835CB1}" type="presParOf" srcId="{6A00BB96-9A3E-46CC-A0BC-8C49E766FD90}" destId="{75B87F0B-3EB2-4E4D-A9B3-04F7EF733994}" srcOrd="2" destOrd="0" presId="urn:microsoft.com/office/officeart/2018/5/layout/CenteredIconLabelDescriptionList"/>
    <dgm:cxn modelId="{8261F3EE-DD53-4EC5-8946-AE179E4568CC}" type="presParOf" srcId="{75B87F0B-3EB2-4E4D-A9B3-04F7EF733994}" destId="{9957802D-8C90-48E0-85BD-7644D960FBD5}" srcOrd="0" destOrd="0" presId="urn:microsoft.com/office/officeart/2018/5/layout/CenteredIconLabelDescriptionList"/>
    <dgm:cxn modelId="{F4F29858-4094-4FF3-B5E2-C47D42BDD4CE}" type="presParOf" srcId="{75B87F0B-3EB2-4E4D-A9B3-04F7EF733994}" destId="{81C4FD52-75D3-4F54-9F27-BE93F11C2666}" srcOrd="1" destOrd="0" presId="urn:microsoft.com/office/officeart/2018/5/layout/CenteredIconLabelDescriptionList"/>
    <dgm:cxn modelId="{6FA47806-6F4C-4A8F-B556-BB6D3CD9ADF3}" type="presParOf" srcId="{75B87F0B-3EB2-4E4D-A9B3-04F7EF733994}" destId="{21306672-79C2-4977-A18F-4248A65EB70F}" srcOrd="2" destOrd="0" presId="urn:microsoft.com/office/officeart/2018/5/layout/CenteredIconLabelDescriptionList"/>
    <dgm:cxn modelId="{15036CC7-36CB-4F42-9DC8-360F9EB2B151}" type="presParOf" srcId="{75B87F0B-3EB2-4E4D-A9B3-04F7EF733994}" destId="{89AA80C8-8784-4665-A626-005B09BCE190}" srcOrd="3" destOrd="0" presId="urn:microsoft.com/office/officeart/2018/5/layout/CenteredIconLabelDescriptionList"/>
    <dgm:cxn modelId="{A9CED46C-33BD-4D44-8A65-8B3B27AD753C}" type="presParOf" srcId="{75B87F0B-3EB2-4E4D-A9B3-04F7EF733994}" destId="{9F5C7E10-C09E-48A4-A50A-1818C3472107}" srcOrd="4" destOrd="0" presId="urn:microsoft.com/office/officeart/2018/5/layout/CenteredIconLabelDescriptionList"/>
    <dgm:cxn modelId="{FF7FE3FD-4448-4D8F-BEFB-42E0B2072E3A}" type="presParOf" srcId="{6A00BB96-9A3E-46CC-A0BC-8C49E766FD90}" destId="{0787A6F4-2B1E-464C-A014-9814F995DAC2}" srcOrd="3" destOrd="0" presId="urn:microsoft.com/office/officeart/2018/5/layout/CenteredIconLabelDescriptionList"/>
    <dgm:cxn modelId="{7D354CE7-A467-4284-80B2-61183883639F}" type="presParOf" srcId="{6A00BB96-9A3E-46CC-A0BC-8C49E766FD90}" destId="{6557FB86-A8B9-4C09-80D7-BE166ECB3355}" srcOrd="4" destOrd="0" presId="urn:microsoft.com/office/officeart/2018/5/layout/CenteredIconLabelDescriptionList"/>
    <dgm:cxn modelId="{3E5E65AD-5BE6-4D22-9D01-70AC561CE908}" type="presParOf" srcId="{6557FB86-A8B9-4C09-80D7-BE166ECB3355}" destId="{029D81A6-8B62-4E64-91E8-A357617A124E}" srcOrd="0" destOrd="0" presId="urn:microsoft.com/office/officeart/2018/5/layout/CenteredIconLabelDescriptionList"/>
    <dgm:cxn modelId="{426A402F-FC90-4EE5-BCA8-9A217CA9B860}" type="presParOf" srcId="{6557FB86-A8B9-4C09-80D7-BE166ECB3355}" destId="{A482F2C0-0DFA-4725-BB54-8F2C7B3C6168}" srcOrd="1" destOrd="0" presId="urn:microsoft.com/office/officeart/2018/5/layout/CenteredIconLabelDescriptionList"/>
    <dgm:cxn modelId="{3B007F75-3EBF-4929-AF81-C13EC2F75A79}" type="presParOf" srcId="{6557FB86-A8B9-4C09-80D7-BE166ECB3355}" destId="{6D3803CB-C02D-4668-BC30-DE614234E5E7}" srcOrd="2" destOrd="0" presId="urn:microsoft.com/office/officeart/2018/5/layout/CenteredIconLabelDescriptionList"/>
    <dgm:cxn modelId="{67514580-ADEB-4EF1-9E73-0C05D3EA6D11}" type="presParOf" srcId="{6557FB86-A8B9-4C09-80D7-BE166ECB3355}" destId="{B74AC04B-3CC1-489A-85AC-90FAC8A56A70}" srcOrd="3" destOrd="0" presId="urn:microsoft.com/office/officeart/2018/5/layout/CenteredIconLabelDescriptionList"/>
    <dgm:cxn modelId="{FEF7EC4A-3761-4A9D-8850-0833A9693418}" type="presParOf" srcId="{6557FB86-A8B9-4C09-80D7-BE166ECB3355}" destId="{7D894776-EFF0-41C3-B1E7-D41124BE0957}" srcOrd="4" destOrd="0" presId="urn:microsoft.com/office/officeart/2018/5/layout/CenteredIconLabelDescriptionList"/>
    <dgm:cxn modelId="{D91FED5A-E525-406E-98E3-9FB6B5FA0283}" type="presParOf" srcId="{6A00BB96-9A3E-46CC-A0BC-8C49E766FD90}" destId="{4017BCA3-2274-4EB9-870B-816223781CE0}" srcOrd="5" destOrd="0" presId="urn:microsoft.com/office/officeart/2018/5/layout/CenteredIconLabelDescriptionList"/>
    <dgm:cxn modelId="{B398BFBB-2589-4FA4-9FDC-E90DB41D43B0}" type="presParOf" srcId="{6A00BB96-9A3E-46CC-A0BC-8C49E766FD90}" destId="{11599C52-A9D7-4B1D-A5CC-5EC930708D2D}" srcOrd="6" destOrd="0" presId="urn:microsoft.com/office/officeart/2018/5/layout/CenteredIconLabelDescriptionList"/>
    <dgm:cxn modelId="{874D088C-C7B6-400B-A30B-3F9568F060FA}" type="presParOf" srcId="{11599C52-A9D7-4B1D-A5CC-5EC930708D2D}" destId="{D3B7A3F4-7FEB-439A-B9EA-234CFE884410}" srcOrd="0" destOrd="0" presId="urn:microsoft.com/office/officeart/2018/5/layout/CenteredIconLabelDescriptionList"/>
    <dgm:cxn modelId="{681C464A-D96F-4EBC-89ED-C0A14B6123C1}" type="presParOf" srcId="{11599C52-A9D7-4B1D-A5CC-5EC930708D2D}" destId="{6F584DE9-27E9-4527-A0E9-DBB046F43FC2}" srcOrd="1" destOrd="0" presId="urn:microsoft.com/office/officeart/2018/5/layout/CenteredIconLabelDescriptionList"/>
    <dgm:cxn modelId="{505A22B1-3564-44D1-8AF3-B011E8F5B124}" type="presParOf" srcId="{11599C52-A9D7-4B1D-A5CC-5EC930708D2D}" destId="{AD61D1DB-B6A1-41A7-ADAE-60048E0B49EF}" srcOrd="2" destOrd="0" presId="urn:microsoft.com/office/officeart/2018/5/layout/CenteredIconLabelDescriptionList"/>
    <dgm:cxn modelId="{8B9D5BB2-0014-4C4F-86EC-FFEDABF95B31}" type="presParOf" srcId="{11599C52-A9D7-4B1D-A5CC-5EC930708D2D}" destId="{B1AEEB97-DC08-4CFF-88E5-B9E6A0B1524D}" srcOrd="3" destOrd="0" presId="urn:microsoft.com/office/officeart/2018/5/layout/CenteredIconLabelDescriptionList"/>
    <dgm:cxn modelId="{044B4DBF-EDD2-4530-8431-8B921A9B6503}" type="presParOf" srcId="{11599C52-A9D7-4B1D-A5CC-5EC930708D2D}" destId="{5522DBB1-218A-49EA-A1D1-438EC38C854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4FCE3-834E-43C6-8396-E90CA95448CF}">
      <dsp:nvSpPr>
        <dsp:cNvPr id="0" name=""/>
        <dsp:cNvSpPr/>
      </dsp:nvSpPr>
      <dsp:spPr>
        <a:xfrm>
          <a:off x="0" y="3341354"/>
          <a:ext cx="6900512" cy="21922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Settlement is the time when the Settlement Agent has the deed and other necessary documents AND determines that prerecordation conditions of the contract have been satisfied</a:t>
          </a:r>
        </a:p>
      </dsp:txBody>
      <dsp:txXfrm>
        <a:off x="0" y="3341354"/>
        <a:ext cx="6900512" cy="2192290"/>
      </dsp:txXfrm>
    </dsp:sp>
    <dsp:sp modelId="{81790672-3A7A-4B51-A1F1-6C3F9B3F6B4F}">
      <dsp:nvSpPr>
        <dsp:cNvPr id="0" name=""/>
        <dsp:cNvSpPr/>
      </dsp:nvSpPr>
      <dsp:spPr>
        <a:xfrm rot="10800000">
          <a:off x="0" y="2496"/>
          <a:ext cx="6900512" cy="3371742"/>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Va. Code Ann. §55.1-900</a:t>
          </a:r>
        </a:p>
      </dsp:txBody>
      <dsp:txXfrm rot="10800000">
        <a:off x="0" y="2496"/>
        <a:ext cx="6900512" cy="2190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0F27F-3BB8-49B7-961E-0AF0D48101FD}">
      <dsp:nvSpPr>
        <dsp:cNvPr id="0" name=""/>
        <dsp:cNvSpPr/>
      </dsp:nvSpPr>
      <dsp:spPr>
        <a:xfrm>
          <a:off x="0" y="501872"/>
          <a:ext cx="4828172" cy="149756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Enumerated in 55.1-1000</a:t>
          </a:r>
        </a:p>
      </dsp:txBody>
      <dsp:txXfrm>
        <a:off x="73105" y="574977"/>
        <a:ext cx="4681962" cy="1351353"/>
      </dsp:txXfrm>
    </dsp:sp>
    <dsp:sp modelId="{E0C07393-9DAB-4E8B-9384-CC51C084EB34}">
      <dsp:nvSpPr>
        <dsp:cNvPr id="0" name=""/>
        <dsp:cNvSpPr/>
      </dsp:nvSpPr>
      <dsp:spPr>
        <a:xfrm>
          <a:off x="0" y="2077195"/>
          <a:ext cx="4828172" cy="149756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Works with agents and clients to obtain necessary documents, release liens, and clear title</a:t>
          </a:r>
        </a:p>
      </dsp:txBody>
      <dsp:txXfrm>
        <a:off x="73105" y="2150300"/>
        <a:ext cx="4681962" cy="1351353"/>
      </dsp:txXfrm>
    </dsp:sp>
    <dsp:sp modelId="{67D34585-F8DC-434C-A181-D6C2ABDEC04D}">
      <dsp:nvSpPr>
        <dsp:cNvPr id="0" name=""/>
        <dsp:cNvSpPr/>
      </dsp:nvSpPr>
      <dsp:spPr>
        <a:xfrm>
          <a:off x="0" y="3652519"/>
          <a:ext cx="4828172" cy="149756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Also helps order title insurance policies</a:t>
          </a:r>
        </a:p>
      </dsp:txBody>
      <dsp:txXfrm>
        <a:off x="73105" y="3725624"/>
        <a:ext cx="4681962" cy="13513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84BD7-BF77-4DE9-8001-A0F9C40FD43A}">
      <dsp:nvSpPr>
        <dsp:cNvPr id="0" name=""/>
        <dsp:cNvSpPr/>
      </dsp:nvSpPr>
      <dsp:spPr>
        <a:xfrm>
          <a:off x="762194" y="1113436"/>
          <a:ext cx="812109" cy="812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AB28FC-ABB6-4730-A26D-32DAAF5440D1}">
      <dsp:nvSpPr>
        <dsp:cNvPr id="0" name=""/>
        <dsp:cNvSpPr/>
      </dsp:nvSpPr>
      <dsp:spPr>
        <a:xfrm>
          <a:off x="8092" y="2016898"/>
          <a:ext cx="2320312" cy="58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Scan the necessary documents to the lender</a:t>
          </a:r>
        </a:p>
      </dsp:txBody>
      <dsp:txXfrm>
        <a:off x="8092" y="2016898"/>
        <a:ext cx="2320312" cy="587329"/>
      </dsp:txXfrm>
    </dsp:sp>
    <dsp:sp modelId="{C7A0AFBF-6BAD-4654-B129-ED8E56432A90}">
      <dsp:nvSpPr>
        <dsp:cNvPr id="0" name=""/>
        <dsp:cNvSpPr/>
      </dsp:nvSpPr>
      <dsp:spPr>
        <a:xfrm>
          <a:off x="8092" y="2646716"/>
          <a:ext cx="2320312" cy="591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Deed</a:t>
          </a:r>
        </a:p>
        <a:p>
          <a:pPr marL="0" lvl="0" indent="0" algn="ctr" defTabSz="488950">
            <a:lnSpc>
              <a:spcPct val="90000"/>
            </a:lnSpc>
            <a:spcBef>
              <a:spcPct val="0"/>
            </a:spcBef>
            <a:spcAft>
              <a:spcPct val="35000"/>
            </a:spcAft>
            <a:buNone/>
          </a:pPr>
          <a:r>
            <a:rPr lang="en-US" sz="1100" kern="1200"/>
            <a:t>Deed of Trust</a:t>
          </a:r>
        </a:p>
        <a:p>
          <a:pPr marL="0" lvl="0" indent="0" algn="ctr" defTabSz="488950">
            <a:lnSpc>
              <a:spcPct val="90000"/>
            </a:lnSpc>
            <a:spcBef>
              <a:spcPct val="0"/>
            </a:spcBef>
            <a:spcAft>
              <a:spcPct val="35000"/>
            </a:spcAft>
            <a:buNone/>
          </a:pPr>
          <a:r>
            <a:rPr lang="en-US" sz="1100" kern="1200"/>
            <a:t>Anything else they require</a:t>
          </a:r>
        </a:p>
      </dsp:txBody>
      <dsp:txXfrm>
        <a:off x="8092" y="2646716"/>
        <a:ext cx="2320312" cy="591184"/>
      </dsp:txXfrm>
    </dsp:sp>
    <dsp:sp modelId="{9957802D-8C90-48E0-85BD-7644D960FBD5}">
      <dsp:nvSpPr>
        <dsp:cNvPr id="0" name=""/>
        <dsp:cNvSpPr/>
      </dsp:nvSpPr>
      <dsp:spPr>
        <a:xfrm>
          <a:off x="3488561" y="1113436"/>
          <a:ext cx="812109" cy="812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306672-79C2-4977-A18F-4248A65EB70F}">
      <dsp:nvSpPr>
        <dsp:cNvPr id="0" name=""/>
        <dsp:cNvSpPr/>
      </dsp:nvSpPr>
      <dsp:spPr>
        <a:xfrm>
          <a:off x="2734460" y="2016898"/>
          <a:ext cx="2320312" cy="58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Record documents in the locality where the property is located</a:t>
          </a:r>
        </a:p>
      </dsp:txBody>
      <dsp:txXfrm>
        <a:off x="2734460" y="2016898"/>
        <a:ext cx="2320312" cy="587329"/>
      </dsp:txXfrm>
    </dsp:sp>
    <dsp:sp modelId="{9F5C7E10-C09E-48A4-A50A-1818C3472107}">
      <dsp:nvSpPr>
        <dsp:cNvPr id="0" name=""/>
        <dsp:cNvSpPr/>
      </dsp:nvSpPr>
      <dsp:spPr>
        <a:xfrm>
          <a:off x="2734460" y="2646716"/>
          <a:ext cx="2320312" cy="591184"/>
        </a:xfrm>
        <a:prstGeom prst="rect">
          <a:avLst/>
        </a:prstGeom>
        <a:noFill/>
        <a:ln>
          <a:noFill/>
        </a:ln>
        <a:effectLst/>
      </dsp:spPr>
      <dsp:style>
        <a:lnRef idx="0">
          <a:scrgbClr r="0" g="0" b="0"/>
        </a:lnRef>
        <a:fillRef idx="0">
          <a:scrgbClr r="0" g="0" b="0"/>
        </a:fillRef>
        <a:effectRef idx="0">
          <a:scrgbClr r="0" g="0" b="0"/>
        </a:effectRef>
        <a:fontRef idx="minor"/>
      </dsp:style>
    </dsp:sp>
    <dsp:sp modelId="{029D81A6-8B62-4E64-91E8-A357617A124E}">
      <dsp:nvSpPr>
        <dsp:cNvPr id="0" name=""/>
        <dsp:cNvSpPr/>
      </dsp:nvSpPr>
      <dsp:spPr>
        <a:xfrm>
          <a:off x="6214928" y="1113436"/>
          <a:ext cx="812109" cy="81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3803CB-C02D-4668-BC30-DE614234E5E7}">
      <dsp:nvSpPr>
        <dsp:cNvPr id="0" name=""/>
        <dsp:cNvSpPr/>
      </dsp:nvSpPr>
      <dsp:spPr>
        <a:xfrm>
          <a:off x="5460827" y="2016898"/>
          <a:ext cx="2320312" cy="58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After recordation, disburse funds within two business days</a:t>
          </a:r>
        </a:p>
      </dsp:txBody>
      <dsp:txXfrm>
        <a:off x="5460827" y="2016898"/>
        <a:ext cx="2320312" cy="587329"/>
      </dsp:txXfrm>
    </dsp:sp>
    <dsp:sp modelId="{7D894776-EFF0-41C3-B1E7-D41124BE0957}">
      <dsp:nvSpPr>
        <dsp:cNvPr id="0" name=""/>
        <dsp:cNvSpPr/>
      </dsp:nvSpPr>
      <dsp:spPr>
        <a:xfrm>
          <a:off x="5460827" y="2646716"/>
          <a:ext cx="2320312" cy="591184"/>
        </a:xfrm>
        <a:prstGeom prst="rect">
          <a:avLst/>
        </a:prstGeom>
        <a:noFill/>
        <a:ln>
          <a:noFill/>
        </a:ln>
        <a:effectLst/>
      </dsp:spPr>
      <dsp:style>
        <a:lnRef idx="0">
          <a:scrgbClr r="0" g="0" b="0"/>
        </a:lnRef>
        <a:fillRef idx="0">
          <a:scrgbClr r="0" g="0" b="0"/>
        </a:fillRef>
        <a:effectRef idx="0">
          <a:scrgbClr r="0" g="0" b="0"/>
        </a:effectRef>
        <a:fontRef idx="minor"/>
      </dsp:style>
    </dsp:sp>
    <dsp:sp modelId="{D3B7A3F4-7FEB-439A-B9EA-234CFE884410}">
      <dsp:nvSpPr>
        <dsp:cNvPr id="0" name=""/>
        <dsp:cNvSpPr/>
      </dsp:nvSpPr>
      <dsp:spPr>
        <a:xfrm>
          <a:off x="8941296" y="1113436"/>
          <a:ext cx="812109" cy="812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61D1DB-B6A1-41A7-ADAE-60048E0B49EF}">
      <dsp:nvSpPr>
        <dsp:cNvPr id="0" name=""/>
        <dsp:cNvSpPr/>
      </dsp:nvSpPr>
      <dsp:spPr>
        <a:xfrm>
          <a:off x="8187194" y="2016898"/>
          <a:ext cx="2320312" cy="58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Send copy of recorded deed to buyer</a:t>
          </a:r>
        </a:p>
      </dsp:txBody>
      <dsp:txXfrm>
        <a:off x="8187194" y="2016898"/>
        <a:ext cx="2320312" cy="587329"/>
      </dsp:txXfrm>
    </dsp:sp>
    <dsp:sp modelId="{5522DBB1-218A-49EA-A1D1-438EC38C854E}">
      <dsp:nvSpPr>
        <dsp:cNvPr id="0" name=""/>
        <dsp:cNvSpPr/>
      </dsp:nvSpPr>
      <dsp:spPr>
        <a:xfrm>
          <a:off x="8187194" y="2646716"/>
          <a:ext cx="2320312" cy="59118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93C08-3699-4AF5-AD9D-CBCCAB13E68D}"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148A6-9538-4D15-956B-4AFA58518165}" type="slidenum">
              <a:rPr lang="en-US" smtClean="0"/>
              <a:t>‹#›</a:t>
            </a:fld>
            <a:endParaRPr lang="en-US"/>
          </a:p>
        </p:txBody>
      </p:sp>
    </p:spTree>
    <p:extLst>
      <p:ext uri="{BB962C8B-B14F-4D97-AF65-F5344CB8AC3E}">
        <p14:creationId xmlns:p14="http://schemas.microsoft.com/office/powerpoint/2010/main" val="4215094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dirty="0"/>
              <a:t>The code defines settlement as </a:t>
            </a:r>
            <a:r>
              <a:rPr lang="en-US" b="0" i="0" dirty="0">
                <a:solidFill>
                  <a:srgbClr val="444444"/>
                </a:solidFill>
                <a:effectLst/>
                <a:latin typeface="PT Serif" panose="020A0603040505020204" pitchFamily="18" charset="0"/>
              </a:rPr>
              <a:t>the time when the settlement agent has received the duly executed deed, loan funds, loan documents, and other documents and funds required to carry out the terms of the contract between the parties and the settlement agent reasonably determines that </a:t>
            </a:r>
            <a:r>
              <a:rPr lang="en-US" b="0" i="0" dirty="0" err="1">
                <a:solidFill>
                  <a:srgbClr val="444444"/>
                </a:solidFill>
                <a:effectLst/>
                <a:latin typeface="PT Serif" panose="020A0603040505020204" pitchFamily="18" charset="0"/>
              </a:rPr>
              <a:t>prerecordation</a:t>
            </a:r>
            <a:r>
              <a:rPr lang="en-US" b="0" i="0" dirty="0">
                <a:solidFill>
                  <a:srgbClr val="444444"/>
                </a:solidFill>
                <a:effectLst/>
                <a:latin typeface="PT Serif" panose="020A0603040505020204" pitchFamily="18" charset="0"/>
              </a:rPr>
              <a:t> conditions of such contracts have been satisfied. A determination by a settlement agent that </a:t>
            </a:r>
            <a:r>
              <a:rPr lang="en-US" b="0" i="0" dirty="0" err="1">
                <a:solidFill>
                  <a:srgbClr val="444444"/>
                </a:solidFill>
                <a:effectLst/>
                <a:latin typeface="PT Serif" panose="020A0603040505020204" pitchFamily="18" charset="0"/>
              </a:rPr>
              <a:t>prerecordation</a:t>
            </a:r>
            <a:r>
              <a:rPr lang="en-US" b="0" i="0" dirty="0">
                <a:solidFill>
                  <a:srgbClr val="444444"/>
                </a:solidFill>
                <a:effectLst/>
                <a:latin typeface="PT Serif" panose="020A0603040505020204" pitchFamily="18" charset="0"/>
              </a:rPr>
              <a:t> conditions have been satisfied shall not control the rights and obligations of the parties under the contract, including whether settlement has occurred under the terms and conditions of the contract. "Parties," as used in this definition, means the seller, purchaser, borrower, lender, and settlement agent.</a:t>
            </a:r>
          </a:p>
          <a:p>
            <a:endParaRPr lang="en-US" b="0" i="0" dirty="0">
              <a:solidFill>
                <a:srgbClr val="444444"/>
              </a:solidFill>
              <a:effectLst/>
              <a:latin typeface="PT Serif" panose="020A0603040505020204" pitchFamily="18" charset="0"/>
            </a:endParaRPr>
          </a:p>
          <a:p>
            <a:r>
              <a:rPr lang="en-US" b="0" i="0" dirty="0">
                <a:solidFill>
                  <a:srgbClr val="444444"/>
                </a:solidFill>
                <a:effectLst/>
                <a:latin typeface="PT Serif" panose="020A0603040505020204" pitchFamily="18" charset="0"/>
              </a:rPr>
              <a:t>Basically this happens when the SA has gotten the deed, docs from the lender, title search, and anything else needed (POAs, lien payoffs, buyer funds). Recordation is NOT required for “settlement” under the code.</a:t>
            </a:r>
            <a:endParaRPr lang="en-US" dirty="0"/>
          </a:p>
        </p:txBody>
      </p:sp>
      <p:sp>
        <p:nvSpPr>
          <p:cNvPr id="4" name="Slide Number Placeholder 3"/>
          <p:cNvSpPr>
            <a:spLocks noGrp="1"/>
          </p:cNvSpPr>
          <p:nvPr>
            <p:ph type="sldNum" sz="quarter" idx="5"/>
          </p:nvPr>
        </p:nvSpPr>
        <p:spPr/>
        <p:txBody>
          <a:bodyPr/>
          <a:lstStyle/>
          <a:p>
            <a:fld id="{336148A6-9538-4D15-956B-4AFA58518165}" type="slidenum">
              <a:rPr lang="en-US" smtClean="0"/>
              <a:t>2</a:t>
            </a:fld>
            <a:endParaRPr lang="en-US"/>
          </a:p>
        </p:txBody>
      </p:sp>
    </p:spTree>
    <p:extLst>
      <p:ext uri="{BB962C8B-B14F-4D97-AF65-F5344CB8AC3E}">
        <p14:creationId xmlns:p14="http://schemas.microsoft.com/office/powerpoint/2010/main" val="157380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In Virginia, there is only one settlement agent for a transaction, and that agent is selected by the buyer. </a:t>
            </a:r>
            <a:r>
              <a:rPr lang="en-US" dirty="0"/>
              <a:t>The code lists 16 things that are considered “escrow, closing, or settlement services” that must be done by the SA (or their designee). Basically this is everything but preparing the deed and paying recordation taxes. A licensed attorney can be a settlement agent, or a lay settlement agent (non-attorney) can handle the closing. An attorney would still have to draft the deed and any POA or affidavit required. Some companies have both lay settlement agents and attorneys, while others are separate. The seller can choose to have an attorney represent them, but they cannot engage a lay settlement company to work with them. </a:t>
            </a:r>
          </a:p>
        </p:txBody>
      </p:sp>
      <p:sp>
        <p:nvSpPr>
          <p:cNvPr id="4" name="Slide Number Placeholder 3"/>
          <p:cNvSpPr>
            <a:spLocks noGrp="1"/>
          </p:cNvSpPr>
          <p:nvPr>
            <p:ph type="sldNum" sz="quarter" idx="5"/>
          </p:nvPr>
        </p:nvSpPr>
        <p:spPr/>
        <p:txBody>
          <a:bodyPr/>
          <a:lstStyle/>
          <a:p>
            <a:fld id="{336148A6-9538-4D15-956B-4AFA58518165}" type="slidenum">
              <a:rPr lang="en-US" smtClean="0"/>
              <a:t>3</a:t>
            </a:fld>
            <a:endParaRPr lang="en-US"/>
          </a:p>
        </p:txBody>
      </p:sp>
    </p:spTree>
    <p:extLst>
      <p:ext uri="{BB962C8B-B14F-4D97-AF65-F5344CB8AC3E}">
        <p14:creationId xmlns:p14="http://schemas.microsoft.com/office/powerpoint/2010/main" val="48016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dirty="0"/>
              <a:t>The SA will run a title abstract to see if there is clear title to the property. They’ll order any payoffs that are necessary to satisfy mortgages or other liens on the property, and they will work to cure any defects in title (bad name on the previous deed, incorrect address, etc.). They will work with the lender (if there is one) to determine what docs are needed and determine the total amount of money that is being borrowed and that is needed at closing. They’ll also confirm whether the seller is a non-foreign person for purposes of tax law and ensure that the buyer has acceptable ID to conform to the Patriot Act requirement of lenders. </a:t>
            </a:r>
          </a:p>
        </p:txBody>
      </p:sp>
      <p:sp>
        <p:nvSpPr>
          <p:cNvPr id="4" name="Slide Number Placeholder 3"/>
          <p:cNvSpPr>
            <a:spLocks noGrp="1"/>
          </p:cNvSpPr>
          <p:nvPr>
            <p:ph type="sldNum" sz="quarter" idx="5"/>
          </p:nvPr>
        </p:nvSpPr>
        <p:spPr/>
        <p:txBody>
          <a:bodyPr/>
          <a:lstStyle/>
          <a:p>
            <a:fld id="{336148A6-9538-4D15-956B-4AFA58518165}" type="slidenum">
              <a:rPr lang="en-US" smtClean="0"/>
              <a:t>4</a:t>
            </a:fld>
            <a:endParaRPr lang="en-US"/>
          </a:p>
        </p:txBody>
      </p:sp>
    </p:spTree>
    <p:extLst>
      <p:ext uri="{BB962C8B-B14F-4D97-AF65-F5344CB8AC3E}">
        <p14:creationId xmlns:p14="http://schemas.microsoft.com/office/powerpoint/2010/main" val="376720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You are your client’s first line of defense for questions regarding closing, as they may never have experienced it before. Make sure you work with the settlement agent and/or seller attorney and the lender to ensure that the client knows what they need to bring to closing (government-issued IDs, cashier’s checks if they are paying money at the table, keys if the seller is providing them at closing, etc.) or what they need to provide prior to closing. The more responsive your client is to the requests of the settlement agent, the smoother the closing will go. If things pop up like issues with title or with the loan process, you should be the go-between to assist your client. Finally, make sure the settlement company has your correct compensation information (including any admin fees), and review the draft closing disclosure or settlement statement to make sure that everything looks right before you get to the table.</a:t>
            </a:r>
            <a:endParaRPr lang="en-US" b="1" dirty="0"/>
          </a:p>
        </p:txBody>
      </p:sp>
      <p:sp>
        <p:nvSpPr>
          <p:cNvPr id="4" name="Slide Number Placeholder 3"/>
          <p:cNvSpPr>
            <a:spLocks noGrp="1"/>
          </p:cNvSpPr>
          <p:nvPr>
            <p:ph type="sldNum" sz="quarter" idx="5"/>
          </p:nvPr>
        </p:nvSpPr>
        <p:spPr/>
        <p:txBody>
          <a:bodyPr/>
          <a:lstStyle/>
          <a:p>
            <a:fld id="{336148A6-9538-4D15-956B-4AFA58518165}" type="slidenum">
              <a:rPr lang="en-US" smtClean="0"/>
              <a:t>5</a:t>
            </a:fld>
            <a:endParaRPr lang="en-US"/>
          </a:p>
        </p:txBody>
      </p:sp>
    </p:spTree>
    <p:extLst>
      <p:ext uri="{BB962C8B-B14F-4D97-AF65-F5344CB8AC3E}">
        <p14:creationId xmlns:p14="http://schemas.microsoft.com/office/powerpoint/2010/main" val="180414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The Settlement Agent will check title and determine if there are any outstanding liens on the property that need to be paid off and released before the transaction can close. The SA will also communicate with the seller’s attorney (if there is one) to ensure that the deed is correct and that all necessary documents are prepared. Typically the timeline for closing a conventional loan is 30-45 days, but cash deals can sometimes close within a week (basically as soon as title insurance is issued). It’s important to manage expectations for your client up front.</a:t>
            </a:r>
            <a:endParaRPr lang="en-US" b="1" dirty="0"/>
          </a:p>
        </p:txBody>
      </p:sp>
      <p:sp>
        <p:nvSpPr>
          <p:cNvPr id="4" name="Slide Number Placeholder 3"/>
          <p:cNvSpPr>
            <a:spLocks noGrp="1"/>
          </p:cNvSpPr>
          <p:nvPr>
            <p:ph type="sldNum" sz="quarter" idx="5"/>
          </p:nvPr>
        </p:nvSpPr>
        <p:spPr/>
        <p:txBody>
          <a:bodyPr/>
          <a:lstStyle/>
          <a:p>
            <a:fld id="{336148A6-9538-4D15-956B-4AFA58518165}" type="slidenum">
              <a:rPr lang="en-US" smtClean="0"/>
              <a:t>6</a:t>
            </a:fld>
            <a:endParaRPr lang="en-US"/>
          </a:p>
        </p:txBody>
      </p:sp>
    </p:spTree>
    <p:extLst>
      <p:ext uri="{BB962C8B-B14F-4D97-AF65-F5344CB8AC3E}">
        <p14:creationId xmlns:p14="http://schemas.microsoft.com/office/powerpoint/2010/main" val="3203062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dirty="0"/>
              <a:t>On the day of closing, the buyers will come in to the SA’s office and sign the documents. Lenders require that their docs be signed on the date of settlement, so you typically can’t come in early as a buyer. Sellers can sign early as long as the deed is prepared, though typically not more than a week before settlement. If the buyers are out of town or otherwise unavailable, the SA can arrange for the docs to be sent to the buyer and signed in front of a notary, then mailed back. After the notary confirms the IDs of the buyers, the buyers will sign the required documents and (usually) get the keys. </a:t>
            </a:r>
          </a:p>
        </p:txBody>
      </p:sp>
      <p:sp>
        <p:nvSpPr>
          <p:cNvPr id="4" name="Slide Number Placeholder 3"/>
          <p:cNvSpPr>
            <a:spLocks noGrp="1"/>
          </p:cNvSpPr>
          <p:nvPr>
            <p:ph type="sldNum" sz="quarter" idx="5"/>
          </p:nvPr>
        </p:nvSpPr>
        <p:spPr/>
        <p:txBody>
          <a:bodyPr/>
          <a:lstStyle/>
          <a:p>
            <a:fld id="{336148A6-9538-4D15-956B-4AFA58518165}" type="slidenum">
              <a:rPr lang="en-US" smtClean="0"/>
              <a:t>7</a:t>
            </a:fld>
            <a:endParaRPr lang="en-US"/>
          </a:p>
        </p:txBody>
      </p:sp>
    </p:spTree>
    <p:extLst>
      <p:ext uri="{BB962C8B-B14F-4D97-AF65-F5344CB8AC3E}">
        <p14:creationId xmlns:p14="http://schemas.microsoft.com/office/powerpoint/2010/main" val="194780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dirty="0"/>
              <a:t>After the buyer has signed, the Settlement Agent will take the seller-signed deed and the buyer’s deed of trust, along with any affidavits, POAs, or certificates of satisfaction, and record them in the appropriate jurisdiction. Most places in Virginia allow e-recording, but some still require you to come in to the courthouse to record. 55.1-903 requires disbursement of funds within two business days of settlement, but not before recordation. If the contract states that keys will not be given until recordation, make sure your clients are aware of that ahead of time to prevent any unpleasant surprises at the closing table.</a:t>
            </a:r>
          </a:p>
        </p:txBody>
      </p:sp>
      <p:sp>
        <p:nvSpPr>
          <p:cNvPr id="4" name="Slide Number Placeholder 3"/>
          <p:cNvSpPr>
            <a:spLocks noGrp="1"/>
          </p:cNvSpPr>
          <p:nvPr>
            <p:ph type="sldNum" sz="quarter" idx="5"/>
          </p:nvPr>
        </p:nvSpPr>
        <p:spPr/>
        <p:txBody>
          <a:bodyPr/>
          <a:lstStyle/>
          <a:p>
            <a:fld id="{336148A6-9538-4D15-956B-4AFA58518165}" type="slidenum">
              <a:rPr lang="en-US" smtClean="0"/>
              <a:t>8</a:t>
            </a:fld>
            <a:endParaRPr lang="en-US"/>
          </a:p>
        </p:txBody>
      </p:sp>
    </p:spTree>
    <p:extLst>
      <p:ext uri="{BB962C8B-B14F-4D97-AF65-F5344CB8AC3E}">
        <p14:creationId xmlns:p14="http://schemas.microsoft.com/office/powerpoint/2010/main" val="2831765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FB83-4B6F-FA88-8B62-B5FC1C48B4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C2A6E0-9477-70B1-E775-2B0A9FCDA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26237C-3F1A-8D13-A81B-12208A34FE66}"/>
              </a:ext>
            </a:extLst>
          </p:cNvPr>
          <p:cNvSpPr>
            <a:spLocks noGrp="1"/>
          </p:cNvSpPr>
          <p:nvPr>
            <p:ph type="dt" sz="half" idx="10"/>
          </p:nvPr>
        </p:nvSpPr>
        <p:spPr/>
        <p:txBody>
          <a:bodyPr/>
          <a:lstStyle/>
          <a:p>
            <a:fld id="{F4162070-2BB9-6242-BF29-82BA689FAE6C}" type="datetimeFigureOut">
              <a:rPr lang="en-US" smtClean="0"/>
              <a:t>4/27/2023</a:t>
            </a:fld>
            <a:endParaRPr lang="en-US"/>
          </a:p>
        </p:txBody>
      </p:sp>
      <p:sp>
        <p:nvSpPr>
          <p:cNvPr id="5" name="Footer Placeholder 4">
            <a:extLst>
              <a:ext uri="{FF2B5EF4-FFF2-40B4-BE49-F238E27FC236}">
                <a16:creationId xmlns:a16="http://schemas.microsoft.com/office/drawing/2014/main" id="{844976D8-A214-0F18-F8BB-C36E716BD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26235-A3D0-C8EA-407D-6ACC6301FCDD}"/>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214456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4EF6-AC4B-FD0B-801B-E2231C180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40E303-895B-682B-037A-E8CCAAC4AA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CF0CF-7B22-11B2-3510-A154AF0DCD45}"/>
              </a:ext>
            </a:extLst>
          </p:cNvPr>
          <p:cNvSpPr>
            <a:spLocks noGrp="1"/>
          </p:cNvSpPr>
          <p:nvPr>
            <p:ph type="dt" sz="half" idx="10"/>
          </p:nvPr>
        </p:nvSpPr>
        <p:spPr/>
        <p:txBody>
          <a:bodyPr/>
          <a:lstStyle/>
          <a:p>
            <a:fld id="{F4162070-2BB9-6242-BF29-82BA689FAE6C}" type="datetimeFigureOut">
              <a:rPr lang="en-US" smtClean="0"/>
              <a:t>4/27/2023</a:t>
            </a:fld>
            <a:endParaRPr lang="en-US"/>
          </a:p>
        </p:txBody>
      </p:sp>
      <p:sp>
        <p:nvSpPr>
          <p:cNvPr id="5" name="Footer Placeholder 4">
            <a:extLst>
              <a:ext uri="{FF2B5EF4-FFF2-40B4-BE49-F238E27FC236}">
                <a16:creationId xmlns:a16="http://schemas.microsoft.com/office/drawing/2014/main" id="{88F3E47E-3957-5C1F-3DFE-B5980D962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A4EFE-E1F9-28B7-9139-D9587D102C5F}"/>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351423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3FF05-21A3-03DE-569A-120D42A7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713D16-B767-92CD-DF72-263F9D865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D9C55-F443-F9A6-6C11-BA5500E33410}"/>
              </a:ext>
            </a:extLst>
          </p:cNvPr>
          <p:cNvSpPr>
            <a:spLocks noGrp="1"/>
          </p:cNvSpPr>
          <p:nvPr>
            <p:ph type="dt" sz="half" idx="10"/>
          </p:nvPr>
        </p:nvSpPr>
        <p:spPr/>
        <p:txBody>
          <a:bodyPr/>
          <a:lstStyle/>
          <a:p>
            <a:fld id="{F4162070-2BB9-6242-BF29-82BA689FAE6C}" type="datetimeFigureOut">
              <a:rPr lang="en-US" smtClean="0"/>
              <a:t>4/27/2023</a:t>
            </a:fld>
            <a:endParaRPr lang="en-US"/>
          </a:p>
        </p:txBody>
      </p:sp>
      <p:sp>
        <p:nvSpPr>
          <p:cNvPr id="5" name="Footer Placeholder 4">
            <a:extLst>
              <a:ext uri="{FF2B5EF4-FFF2-40B4-BE49-F238E27FC236}">
                <a16:creationId xmlns:a16="http://schemas.microsoft.com/office/drawing/2014/main" id="{E5CFEC31-5914-9F2F-3437-EA3EBE9DC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D8553-7F1C-F61A-B519-2A79894F64F0}"/>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228608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0D85-870D-A4B1-14F5-8ABF7C332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E1ED7-F827-9F9A-565A-40032C3E3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83B00-28DC-8EFC-2F6B-5ADCED93B13A}"/>
              </a:ext>
            </a:extLst>
          </p:cNvPr>
          <p:cNvSpPr>
            <a:spLocks noGrp="1"/>
          </p:cNvSpPr>
          <p:nvPr>
            <p:ph type="dt" sz="half" idx="10"/>
          </p:nvPr>
        </p:nvSpPr>
        <p:spPr/>
        <p:txBody>
          <a:bodyPr/>
          <a:lstStyle/>
          <a:p>
            <a:fld id="{F4162070-2BB9-6242-BF29-82BA689FAE6C}" type="datetimeFigureOut">
              <a:rPr lang="en-US" smtClean="0"/>
              <a:t>4/27/2023</a:t>
            </a:fld>
            <a:endParaRPr lang="en-US"/>
          </a:p>
        </p:txBody>
      </p:sp>
      <p:sp>
        <p:nvSpPr>
          <p:cNvPr id="5" name="Footer Placeholder 4">
            <a:extLst>
              <a:ext uri="{FF2B5EF4-FFF2-40B4-BE49-F238E27FC236}">
                <a16:creationId xmlns:a16="http://schemas.microsoft.com/office/drawing/2014/main" id="{B8846DB6-EA99-0B09-8C9E-ED101F217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D7694-6B66-5673-EB18-0D143C39A6A8}"/>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47998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A430-501B-2403-71BA-5B3673B675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39F274-727E-E853-D19D-386E21E07E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F91563-C482-9AD2-A1AB-AECA573F250B}"/>
              </a:ext>
            </a:extLst>
          </p:cNvPr>
          <p:cNvSpPr>
            <a:spLocks noGrp="1"/>
          </p:cNvSpPr>
          <p:nvPr>
            <p:ph type="dt" sz="half" idx="10"/>
          </p:nvPr>
        </p:nvSpPr>
        <p:spPr/>
        <p:txBody>
          <a:bodyPr/>
          <a:lstStyle/>
          <a:p>
            <a:fld id="{F4162070-2BB9-6242-BF29-82BA689FAE6C}" type="datetimeFigureOut">
              <a:rPr lang="en-US" smtClean="0"/>
              <a:t>4/27/2023</a:t>
            </a:fld>
            <a:endParaRPr lang="en-US"/>
          </a:p>
        </p:txBody>
      </p:sp>
      <p:sp>
        <p:nvSpPr>
          <p:cNvPr id="5" name="Footer Placeholder 4">
            <a:extLst>
              <a:ext uri="{FF2B5EF4-FFF2-40B4-BE49-F238E27FC236}">
                <a16:creationId xmlns:a16="http://schemas.microsoft.com/office/drawing/2014/main" id="{898EAF19-8E5C-06B3-723D-01E226D7A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C44D-047A-82E6-F862-83F42AEE4BCB}"/>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154133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4AB6D-4E2E-440A-9CF6-AC5D7FAFF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D2197-9FE0-2ECB-D8A7-C75C7A53A5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CC9AC4-00D0-752C-5813-9B3BCEAE30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E39E5A-7B3A-C462-70E6-AF0101E9D87B}"/>
              </a:ext>
            </a:extLst>
          </p:cNvPr>
          <p:cNvSpPr>
            <a:spLocks noGrp="1"/>
          </p:cNvSpPr>
          <p:nvPr>
            <p:ph type="dt" sz="half" idx="10"/>
          </p:nvPr>
        </p:nvSpPr>
        <p:spPr/>
        <p:txBody>
          <a:bodyPr/>
          <a:lstStyle/>
          <a:p>
            <a:fld id="{F4162070-2BB9-6242-BF29-82BA689FAE6C}" type="datetimeFigureOut">
              <a:rPr lang="en-US" smtClean="0"/>
              <a:t>4/27/2023</a:t>
            </a:fld>
            <a:endParaRPr lang="en-US"/>
          </a:p>
        </p:txBody>
      </p:sp>
      <p:sp>
        <p:nvSpPr>
          <p:cNvPr id="6" name="Footer Placeholder 5">
            <a:extLst>
              <a:ext uri="{FF2B5EF4-FFF2-40B4-BE49-F238E27FC236}">
                <a16:creationId xmlns:a16="http://schemas.microsoft.com/office/drawing/2014/main" id="{FD28355D-86A3-ABD4-2B1C-E34CF8886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F5BED7-6335-FD52-3E0A-69DDCD6BA914}"/>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265350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57E4-8871-3E2A-B2E8-30B04640CE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537C6F-579B-C077-3EA0-225C64609D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9FDE0C-90F0-7FA9-9D13-82AA5F436F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EE28B2-E107-BF22-C737-6493C31B7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2DA52E-0DD1-504C-EE8E-40CAE4DAF8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DB5093-EBF7-E073-27AF-B4DC08570D4D}"/>
              </a:ext>
            </a:extLst>
          </p:cNvPr>
          <p:cNvSpPr>
            <a:spLocks noGrp="1"/>
          </p:cNvSpPr>
          <p:nvPr>
            <p:ph type="dt" sz="half" idx="10"/>
          </p:nvPr>
        </p:nvSpPr>
        <p:spPr/>
        <p:txBody>
          <a:bodyPr/>
          <a:lstStyle/>
          <a:p>
            <a:fld id="{F4162070-2BB9-6242-BF29-82BA689FAE6C}" type="datetimeFigureOut">
              <a:rPr lang="en-US" smtClean="0"/>
              <a:t>4/27/2023</a:t>
            </a:fld>
            <a:endParaRPr lang="en-US"/>
          </a:p>
        </p:txBody>
      </p:sp>
      <p:sp>
        <p:nvSpPr>
          <p:cNvPr id="8" name="Footer Placeholder 7">
            <a:extLst>
              <a:ext uri="{FF2B5EF4-FFF2-40B4-BE49-F238E27FC236}">
                <a16:creationId xmlns:a16="http://schemas.microsoft.com/office/drawing/2014/main" id="{CE95F3CB-4954-72EE-5954-39E114CA81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7526D5-4C7D-7429-CA8D-908A863E946A}"/>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336188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2B59-EC99-714D-4A5C-81754C2254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6664D8-B258-210B-0F87-EF6E0D106EBE}"/>
              </a:ext>
            </a:extLst>
          </p:cNvPr>
          <p:cNvSpPr>
            <a:spLocks noGrp="1"/>
          </p:cNvSpPr>
          <p:nvPr>
            <p:ph type="dt" sz="half" idx="10"/>
          </p:nvPr>
        </p:nvSpPr>
        <p:spPr/>
        <p:txBody>
          <a:bodyPr/>
          <a:lstStyle/>
          <a:p>
            <a:fld id="{F4162070-2BB9-6242-BF29-82BA689FAE6C}" type="datetimeFigureOut">
              <a:rPr lang="en-US" smtClean="0"/>
              <a:t>4/27/2023</a:t>
            </a:fld>
            <a:endParaRPr lang="en-US"/>
          </a:p>
        </p:txBody>
      </p:sp>
      <p:sp>
        <p:nvSpPr>
          <p:cNvPr id="4" name="Footer Placeholder 3">
            <a:extLst>
              <a:ext uri="{FF2B5EF4-FFF2-40B4-BE49-F238E27FC236}">
                <a16:creationId xmlns:a16="http://schemas.microsoft.com/office/drawing/2014/main" id="{9E0EBBE2-706F-E1F8-5A41-1F0CC282C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FCEE92-43B3-99C7-4AF9-F6F9599855AB}"/>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142813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2E64A-F745-3BAA-542A-3444EF0C9EC2}"/>
              </a:ext>
            </a:extLst>
          </p:cNvPr>
          <p:cNvSpPr>
            <a:spLocks noGrp="1"/>
          </p:cNvSpPr>
          <p:nvPr>
            <p:ph type="dt" sz="half" idx="10"/>
          </p:nvPr>
        </p:nvSpPr>
        <p:spPr/>
        <p:txBody>
          <a:bodyPr/>
          <a:lstStyle/>
          <a:p>
            <a:fld id="{F4162070-2BB9-6242-BF29-82BA689FAE6C}" type="datetimeFigureOut">
              <a:rPr lang="en-US" smtClean="0"/>
              <a:t>4/27/2023</a:t>
            </a:fld>
            <a:endParaRPr lang="en-US"/>
          </a:p>
        </p:txBody>
      </p:sp>
      <p:sp>
        <p:nvSpPr>
          <p:cNvPr id="3" name="Footer Placeholder 2">
            <a:extLst>
              <a:ext uri="{FF2B5EF4-FFF2-40B4-BE49-F238E27FC236}">
                <a16:creationId xmlns:a16="http://schemas.microsoft.com/office/drawing/2014/main" id="{E1D724F6-6E39-BC9B-DA8C-BE7D3F460D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CCA576-36CF-BF19-4B89-AB09AF0981C7}"/>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392669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0CD2-552E-561C-1E0E-13D5A5AC9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821866-4F9A-1F72-883B-BC1D104F8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D4B107-B6D7-2E0D-C182-DD862DDB0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88D04-64EB-C3FF-0379-E444C50EA4A3}"/>
              </a:ext>
            </a:extLst>
          </p:cNvPr>
          <p:cNvSpPr>
            <a:spLocks noGrp="1"/>
          </p:cNvSpPr>
          <p:nvPr>
            <p:ph type="dt" sz="half" idx="10"/>
          </p:nvPr>
        </p:nvSpPr>
        <p:spPr/>
        <p:txBody>
          <a:bodyPr/>
          <a:lstStyle/>
          <a:p>
            <a:fld id="{F4162070-2BB9-6242-BF29-82BA689FAE6C}" type="datetimeFigureOut">
              <a:rPr lang="en-US" smtClean="0"/>
              <a:t>4/27/2023</a:t>
            </a:fld>
            <a:endParaRPr lang="en-US"/>
          </a:p>
        </p:txBody>
      </p:sp>
      <p:sp>
        <p:nvSpPr>
          <p:cNvPr id="6" name="Footer Placeholder 5">
            <a:extLst>
              <a:ext uri="{FF2B5EF4-FFF2-40B4-BE49-F238E27FC236}">
                <a16:creationId xmlns:a16="http://schemas.microsoft.com/office/drawing/2014/main" id="{11130D46-9597-A684-D181-415B23101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54BD0-1206-3C5F-EDDA-C981ED2F5F67}"/>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111580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414D-D1E6-95E8-AD51-686FAED64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EFA8ED-F3B1-A4A6-D4D4-5356E3BCB8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DBD558-E926-5289-7E3F-6991BBD4A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468AB-301A-1B7A-92BF-91577D44AB67}"/>
              </a:ext>
            </a:extLst>
          </p:cNvPr>
          <p:cNvSpPr>
            <a:spLocks noGrp="1"/>
          </p:cNvSpPr>
          <p:nvPr>
            <p:ph type="dt" sz="half" idx="10"/>
          </p:nvPr>
        </p:nvSpPr>
        <p:spPr/>
        <p:txBody>
          <a:bodyPr/>
          <a:lstStyle/>
          <a:p>
            <a:fld id="{F4162070-2BB9-6242-BF29-82BA689FAE6C}" type="datetimeFigureOut">
              <a:rPr lang="en-US" smtClean="0"/>
              <a:t>4/27/2023</a:t>
            </a:fld>
            <a:endParaRPr lang="en-US"/>
          </a:p>
        </p:txBody>
      </p:sp>
      <p:sp>
        <p:nvSpPr>
          <p:cNvPr id="6" name="Footer Placeholder 5">
            <a:extLst>
              <a:ext uri="{FF2B5EF4-FFF2-40B4-BE49-F238E27FC236}">
                <a16:creationId xmlns:a16="http://schemas.microsoft.com/office/drawing/2014/main" id="{2F2C890B-A914-7F35-4705-D580ADBB5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85EC4-B36F-F05A-C411-867296B12011}"/>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929972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5BF3F0-3D2F-2BB7-C4DD-007BB8FFFE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1F90D8-A7FC-2895-C276-9D8DAD7BA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9C1BE-8895-A141-847D-83A0585310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62070-2BB9-6242-BF29-82BA689FAE6C}" type="datetimeFigureOut">
              <a:rPr lang="en-US" smtClean="0"/>
              <a:t>4/27/2023</a:t>
            </a:fld>
            <a:endParaRPr lang="en-US"/>
          </a:p>
        </p:txBody>
      </p:sp>
      <p:sp>
        <p:nvSpPr>
          <p:cNvPr id="5" name="Footer Placeholder 4">
            <a:extLst>
              <a:ext uri="{FF2B5EF4-FFF2-40B4-BE49-F238E27FC236}">
                <a16:creationId xmlns:a16="http://schemas.microsoft.com/office/drawing/2014/main" id="{7547503C-CE32-1158-EF73-D428D01571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E935C2-FFF3-3B9B-7E8E-58B2DB4C64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49BB-02A7-374E-8AC1-D82FC708DBA3}" type="slidenum">
              <a:rPr lang="en-US" smtClean="0"/>
              <a:t>‹#›</a:t>
            </a:fld>
            <a:endParaRPr lang="en-US"/>
          </a:p>
        </p:txBody>
      </p:sp>
    </p:spTree>
    <p:extLst>
      <p:ext uri="{BB962C8B-B14F-4D97-AF65-F5344CB8AC3E}">
        <p14:creationId xmlns:p14="http://schemas.microsoft.com/office/powerpoint/2010/main" val="1472516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virginiarealtors.org/law-ethics/legal-hotline"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virginiarealtors.org/law-ethics/standard-forms-library/" TargetMode="External"/><Relationship Id="rId4" Type="http://schemas.openxmlformats.org/officeDocument/2006/relationships/hyperlink" Target="https://virginiarealtors.org/law-eth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7DCBF79-4F1B-B942-5F8D-CBD73883C507}"/>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EE7064C4-8E66-D7AF-5757-7F053AA69DA2}"/>
              </a:ext>
            </a:extLst>
          </p:cNvPr>
          <p:cNvSpPr txBox="1">
            <a:spLocks/>
          </p:cNvSpPr>
          <p:nvPr/>
        </p:nvSpPr>
        <p:spPr>
          <a:xfrm>
            <a:off x="2790193" y="2336150"/>
            <a:ext cx="8363654" cy="188507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6000"/>
              </a:lnSpc>
              <a:spcBef>
                <a:spcPts val="600"/>
              </a:spcBef>
            </a:pPr>
            <a:r>
              <a:rPr lang="en-US" sz="6000" b="1" spc="-100" dirty="0">
                <a:solidFill>
                  <a:schemeClr val="bg1"/>
                </a:solidFill>
                <a:latin typeface="Rockwell" panose="02060603020205020403" pitchFamily="18" charset="77"/>
                <a:cs typeface="Lucida Sans Unicode" panose="020B0602030504020204" pitchFamily="34" charset="0"/>
              </a:rPr>
              <a:t>Closing Time: Settlement in Virginia</a:t>
            </a:r>
            <a:endParaRPr lang="en-US" sz="6000" b="1" spc="-100" dirty="0">
              <a:solidFill>
                <a:schemeClr val="bg1"/>
              </a:solidFill>
              <a:latin typeface="Lucida Sans Unicode" panose="020B0602030504020204" pitchFamily="34" charset="0"/>
              <a:cs typeface="Lucida Sans Unicode" panose="020B0602030504020204" pitchFamily="34" charset="0"/>
            </a:endParaRPr>
          </a:p>
        </p:txBody>
      </p:sp>
      <p:sp>
        <p:nvSpPr>
          <p:cNvPr id="9" name="Title 1">
            <a:extLst>
              <a:ext uri="{FF2B5EF4-FFF2-40B4-BE49-F238E27FC236}">
                <a16:creationId xmlns:a16="http://schemas.microsoft.com/office/drawing/2014/main" id="{13027B82-265F-B2B5-FDEA-3E0595B41C1B}"/>
              </a:ext>
            </a:extLst>
          </p:cNvPr>
          <p:cNvSpPr txBox="1">
            <a:spLocks/>
          </p:cNvSpPr>
          <p:nvPr/>
        </p:nvSpPr>
        <p:spPr>
          <a:xfrm>
            <a:off x="2790193" y="1801576"/>
            <a:ext cx="7516862" cy="3094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spc="300" dirty="0">
                <a:solidFill>
                  <a:schemeClr val="bg1"/>
                </a:solidFill>
                <a:latin typeface="Lucida Sans Unicode" panose="020B0602030504020204" pitchFamily="34" charset="0"/>
                <a:cs typeface="Lucida Sans Unicode" panose="020B0602030504020204" pitchFamily="34" charset="0"/>
              </a:rPr>
              <a:t>Virginia REALTORS® Sales Meeting Kit</a:t>
            </a:r>
          </a:p>
        </p:txBody>
      </p:sp>
      <p:sp>
        <p:nvSpPr>
          <p:cNvPr id="10" name="Title 1">
            <a:extLst>
              <a:ext uri="{FF2B5EF4-FFF2-40B4-BE49-F238E27FC236}">
                <a16:creationId xmlns:a16="http://schemas.microsoft.com/office/drawing/2014/main" id="{2A369F93-CEFF-C561-C746-9B18FADBF9B5}"/>
              </a:ext>
            </a:extLst>
          </p:cNvPr>
          <p:cNvSpPr txBox="1">
            <a:spLocks/>
          </p:cNvSpPr>
          <p:nvPr/>
        </p:nvSpPr>
        <p:spPr>
          <a:xfrm>
            <a:off x="2790193" y="4221220"/>
            <a:ext cx="7516862" cy="801858"/>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en-US" sz="1400" spc="300" dirty="0">
              <a:solidFill>
                <a:schemeClr val="bg1"/>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24089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800D-CB76-4DBF-C106-238ABF2BC51E}"/>
              </a:ext>
            </a:extLst>
          </p:cNvPr>
          <p:cNvSpPr>
            <a:spLocks noGrp="1"/>
          </p:cNvSpPr>
          <p:nvPr>
            <p:ph type="title"/>
          </p:nvPr>
        </p:nvSpPr>
        <p:spPr>
          <a:xfrm>
            <a:off x="635000" y="640823"/>
            <a:ext cx="3418659" cy="5583148"/>
          </a:xfrm>
        </p:spPr>
        <p:txBody>
          <a:bodyPr anchor="ctr">
            <a:normAutofit/>
          </a:bodyPr>
          <a:lstStyle/>
          <a:p>
            <a:r>
              <a:rPr lang="en-US" sz="4200"/>
              <a:t>Virginia Code Requirements</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DB26B0A8-82DC-7D8D-DAA9-1E18FB78456C}"/>
              </a:ext>
            </a:extLst>
          </p:cNvPr>
          <p:cNvGraphicFramePr>
            <a:graphicFrameLocks noGrp="1"/>
          </p:cNvGraphicFramePr>
          <p:nvPr>
            <p:ph idx="1"/>
            <p:extLst>
              <p:ext uri="{D42A27DB-BD31-4B8C-83A1-F6EECF244321}">
                <p14:modId xmlns:p14="http://schemas.microsoft.com/office/powerpoint/2010/main" val="52161729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590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Houses in a subdivision">
            <a:extLst>
              <a:ext uri="{FF2B5EF4-FFF2-40B4-BE49-F238E27FC236}">
                <a16:creationId xmlns:a16="http://schemas.microsoft.com/office/drawing/2014/main" id="{B0244572-270E-0A11-D658-67DEFE6AA760}"/>
              </a:ext>
            </a:extLst>
          </p:cNvPr>
          <p:cNvPicPr>
            <a:picLocks noChangeAspect="1"/>
          </p:cNvPicPr>
          <p:nvPr/>
        </p:nvPicPr>
        <p:blipFill rotWithShape="1">
          <a:blip r:embed="rId3"/>
          <a:srcRect l="5884" r="-1" b="-1"/>
          <a:stretch/>
        </p:blipFill>
        <p:spPr>
          <a:xfrm>
            <a:off x="2522356" y="1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8F8014-0B08-9FFF-4DAD-83F8AF5BD869}"/>
              </a:ext>
            </a:extLst>
          </p:cNvPr>
          <p:cNvSpPr>
            <a:spLocks noGrp="1"/>
          </p:cNvSpPr>
          <p:nvPr>
            <p:ph type="title"/>
          </p:nvPr>
        </p:nvSpPr>
        <p:spPr>
          <a:xfrm>
            <a:off x="838200" y="365125"/>
            <a:ext cx="3822189" cy="1899912"/>
          </a:xfrm>
        </p:spPr>
        <p:txBody>
          <a:bodyPr>
            <a:normAutofit/>
          </a:bodyPr>
          <a:lstStyle/>
          <a:p>
            <a:r>
              <a:rPr lang="en-US" sz="4000"/>
              <a:t>Settlement Agent</a:t>
            </a:r>
          </a:p>
        </p:txBody>
      </p:sp>
      <p:sp>
        <p:nvSpPr>
          <p:cNvPr id="9" name="Content Placeholder 8">
            <a:extLst>
              <a:ext uri="{FF2B5EF4-FFF2-40B4-BE49-F238E27FC236}">
                <a16:creationId xmlns:a16="http://schemas.microsoft.com/office/drawing/2014/main" id="{68215B81-67DB-AEE0-DEF8-DB13100E8687}"/>
              </a:ext>
            </a:extLst>
          </p:cNvPr>
          <p:cNvSpPr>
            <a:spLocks noGrp="1"/>
          </p:cNvSpPr>
          <p:nvPr>
            <p:ph idx="1"/>
          </p:nvPr>
        </p:nvSpPr>
        <p:spPr>
          <a:xfrm>
            <a:off x="838200" y="2434201"/>
            <a:ext cx="3822189" cy="3742762"/>
          </a:xfrm>
        </p:spPr>
        <p:txBody>
          <a:bodyPr>
            <a:normAutofit/>
          </a:bodyPr>
          <a:lstStyle/>
          <a:p>
            <a:r>
              <a:rPr lang="en-US" sz="2000" dirty="0"/>
              <a:t>One and One Only</a:t>
            </a:r>
          </a:p>
          <a:p>
            <a:r>
              <a:rPr lang="en-US" sz="2000" dirty="0"/>
              <a:t>55.1-1000 lists settlement duties</a:t>
            </a:r>
          </a:p>
          <a:p>
            <a:r>
              <a:rPr lang="en-US" sz="2000" dirty="0"/>
              <a:t>55.1-1006 says Buyer has right to select Settlement Agent</a:t>
            </a:r>
          </a:p>
        </p:txBody>
      </p:sp>
    </p:spTree>
    <p:extLst>
      <p:ext uri="{BB962C8B-B14F-4D97-AF65-F5344CB8AC3E}">
        <p14:creationId xmlns:p14="http://schemas.microsoft.com/office/powerpoint/2010/main" val="422448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9706683-6847-F768-8109-9DA6E1DD75E4}"/>
              </a:ext>
            </a:extLst>
          </p:cNvPr>
          <p:cNvSpPr>
            <a:spLocks noGrp="1"/>
          </p:cNvSpPr>
          <p:nvPr>
            <p:ph type="title"/>
          </p:nvPr>
        </p:nvSpPr>
        <p:spPr>
          <a:xfrm>
            <a:off x="786385" y="841248"/>
            <a:ext cx="5129600" cy="5340097"/>
          </a:xfrm>
        </p:spPr>
        <p:txBody>
          <a:bodyPr anchor="ctr">
            <a:normAutofit/>
          </a:bodyPr>
          <a:lstStyle/>
          <a:p>
            <a:r>
              <a:rPr lang="en-US" sz="4800">
                <a:solidFill>
                  <a:schemeClr val="bg1"/>
                </a:solidFill>
              </a:rPr>
              <a:t>Duties of the Settlement Agent</a:t>
            </a:r>
          </a:p>
        </p:txBody>
      </p:sp>
      <p:graphicFrame>
        <p:nvGraphicFramePr>
          <p:cNvPr id="5" name="Content Placeholder 2">
            <a:extLst>
              <a:ext uri="{FF2B5EF4-FFF2-40B4-BE49-F238E27FC236}">
                <a16:creationId xmlns:a16="http://schemas.microsoft.com/office/drawing/2014/main" id="{63A400EB-F9D0-D063-77AC-CB77B465C18F}"/>
              </a:ext>
            </a:extLst>
          </p:cNvPr>
          <p:cNvGraphicFramePr>
            <a:graphicFrameLocks noGrp="1"/>
          </p:cNvGraphicFramePr>
          <p:nvPr>
            <p:ph idx="1"/>
            <p:extLst>
              <p:ext uri="{D42A27DB-BD31-4B8C-83A1-F6EECF244321}">
                <p14:modId xmlns:p14="http://schemas.microsoft.com/office/powerpoint/2010/main" val="852446881"/>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023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a:extLst>
              <a:ext uri="{FF2B5EF4-FFF2-40B4-BE49-F238E27FC236}">
                <a16:creationId xmlns:a16="http://schemas.microsoft.com/office/drawing/2014/main" id="{D6F52D98-C5D5-A1A2-E9CD-D8F608A9968D}"/>
              </a:ext>
            </a:extLst>
          </p:cNvPr>
          <p:cNvPicPr>
            <a:picLocks noChangeAspect="1"/>
          </p:cNvPicPr>
          <p:nvPr/>
        </p:nvPicPr>
        <p:blipFill rotWithShape="1">
          <a:blip r:embed="rId3"/>
          <a:srcRect r="20689"/>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2230B8-736D-0BF0-E304-E454BF99490C}"/>
              </a:ext>
            </a:extLst>
          </p:cNvPr>
          <p:cNvSpPr>
            <a:spLocks noGrp="1"/>
          </p:cNvSpPr>
          <p:nvPr>
            <p:ph type="title"/>
          </p:nvPr>
        </p:nvSpPr>
        <p:spPr>
          <a:xfrm>
            <a:off x="838200" y="365125"/>
            <a:ext cx="3822189" cy="1899912"/>
          </a:xfrm>
        </p:spPr>
        <p:txBody>
          <a:bodyPr>
            <a:normAutofit/>
          </a:bodyPr>
          <a:lstStyle/>
          <a:p>
            <a:r>
              <a:rPr lang="en-US" sz="4000"/>
              <a:t>What You Need to Do for Settlement</a:t>
            </a:r>
          </a:p>
        </p:txBody>
      </p:sp>
      <p:sp>
        <p:nvSpPr>
          <p:cNvPr id="3" name="Content Placeholder 2">
            <a:extLst>
              <a:ext uri="{FF2B5EF4-FFF2-40B4-BE49-F238E27FC236}">
                <a16:creationId xmlns:a16="http://schemas.microsoft.com/office/drawing/2014/main" id="{874C39C0-4C81-004B-34E0-A4AFEFB9EC94}"/>
              </a:ext>
            </a:extLst>
          </p:cNvPr>
          <p:cNvSpPr>
            <a:spLocks noGrp="1"/>
          </p:cNvSpPr>
          <p:nvPr>
            <p:ph idx="1"/>
          </p:nvPr>
        </p:nvSpPr>
        <p:spPr>
          <a:xfrm>
            <a:off x="838200" y="2434201"/>
            <a:ext cx="3822189" cy="3742762"/>
          </a:xfrm>
        </p:spPr>
        <p:txBody>
          <a:bodyPr>
            <a:normAutofit/>
          </a:bodyPr>
          <a:lstStyle/>
          <a:p>
            <a:r>
              <a:rPr lang="en-US" sz="1900"/>
              <a:t>Explain general process to your client</a:t>
            </a:r>
          </a:p>
          <a:p>
            <a:pPr lvl="1"/>
            <a:r>
              <a:rPr lang="en-US" sz="1900"/>
              <a:t>What they need to bring to closing</a:t>
            </a:r>
          </a:p>
          <a:p>
            <a:pPr lvl="1"/>
            <a:r>
              <a:rPr lang="en-US" sz="1900"/>
              <a:t>What they must provide prior to closing</a:t>
            </a:r>
          </a:p>
          <a:p>
            <a:r>
              <a:rPr lang="en-US" sz="1900"/>
              <a:t>Work with settlement agent to clear up any issues and schedule a time that works based on the lender requirements</a:t>
            </a:r>
          </a:p>
          <a:p>
            <a:r>
              <a:rPr lang="en-US" sz="1900"/>
              <a:t>Get your payment info to them and check the draft CD</a:t>
            </a:r>
          </a:p>
        </p:txBody>
      </p:sp>
    </p:spTree>
    <p:extLst>
      <p:ext uri="{BB962C8B-B14F-4D97-AF65-F5344CB8AC3E}">
        <p14:creationId xmlns:p14="http://schemas.microsoft.com/office/powerpoint/2010/main" val="1509673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8F215A96-25FA-2B2A-6AEF-D426BF8EA47A}"/>
              </a:ext>
            </a:extLst>
          </p:cNvPr>
          <p:cNvPicPr>
            <a:picLocks noChangeAspect="1"/>
          </p:cNvPicPr>
          <p:nvPr/>
        </p:nvPicPr>
        <p:blipFill rotWithShape="1">
          <a:blip r:embed="rId3"/>
          <a:srcRect b="6639"/>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CA8211B-A650-F236-4E99-C4345782A1BF}"/>
              </a:ext>
            </a:extLst>
          </p:cNvPr>
          <p:cNvSpPr>
            <a:spLocks noGrp="1"/>
          </p:cNvSpPr>
          <p:nvPr>
            <p:ph type="title"/>
          </p:nvPr>
        </p:nvSpPr>
        <p:spPr>
          <a:xfrm>
            <a:off x="1037809" y="1071350"/>
            <a:ext cx="4775162" cy="1339382"/>
          </a:xfrm>
        </p:spPr>
        <p:txBody>
          <a:bodyPr>
            <a:normAutofit/>
          </a:bodyPr>
          <a:lstStyle/>
          <a:p>
            <a:pPr algn="ctr"/>
            <a:r>
              <a:rPr lang="en-US" sz="3600"/>
              <a:t>Pre-Closing</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5DA8D5-EE44-4621-C494-D649F4BE661B}"/>
              </a:ext>
            </a:extLst>
          </p:cNvPr>
          <p:cNvSpPr>
            <a:spLocks noGrp="1"/>
          </p:cNvSpPr>
          <p:nvPr>
            <p:ph idx="1"/>
          </p:nvPr>
        </p:nvSpPr>
        <p:spPr>
          <a:xfrm>
            <a:off x="1189319" y="2547257"/>
            <a:ext cx="4458446" cy="3109740"/>
          </a:xfrm>
        </p:spPr>
        <p:txBody>
          <a:bodyPr anchor="ctr">
            <a:normAutofit/>
          </a:bodyPr>
          <a:lstStyle/>
          <a:p>
            <a:r>
              <a:rPr lang="en-US" sz="2000" dirty="0"/>
              <a:t>Find liens and order payoffs</a:t>
            </a:r>
          </a:p>
          <a:p>
            <a:r>
              <a:rPr lang="en-US" sz="2000" dirty="0"/>
              <a:t>Communicate with seller’s attorney (if applicable)</a:t>
            </a:r>
          </a:p>
          <a:p>
            <a:r>
              <a:rPr lang="en-US" sz="2000" dirty="0"/>
              <a:t>Typical timeline of 30-45 days with a lender</a:t>
            </a:r>
          </a:p>
          <a:p>
            <a:pPr lvl="1"/>
            <a:r>
              <a:rPr lang="en-US" sz="2000" dirty="0"/>
              <a:t>Cash deals can close within a week sometimes</a:t>
            </a:r>
          </a:p>
        </p:txBody>
      </p:sp>
    </p:spTree>
    <p:extLst>
      <p:ext uri="{BB962C8B-B14F-4D97-AF65-F5344CB8AC3E}">
        <p14:creationId xmlns:p14="http://schemas.microsoft.com/office/powerpoint/2010/main" val="128849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handing over keys">
            <a:extLst>
              <a:ext uri="{FF2B5EF4-FFF2-40B4-BE49-F238E27FC236}">
                <a16:creationId xmlns:a16="http://schemas.microsoft.com/office/drawing/2014/main" id="{854C9AB7-7BD9-428B-F729-1B6E248D050B}"/>
              </a:ext>
            </a:extLst>
          </p:cNvPr>
          <p:cNvPicPr>
            <a:picLocks noChangeAspect="1"/>
          </p:cNvPicPr>
          <p:nvPr/>
        </p:nvPicPr>
        <p:blipFill rotWithShape="1">
          <a:blip r:embed="rId3"/>
          <a:srcRect r="5882"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68EA77-2B78-9890-6D3E-99EFA3390853}"/>
              </a:ext>
            </a:extLst>
          </p:cNvPr>
          <p:cNvSpPr>
            <a:spLocks noGrp="1"/>
          </p:cNvSpPr>
          <p:nvPr>
            <p:ph type="title"/>
          </p:nvPr>
        </p:nvSpPr>
        <p:spPr>
          <a:xfrm>
            <a:off x="838200" y="365125"/>
            <a:ext cx="3822189" cy="1899912"/>
          </a:xfrm>
        </p:spPr>
        <p:txBody>
          <a:bodyPr>
            <a:normAutofit/>
          </a:bodyPr>
          <a:lstStyle/>
          <a:p>
            <a:r>
              <a:rPr lang="en-US" sz="4000"/>
              <a:t>Closing Day</a:t>
            </a:r>
          </a:p>
        </p:txBody>
      </p:sp>
      <p:sp>
        <p:nvSpPr>
          <p:cNvPr id="3" name="Content Placeholder 2">
            <a:extLst>
              <a:ext uri="{FF2B5EF4-FFF2-40B4-BE49-F238E27FC236}">
                <a16:creationId xmlns:a16="http://schemas.microsoft.com/office/drawing/2014/main" id="{8685C24F-DDA2-5FA1-2216-A15BE054A250}"/>
              </a:ext>
            </a:extLst>
          </p:cNvPr>
          <p:cNvSpPr>
            <a:spLocks noGrp="1"/>
          </p:cNvSpPr>
          <p:nvPr>
            <p:ph idx="1"/>
          </p:nvPr>
        </p:nvSpPr>
        <p:spPr>
          <a:xfrm>
            <a:off x="838200" y="2434201"/>
            <a:ext cx="3822189" cy="3742762"/>
          </a:xfrm>
        </p:spPr>
        <p:txBody>
          <a:bodyPr>
            <a:normAutofit/>
          </a:bodyPr>
          <a:lstStyle/>
          <a:p>
            <a:r>
              <a:rPr lang="en-US" sz="2000" dirty="0"/>
              <a:t>Arrange a time for buyer to come in and sign OR setup notary services</a:t>
            </a:r>
          </a:p>
          <a:p>
            <a:r>
              <a:rPr lang="en-US" sz="2000" dirty="0"/>
              <a:t>Obtain signed seller docs if they used an attorney</a:t>
            </a:r>
          </a:p>
          <a:p>
            <a:r>
              <a:rPr lang="en-US" sz="2000" dirty="0"/>
              <a:t>Check buyer IDs and have buyer sign settlement docs and lender docs with a notary</a:t>
            </a:r>
          </a:p>
          <a:p>
            <a:r>
              <a:rPr lang="en-US" sz="2000" dirty="0"/>
              <a:t>Hand over keys (typically)</a:t>
            </a:r>
          </a:p>
        </p:txBody>
      </p:sp>
    </p:spTree>
    <p:extLst>
      <p:ext uri="{BB962C8B-B14F-4D97-AF65-F5344CB8AC3E}">
        <p14:creationId xmlns:p14="http://schemas.microsoft.com/office/powerpoint/2010/main" val="380427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39F57E-1511-5CD2-D288-7B86910CEDA4}"/>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Post-Closing</a:t>
            </a:r>
          </a:p>
        </p:txBody>
      </p:sp>
      <p:sp>
        <p:nvSpPr>
          <p:cNvPr id="26"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2">
            <a:extLst>
              <a:ext uri="{FF2B5EF4-FFF2-40B4-BE49-F238E27FC236}">
                <a16:creationId xmlns:a16="http://schemas.microsoft.com/office/drawing/2014/main" id="{F9A25867-A016-4E39-6CDE-D568B3101012}"/>
              </a:ext>
            </a:extLst>
          </p:cNvPr>
          <p:cNvGraphicFramePr>
            <a:graphicFrameLocks noGrp="1"/>
          </p:cNvGraphicFramePr>
          <p:nvPr>
            <p:ph idx="1"/>
            <p:extLst>
              <p:ext uri="{D42A27DB-BD31-4B8C-83A1-F6EECF244321}">
                <p14:modId xmlns:p14="http://schemas.microsoft.com/office/powerpoint/2010/main" val="199193843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721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7DCBF79-4F1B-B942-5F8D-CBD73883C507}"/>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EE7064C4-8E66-D7AF-5757-7F053AA69DA2}"/>
              </a:ext>
            </a:extLst>
          </p:cNvPr>
          <p:cNvSpPr txBox="1">
            <a:spLocks/>
          </p:cNvSpPr>
          <p:nvPr/>
        </p:nvSpPr>
        <p:spPr>
          <a:xfrm>
            <a:off x="2790193" y="2336150"/>
            <a:ext cx="8363654" cy="188507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6000"/>
              </a:lnSpc>
              <a:spcBef>
                <a:spcPts val="600"/>
              </a:spcBef>
            </a:pPr>
            <a:endParaRPr lang="en-US" sz="6000" b="1" spc="-100" dirty="0">
              <a:solidFill>
                <a:schemeClr val="bg1"/>
              </a:solidFill>
              <a:latin typeface="Lucida Sans Unicode" panose="020B0602030504020204" pitchFamily="34" charset="0"/>
              <a:cs typeface="Lucida Sans Unicode" panose="020B0602030504020204" pitchFamily="34" charset="0"/>
            </a:endParaRPr>
          </a:p>
        </p:txBody>
      </p:sp>
      <p:sp>
        <p:nvSpPr>
          <p:cNvPr id="9" name="Title 1">
            <a:extLst>
              <a:ext uri="{FF2B5EF4-FFF2-40B4-BE49-F238E27FC236}">
                <a16:creationId xmlns:a16="http://schemas.microsoft.com/office/drawing/2014/main" id="{13027B82-265F-B2B5-FDEA-3E0595B41C1B}"/>
              </a:ext>
            </a:extLst>
          </p:cNvPr>
          <p:cNvSpPr txBox="1">
            <a:spLocks/>
          </p:cNvSpPr>
          <p:nvPr/>
        </p:nvSpPr>
        <p:spPr>
          <a:xfrm>
            <a:off x="2790193" y="1801576"/>
            <a:ext cx="7516862" cy="3094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spc="300" dirty="0">
              <a:solidFill>
                <a:schemeClr val="bg1"/>
              </a:solidFill>
              <a:latin typeface="Lucida Sans Unicode" panose="020B0602030504020204" pitchFamily="34" charset="0"/>
              <a:cs typeface="Lucida Sans Unicode" panose="020B0602030504020204" pitchFamily="34" charset="0"/>
            </a:endParaRPr>
          </a:p>
        </p:txBody>
      </p:sp>
      <p:sp>
        <p:nvSpPr>
          <p:cNvPr id="10" name="Title 1">
            <a:extLst>
              <a:ext uri="{FF2B5EF4-FFF2-40B4-BE49-F238E27FC236}">
                <a16:creationId xmlns:a16="http://schemas.microsoft.com/office/drawing/2014/main" id="{2A369F93-CEFF-C561-C746-9B18FADBF9B5}"/>
              </a:ext>
            </a:extLst>
          </p:cNvPr>
          <p:cNvSpPr txBox="1">
            <a:spLocks/>
          </p:cNvSpPr>
          <p:nvPr/>
        </p:nvSpPr>
        <p:spPr>
          <a:xfrm>
            <a:off x="2790193" y="4221220"/>
            <a:ext cx="7516862" cy="801858"/>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en-US" sz="1400" spc="300" dirty="0">
              <a:solidFill>
                <a:schemeClr val="bg1"/>
              </a:solidFill>
              <a:latin typeface="Lucida Sans Unicode" panose="020B0602030504020204" pitchFamily="34" charset="0"/>
              <a:cs typeface="Lucida Sans Unicode" panose="020B0602030504020204" pitchFamily="34" charset="0"/>
            </a:endParaRPr>
          </a:p>
        </p:txBody>
      </p:sp>
      <p:sp>
        <p:nvSpPr>
          <p:cNvPr id="2" name="Title 1">
            <a:extLst>
              <a:ext uri="{FF2B5EF4-FFF2-40B4-BE49-F238E27FC236}">
                <a16:creationId xmlns:a16="http://schemas.microsoft.com/office/drawing/2014/main" id="{88239C89-E5B6-9BFA-5864-9CDFAD15A32C}"/>
              </a:ext>
            </a:extLst>
          </p:cNvPr>
          <p:cNvSpPr>
            <a:spLocks noGrp="1"/>
          </p:cNvSpPr>
          <p:nvPr>
            <p:ph type="title"/>
          </p:nvPr>
        </p:nvSpPr>
        <p:spPr/>
        <p:txBody>
          <a:bodyPr/>
          <a:lstStyle/>
          <a:p>
            <a:r>
              <a:rPr lang="en-US" dirty="0"/>
              <a:t>Virginia REALTORS® Resources</a:t>
            </a:r>
          </a:p>
        </p:txBody>
      </p:sp>
      <p:sp>
        <p:nvSpPr>
          <p:cNvPr id="3" name="Content Placeholder 2">
            <a:extLst>
              <a:ext uri="{FF2B5EF4-FFF2-40B4-BE49-F238E27FC236}">
                <a16:creationId xmlns:a16="http://schemas.microsoft.com/office/drawing/2014/main" id="{4112FB00-8BAA-5BBF-0CE3-1191DCF81534}"/>
              </a:ext>
            </a:extLst>
          </p:cNvPr>
          <p:cNvSpPr>
            <a:spLocks noGrp="1"/>
          </p:cNvSpPr>
          <p:nvPr>
            <p:ph idx="1"/>
          </p:nvPr>
        </p:nvSpPr>
        <p:spPr/>
        <p:txBody>
          <a:bodyPr/>
          <a:lstStyle/>
          <a:p>
            <a:r>
              <a:rPr lang="en-US" sz="3600" dirty="0"/>
              <a:t>Legal Hotline: </a:t>
            </a:r>
            <a:r>
              <a:rPr lang="en-US" sz="3600" dirty="0">
                <a:hlinkClick r:id="rId3"/>
              </a:rPr>
              <a:t>https://virginiarealtors.org/law-ethics/legal-hotline</a:t>
            </a:r>
            <a:endParaRPr lang="en-US" sz="3600" dirty="0"/>
          </a:p>
          <a:p>
            <a:r>
              <a:rPr lang="en-US" sz="3600" dirty="0"/>
              <a:t>Legal Resources: </a:t>
            </a:r>
            <a:r>
              <a:rPr lang="en-US" sz="3600" dirty="0">
                <a:hlinkClick r:id="rId4"/>
              </a:rPr>
              <a:t>https://virginiarealtors.org/law-ethics/</a:t>
            </a:r>
            <a:endParaRPr lang="en-US" sz="3600" dirty="0"/>
          </a:p>
          <a:p>
            <a:r>
              <a:rPr lang="en-US" sz="3600" dirty="0"/>
              <a:t>Standard Forms:  </a:t>
            </a:r>
            <a:r>
              <a:rPr lang="en-US" sz="3600" dirty="0">
                <a:hlinkClick r:id="rId5"/>
              </a:rPr>
              <a:t>https://virginiarealtors.org/law-ethics/standard-forms-library/</a:t>
            </a:r>
            <a:endParaRPr lang="en-US" sz="3600" dirty="0"/>
          </a:p>
          <a:p>
            <a:pPr marL="0" indent="0">
              <a:buNone/>
            </a:pPr>
            <a:endParaRPr lang="en-US" dirty="0"/>
          </a:p>
        </p:txBody>
      </p:sp>
    </p:spTree>
    <p:extLst>
      <p:ext uri="{BB962C8B-B14F-4D97-AF65-F5344CB8AC3E}">
        <p14:creationId xmlns:p14="http://schemas.microsoft.com/office/powerpoint/2010/main" val="1963654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207266a-8549-4d12-87c7-6d3d79637e47">
      <UserInfo>
        <DisplayName>Education Projects Members</DisplayName>
        <AccountId>125</AccountId>
        <AccountType/>
      </UserInfo>
    </SharedWithUsers>
    <lcf76f155ced4ddcb4097134ff3c332f xmlns="ba630d7b-8c89-47ad-91ac-97942cba60d1">
      <Terms xmlns="http://schemas.microsoft.com/office/infopath/2007/PartnerControls"/>
    </lcf76f155ced4ddcb4097134ff3c332f>
    <TaxCatchAll xmlns="0207266a-8549-4d12-87c7-6d3d79637e4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E7025548F6494E8C1ABF7D2740F2F5" ma:contentTypeVersion="15" ma:contentTypeDescription="Create a new document." ma:contentTypeScope="" ma:versionID="5ec63cf76c63be4c4060dde4fd5b70fe">
  <xsd:schema xmlns:xsd="http://www.w3.org/2001/XMLSchema" xmlns:xs="http://www.w3.org/2001/XMLSchema" xmlns:p="http://schemas.microsoft.com/office/2006/metadata/properties" xmlns:ns2="ba630d7b-8c89-47ad-91ac-97942cba60d1" xmlns:ns3="0207266a-8549-4d12-87c7-6d3d79637e47" targetNamespace="http://schemas.microsoft.com/office/2006/metadata/properties" ma:root="true" ma:fieldsID="c1655f07aff125d8ea5b8a8ee62677f2" ns2:_="" ns3:_="">
    <xsd:import namespace="ba630d7b-8c89-47ad-91ac-97942cba60d1"/>
    <xsd:import namespace="0207266a-8549-4d12-87c7-6d3d79637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0d7b-8c89-47ad-91ac-97942cba6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e32d4-85ac-40c2-9e8e-56c60904338d"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207266a-8549-4d12-87c7-6d3d79637e4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55bc54e-6852-432d-a8bf-2ccd59860851}" ma:internalName="TaxCatchAll" ma:showField="CatchAllData" ma:web="0207266a-8549-4d12-87c7-6d3d79637e4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F9C52E-BBB5-41F0-890D-1B2A7691DB41}">
  <ds:schemaRefs>
    <ds:schemaRef ds:uri="http://schemas.microsoft.com/office/2006/metadata/properties"/>
    <ds:schemaRef ds:uri="http://schemas.openxmlformats.org/package/2006/metadata/core-properties"/>
    <ds:schemaRef ds:uri="http://schemas.microsoft.com/office/2006/documentManagement/types"/>
    <ds:schemaRef ds:uri="0207266a-8549-4d12-87c7-6d3d79637e47"/>
    <ds:schemaRef ds:uri="http://purl.org/dc/terms/"/>
    <ds:schemaRef ds:uri="http://purl.org/dc/dcmitype/"/>
    <ds:schemaRef ds:uri="http://www.w3.org/XML/1998/namespace"/>
    <ds:schemaRef ds:uri="http://schemas.microsoft.com/office/infopath/2007/PartnerControls"/>
    <ds:schemaRef ds:uri="ba630d7b-8c89-47ad-91ac-97942cba60d1"/>
    <ds:schemaRef ds:uri="http://purl.org/dc/elements/1.1/"/>
  </ds:schemaRefs>
</ds:datastoreItem>
</file>

<file path=customXml/itemProps2.xml><?xml version="1.0" encoding="utf-8"?>
<ds:datastoreItem xmlns:ds="http://schemas.openxmlformats.org/officeDocument/2006/customXml" ds:itemID="{99084674-57C3-4083-84A7-A140AFD6F184}">
  <ds:schemaRefs>
    <ds:schemaRef ds:uri="http://schemas.microsoft.com/sharepoint/v3/contenttype/forms"/>
  </ds:schemaRefs>
</ds:datastoreItem>
</file>

<file path=customXml/itemProps3.xml><?xml version="1.0" encoding="utf-8"?>
<ds:datastoreItem xmlns:ds="http://schemas.openxmlformats.org/officeDocument/2006/customXml" ds:itemID="{2AD9951D-C2B1-4DC8-BD16-F5EB5A9D2E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0d7b-8c89-47ad-91ac-97942cba60d1"/>
    <ds:schemaRef ds:uri="0207266a-8549-4d12-87c7-6d3d79637e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1115</TotalTime>
  <Words>1283</Words>
  <Application>Microsoft Office PowerPoint</Application>
  <PresentationFormat>Widescreen</PresentationFormat>
  <Paragraphs>57</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Lucida Sans Unicode</vt:lpstr>
      <vt:lpstr>PT Serif</vt:lpstr>
      <vt:lpstr>Rockwell</vt:lpstr>
      <vt:lpstr>Office Theme</vt:lpstr>
      <vt:lpstr>PowerPoint Presentation</vt:lpstr>
      <vt:lpstr>Virginia Code Requirements</vt:lpstr>
      <vt:lpstr>Settlement Agent</vt:lpstr>
      <vt:lpstr>Duties of the Settlement Agent</vt:lpstr>
      <vt:lpstr>What You Need to Do for Settlement</vt:lpstr>
      <vt:lpstr>Pre-Closing</vt:lpstr>
      <vt:lpstr>Closing Day</vt:lpstr>
      <vt:lpstr>Post-Closing</vt:lpstr>
      <vt:lpstr>Virginia REALTORS®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Pinkham</dc:creator>
  <cp:lastModifiedBy>Jon Haley</cp:lastModifiedBy>
  <cp:revision>4</cp:revision>
  <dcterms:created xsi:type="dcterms:W3CDTF">2022-10-27T18:31:44Z</dcterms:created>
  <dcterms:modified xsi:type="dcterms:W3CDTF">2023-04-27T18:54:24Z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0x010100DFE7025548F6494E8C1ABF7D2740F2F5</vt:lpwstr>
  </property>
  <property fmtid="{D5CDD505-2E9C-101B-9397-08002B2CF9AE}" pid="3" name="MediaServiceImageTags">
    <vt:lpwstr/>
  </property>
</Properties>
</file>