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009" autoAdjust="0"/>
  </p:normalViewPr>
  <p:slideViewPr>
    <p:cSldViewPr snapToGrid="0">
      <p:cViewPr varScale="1">
        <p:scale>
          <a:sx n="68" d="100"/>
          <a:sy n="68" d="100"/>
        </p:scale>
        <p:origin x="1219" y="72"/>
      </p:cViewPr>
      <p:guideLst/>
    </p:cSldViewPr>
  </p:slideViewPr>
  <p:notesTextViewPr>
    <p:cViewPr>
      <p:scale>
        <a:sx n="1" d="1"/>
        <a:sy n="1" d="1"/>
      </p:scale>
      <p:origin x="0" y="-581"/>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Olk" userId="b7d9edd0-be85-4417-9c69-ded1ab0d7b80" providerId="ADAL" clId="{A3D1759E-22E3-486C-970E-A28183A26BFF}"/>
    <pc:docChg chg="undo custSel modSld">
      <pc:chgData name="Sean Olk" userId="b7d9edd0-be85-4417-9c69-ded1ab0d7b80" providerId="ADAL" clId="{A3D1759E-22E3-486C-970E-A28183A26BFF}" dt="2023-03-20T20:37:53.928" v="3579" actId="20577"/>
      <pc:docMkLst>
        <pc:docMk/>
      </pc:docMkLst>
      <pc:sldChg chg="modNotesTx">
        <pc:chgData name="Sean Olk" userId="b7d9edd0-be85-4417-9c69-ded1ab0d7b80" providerId="ADAL" clId="{A3D1759E-22E3-486C-970E-A28183A26BFF}" dt="2023-03-20T20:37:53.928" v="3579" actId="20577"/>
        <pc:sldMkLst>
          <pc:docMk/>
          <pc:sldMk cId="3735817858" sldId="256"/>
        </pc:sldMkLst>
      </pc:sldChg>
      <pc:sldChg chg="modNotesTx">
        <pc:chgData name="Sean Olk" userId="b7d9edd0-be85-4417-9c69-ded1ab0d7b80" providerId="ADAL" clId="{A3D1759E-22E3-486C-970E-A28183A26BFF}" dt="2023-03-17T17:56:12.748" v="422" actId="20577"/>
        <pc:sldMkLst>
          <pc:docMk/>
          <pc:sldMk cId="734290065" sldId="258"/>
        </pc:sldMkLst>
      </pc:sldChg>
      <pc:sldChg chg="modSp mod modNotesTx">
        <pc:chgData name="Sean Olk" userId="b7d9edd0-be85-4417-9c69-ded1ab0d7b80" providerId="ADAL" clId="{A3D1759E-22E3-486C-970E-A28183A26BFF}" dt="2023-03-17T18:58:51.656" v="3573" actId="20577"/>
        <pc:sldMkLst>
          <pc:docMk/>
          <pc:sldMk cId="1364508860" sldId="259"/>
        </pc:sldMkLst>
        <pc:spChg chg="mod">
          <ac:chgData name="Sean Olk" userId="b7d9edd0-be85-4417-9c69-ded1ab0d7b80" providerId="ADAL" clId="{A3D1759E-22E3-486C-970E-A28183A26BFF}" dt="2023-03-17T18:12:50.347" v="1020" actId="20577"/>
          <ac:spMkLst>
            <pc:docMk/>
            <pc:sldMk cId="1364508860" sldId="259"/>
            <ac:spMk id="3" creationId="{EE3FCF9A-14C3-F52E-0326-E173E3886C4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B952C-880A-4EA8-A074-D2BE7EDB94B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25C97F4-ED67-43FB-9B03-6612819CCC3C}">
      <dgm:prSet/>
      <dgm:spPr/>
      <dgm:t>
        <a:bodyPr/>
        <a:lstStyle/>
        <a:p>
          <a:pPr algn="ctr"/>
          <a:r>
            <a:rPr lang="en-US" dirty="0"/>
            <a:t>Office Buildings</a:t>
          </a:r>
        </a:p>
      </dgm:t>
    </dgm:pt>
    <dgm:pt modelId="{FD610535-9526-4D1A-B471-F73B249B860C}" type="parTrans" cxnId="{2BFA361F-B31E-4F98-A6B5-089DB672ED59}">
      <dgm:prSet/>
      <dgm:spPr/>
      <dgm:t>
        <a:bodyPr/>
        <a:lstStyle/>
        <a:p>
          <a:pPr algn="ctr"/>
          <a:endParaRPr lang="en-US"/>
        </a:p>
      </dgm:t>
    </dgm:pt>
    <dgm:pt modelId="{1CB43D63-C0A2-4A10-B6E1-D01932E9E1A7}" type="sibTrans" cxnId="{2BFA361F-B31E-4F98-A6B5-089DB672ED59}">
      <dgm:prSet/>
      <dgm:spPr/>
      <dgm:t>
        <a:bodyPr/>
        <a:lstStyle/>
        <a:p>
          <a:pPr algn="ctr"/>
          <a:endParaRPr lang="en-US"/>
        </a:p>
      </dgm:t>
    </dgm:pt>
    <dgm:pt modelId="{E86271F0-B5A0-4246-9A82-04DA538864F2}">
      <dgm:prSet/>
      <dgm:spPr/>
      <dgm:t>
        <a:bodyPr/>
        <a:lstStyle/>
        <a:p>
          <a:pPr algn="ctr"/>
          <a:r>
            <a:rPr lang="en-US" dirty="0"/>
            <a:t>Retail</a:t>
          </a:r>
        </a:p>
      </dgm:t>
    </dgm:pt>
    <dgm:pt modelId="{A3092440-0F17-4C13-9B1C-01EDDC13B7BF}" type="parTrans" cxnId="{0ADC8C85-86A5-4620-A699-4715AAA1B187}">
      <dgm:prSet/>
      <dgm:spPr/>
      <dgm:t>
        <a:bodyPr/>
        <a:lstStyle/>
        <a:p>
          <a:pPr algn="ctr"/>
          <a:endParaRPr lang="en-US"/>
        </a:p>
      </dgm:t>
    </dgm:pt>
    <dgm:pt modelId="{615AD829-FBF7-43D7-B4AB-3513E09E47E8}" type="sibTrans" cxnId="{0ADC8C85-86A5-4620-A699-4715AAA1B187}">
      <dgm:prSet/>
      <dgm:spPr/>
      <dgm:t>
        <a:bodyPr/>
        <a:lstStyle/>
        <a:p>
          <a:pPr algn="ctr"/>
          <a:endParaRPr lang="en-US"/>
        </a:p>
      </dgm:t>
    </dgm:pt>
    <dgm:pt modelId="{AC7B9E5B-C56C-4933-89B5-38762FB063D4}">
      <dgm:prSet/>
      <dgm:spPr/>
      <dgm:t>
        <a:bodyPr/>
        <a:lstStyle/>
        <a:p>
          <a:pPr algn="ctr"/>
          <a:r>
            <a:rPr lang="en-US" dirty="0"/>
            <a:t>Apartment Buildings</a:t>
          </a:r>
        </a:p>
      </dgm:t>
    </dgm:pt>
    <dgm:pt modelId="{C5737932-2C1E-4C96-B120-ADFB5D17AB5D}" type="parTrans" cxnId="{9C0E57CA-46D0-45F7-B2AE-C635308DFCFE}">
      <dgm:prSet/>
      <dgm:spPr/>
      <dgm:t>
        <a:bodyPr/>
        <a:lstStyle/>
        <a:p>
          <a:pPr algn="ctr"/>
          <a:endParaRPr lang="en-US"/>
        </a:p>
      </dgm:t>
    </dgm:pt>
    <dgm:pt modelId="{08A662FF-7B74-4EFE-89D5-DBA029ADDBAA}" type="sibTrans" cxnId="{9C0E57CA-46D0-45F7-B2AE-C635308DFCFE}">
      <dgm:prSet/>
      <dgm:spPr/>
      <dgm:t>
        <a:bodyPr/>
        <a:lstStyle/>
        <a:p>
          <a:pPr algn="ctr"/>
          <a:endParaRPr lang="en-US"/>
        </a:p>
      </dgm:t>
    </dgm:pt>
    <dgm:pt modelId="{F2FDFED8-EA13-49F8-96FB-5590AC7918C0}">
      <dgm:prSet/>
      <dgm:spPr/>
      <dgm:t>
        <a:bodyPr/>
        <a:lstStyle/>
        <a:p>
          <a:pPr algn="ctr"/>
          <a:r>
            <a:rPr lang="en-US"/>
            <a:t>Undeveloped Land</a:t>
          </a:r>
        </a:p>
      </dgm:t>
    </dgm:pt>
    <dgm:pt modelId="{EEBCE204-A03B-4C0A-8011-607ED90FE467}" type="parTrans" cxnId="{E10E2986-1407-4CEE-B4FE-410561720A60}">
      <dgm:prSet/>
      <dgm:spPr/>
      <dgm:t>
        <a:bodyPr/>
        <a:lstStyle/>
        <a:p>
          <a:pPr algn="ctr"/>
          <a:endParaRPr lang="en-US"/>
        </a:p>
      </dgm:t>
    </dgm:pt>
    <dgm:pt modelId="{D99BD3E1-C387-400E-933E-D4071605DEE6}" type="sibTrans" cxnId="{E10E2986-1407-4CEE-B4FE-410561720A60}">
      <dgm:prSet/>
      <dgm:spPr/>
      <dgm:t>
        <a:bodyPr/>
        <a:lstStyle/>
        <a:p>
          <a:pPr algn="ctr"/>
          <a:endParaRPr lang="en-US"/>
        </a:p>
      </dgm:t>
    </dgm:pt>
    <dgm:pt modelId="{75A6E912-5BE6-4E6E-A4D5-F82E85F52B81}">
      <dgm:prSet/>
      <dgm:spPr/>
      <dgm:t>
        <a:bodyPr/>
        <a:lstStyle/>
        <a:p>
          <a:pPr algn="ctr"/>
          <a:r>
            <a:rPr lang="en-US"/>
            <a:t>Industrial</a:t>
          </a:r>
        </a:p>
      </dgm:t>
    </dgm:pt>
    <dgm:pt modelId="{D429CAD4-3F17-4211-8189-12CDEC4A8E38}" type="parTrans" cxnId="{AC41A956-61C5-4A5D-BDE7-384B60990E8F}">
      <dgm:prSet/>
      <dgm:spPr/>
      <dgm:t>
        <a:bodyPr/>
        <a:lstStyle/>
        <a:p>
          <a:pPr algn="ctr"/>
          <a:endParaRPr lang="en-US"/>
        </a:p>
      </dgm:t>
    </dgm:pt>
    <dgm:pt modelId="{65C18287-9F03-4FFE-87CF-BC191F3F1A6C}" type="sibTrans" cxnId="{AC41A956-61C5-4A5D-BDE7-384B60990E8F}">
      <dgm:prSet/>
      <dgm:spPr/>
      <dgm:t>
        <a:bodyPr/>
        <a:lstStyle/>
        <a:p>
          <a:pPr algn="ctr"/>
          <a:endParaRPr lang="en-US"/>
        </a:p>
      </dgm:t>
    </dgm:pt>
    <dgm:pt modelId="{210A7C29-A085-48AE-985E-5FDA7754646B}">
      <dgm:prSet/>
      <dgm:spPr/>
      <dgm:t>
        <a:bodyPr/>
        <a:lstStyle/>
        <a:p>
          <a:pPr algn="ctr"/>
          <a:r>
            <a:rPr lang="en-US"/>
            <a:t>Miscellaneous (hotels, hospitals, etc.)</a:t>
          </a:r>
        </a:p>
      </dgm:t>
    </dgm:pt>
    <dgm:pt modelId="{D74D6A1A-A1CE-48EA-8B4B-5E37C8340C7E}" type="parTrans" cxnId="{384CCB5E-A3FA-47F6-9DA0-D6EBDF894DC8}">
      <dgm:prSet/>
      <dgm:spPr/>
      <dgm:t>
        <a:bodyPr/>
        <a:lstStyle/>
        <a:p>
          <a:pPr algn="ctr"/>
          <a:endParaRPr lang="en-US"/>
        </a:p>
      </dgm:t>
    </dgm:pt>
    <dgm:pt modelId="{AE3E525D-3D96-4B04-8F68-F65507864B70}" type="sibTrans" cxnId="{384CCB5E-A3FA-47F6-9DA0-D6EBDF894DC8}">
      <dgm:prSet/>
      <dgm:spPr/>
      <dgm:t>
        <a:bodyPr/>
        <a:lstStyle/>
        <a:p>
          <a:pPr algn="ctr"/>
          <a:endParaRPr lang="en-US"/>
        </a:p>
      </dgm:t>
    </dgm:pt>
    <dgm:pt modelId="{EE743BA9-D1D0-40A9-9564-E3F9F38B4C0E}" type="pres">
      <dgm:prSet presAssocID="{564B952C-880A-4EA8-A074-D2BE7EDB94B3}" presName="linear" presStyleCnt="0">
        <dgm:presLayoutVars>
          <dgm:animLvl val="lvl"/>
          <dgm:resizeHandles val="exact"/>
        </dgm:presLayoutVars>
      </dgm:prSet>
      <dgm:spPr/>
    </dgm:pt>
    <dgm:pt modelId="{69A825FB-1EE4-45FB-AE29-2E484315A3DA}" type="pres">
      <dgm:prSet presAssocID="{225C97F4-ED67-43FB-9B03-6612819CCC3C}" presName="parentText" presStyleLbl="node1" presStyleIdx="0" presStyleCnt="6">
        <dgm:presLayoutVars>
          <dgm:chMax val="0"/>
          <dgm:bulletEnabled val="1"/>
        </dgm:presLayoutVars>
      </dgm:prSet>
      <dgm:spPr/>
    </dgm:pt>
    <dgm:pt modelId="{F2954838-B26F-45BE-A11A-9357DADE62CE}" type="pres">
      <dgm:prSet presAssocID="{1CB43D63-C0A2-4A10-B6E1-D01932E9E1A7}" presName="spacer" presStyleCnt="0"/>
      <dgm:spPr/>
    </dgm:pt>
    <dgm:pt modelId="{A9B34697-B043-42EE-A8EB-702A8CAFEDE0}" type="pres">
      <dgm:prSet presAssocID="{E86271F0-B5A0-4246-9A82-04DA538864F2}" presName="parentText" presStyleLbl="node1" presStyleIdx="1" presStyleCnt="6">
        <dgm:presLayoutVars>
          <dgm:chMax val="0"/>
          <dgm:bulletEnabled val="1"/>
        </dgm:presLayoutVars>
      </dgm:prSet>
      <dgm:spPr/>
    </dgm:pt>
    <dgm:pt modelId="{D7F6776D-A915-4940-8E11-311C8DF50353}" type="pres">
      <dgm:prSet presAssocID="{615AD829-FBF7-43D7-B4AB-3513E09E47E8}" presName="spacer" presStyleCnt="0"/>
      <dgm:spPr/>
    </dgm:pt>
    <dgm:pt modelId="{9261CB7F-250A-43CD-8429-B8246625BFE5}" type="pres">
      <dgm:prSet presAssocID="{AC7B9E5B-C56C-4933-89B5-38762FB063D4}" presName="parentText" presStyleLbl="node1" presStyleIdx="2" presStyleCnt="6">
        <dgm:presLayoutVars>
          <dgm:chMax val="0"/>
          <dgm:bulletEnabled val="1"/>
        </dgm:presLayoutVars>
      </dgm:prSet>
      <dgm:spPr/>
    </dgm:pt>
    <dgm:pt modelId="{BC606AB8-E26F-4CD9-8D0C-4CD0CDC8CB79}" type="pres">
      <dgm:prSet presAssocID="{08A662FF-7B74-4EFE-89D5-DBA029ADDBAA}" presName="spacer" presStyleCnt="0"/>
      <dgm:spPr/>
    </dgm:pt>
    <dgm:pt modelId="{A1877046-43DF-4164-84BD-5666F0F3973B}" type="pres">
      <dgm:prSet presAssocID="{F2FDFED8-EA13-49F8-96FB-5590AC7918C0}" presName="parentText" presStyleLbl="node1" presStyleIdx="3" presStyleCnt="6">
        <dgm:presLayoutVars>
          <dgm:chMax val="0"/>
          <dgm:bulletEnabled val="1"/>
        </dgm:presLayoutVars>
      </dgm:prSet>
      <dgm:spPr/>
    </dgm:pt>
    <dgm:pt modelId="{976B88D2-A779-454C-9D40-7A524D39474A}" type="pres">
      <dgm:prSet presAssocID="{D99BD3E1-C387-400E-933E-D4071605DEE6}" presName="spacer" presStyleCnt="0"/>
      <dgm:spPr/>
    </dgm:pt>
    <dgm:pt modelId="{77D5DE06-864A-4DBA-8EE7-73D51ECAA198}" type="pres">
      <dgm:prSet presAssocID="{75A6E912-5BE6-4E6E-A4D5-F82E85F52B81}" presName="parentText" presStyleLbl="node1" presStyleIdx="4" presStyleCnt="6">
        <dgm:presLayoutVars>
          <dgm:chMax val="0"/>
          <dgm:bulletEnabled val="1"/>
        </dgm:presLayoutVars>
      </dgm:prSet>
      <dgm:spPr/>
    </dgm:pt>
    <dgm:pt modelId="{D1EE786E-6681-4C9A-BE5D-0D861BFE1282}" type="pres">
      <dgm:prSet presAssocID="{65C18287-9F03-4FFE-87CF-BC191F3F1A6C}" presName="spacer" presStyleCnt="0"/>
      <dgm:spPr/>
    </dgm:pt>
    <dgm:pt modelId="{F9DD9749-A051-4DA6-9326-26320B33767E}" type="pres">
      <dgm:prSet presAssocID="{210A7C29-A085-48AE-985E-5FDA7754646B}" presName="parentText" presStyleLbl="node1" presStyleIdx="5" presStyleCnt="6">
        <dgm:presLayoutVars>
          <dgm:chMax val="0"/>
          <dgm:bulletEnabled val="1"/>
        </dgm:presLayoutVars>
      </dgm:prSet>
      <dgm:spPr/>
    </dgm:pt>
  </dgm:ptLst>
  <dgm:cxnLst>
    <dgm:cxn modelId="{2BFA361F-B31E-4F98-A6B5-089DB672ED59}" srcId="{564B952C-880A-4EA8-A074-D2BE7EDB94B3}" destId="{225C97F4-ED67-43FB-9B03-6612819CCC3C}" srcOrd="0" destOrd="0" parTransId="{FD610535-9526-4D1A-B471-F73B249B860C}" sibTransId="{1CB43D63-C0A2-4A10-B6E1-D01932E9E1A7}"/>
    <dgm:cxn modelId="{A3909838-3652-46D4-A7B6-67642087C4F3}" type="presOf" srcId="{210A7C29-A085-48AE-985E-5FDA7754646B}" destId="{F9DD9749-A051-4DA6-9326-26320B33767E}" srcOrd="0" destOrd="0" presId="urn:microsoft.com/office/officeart/2005/8/layout/vList2"/>
    <dgm:cxn modelId="{384CCB5E-A3FA-47F6-9DA0-D6EBDF894DC8}" srcId="{564B952C-880A-4EA8-A074-D2BE7EDB94B3}" destId="{210A7C29-A085-48AE-985E-5FDA7754646B}" srcOrd="5" destOrd="0" parTransId="{D74D6A1A-A1CE-48EA-8B4B-5E37C8340C7E}" sibTransId="{AE3E525D-3D96-4B04-8F68-F65507864B70}"/>
    <dgm:cxn modelId="{8A154B43-71E1-4845-B485-A7D9B45B9E59}" type="presOf" srcId="{225C97F4-ED67-43FB-9B03-6612819CCC3C}" destId="{69A825FB-1EE4-45FB-AE29-2E484315A3DA}" srcOrd="0" destOrd="0" presId="urn:microsoft.com/office/officeart/2005/8/layout/vList2"/>
    <dgm:cxn modelId="{8F69F345-359F-4EC1-9B88-12E051EAC11E}" type="presOf" srcId="{AC7B9E5B-C56C-4933-89B5-38762FB063D4}" destId="{9261CB7F-250A-43CD-8429-B8246625BFE5}" srcOrd="0" destOrd="0" presId="urn:microsoft.com/office/officeart/2005/8/layout/vList2"/>
    <dgm:cxn modelId="{6A3C7946-6272-46E8-ACF4-2F65B96E8418}" type="presOf" srcId="{564B952C-880A-4EA8-A074-D2BE7EDB94B3}" destId="{EE743BA9-D1D0-40A9-9564-E3F9F38B4C0E}" srcOrd="0" destOrd="0" presId="urn:microsoft.com/office/officeart/2005/8/layout/vList2"/>
    <dgm:cxn modelId="{C2B56C56-E4DC-4A46-81A4-FBE915664B6D}" type="presOf" srcId="{F2FDFED8-EA13-49F8-96FB-5590AC7918C0}" destId="{A1877046-43DF-4164-84BD-5666F0F3973B}" srcOrd="0" destOrd="0" presId="urn:microsoft.com/office/officeart/2005/8/layout/vList2"/>
    <dgm:cxn modelId="{AC41A956-61C5-4A5D-BDE7-384B60990E8F}" srcId="{564B952C-880A-4EA8-A074-D2BE7EDB94B3}" destId="{75A6E912-5BE6-4E6E-A4D5-F82E85F52B81}" srcOrd="4" destOrd="0" parTransId="{D429CAD4-3F17-4211-8189-12CDEC4A8E38}" sibTransId="{65C18287-9F03-4FFE-87CF-BC191F3F1A6C}"/>
    <dgm:cxn modelId="{0ADC8C85-86A5-4620-A699-4715AAA1B187}" srcId="{564B952C-880A-4EA8-A074-D2BE7EDB94B3}" destId="{E86271F0-B5A0-4246-9A82-04DA538864F2}" srcOrd="1" destOrd="0" parTransId="{A3092440-0F17-4C13-9B1C-01EDDC13B7BF}" sibTransId="{615AD829-FBF7-43D7-B4AB-3513E09E47E8}"/>
    <dgm:cxn modelId="{E10E2986-1407-4CEE-B4FE-410561720A60}" srcId="{564B952C-880A-4EA8-A074-D2BE7EDB94B3}" destId="{F2FDFED8-EA13-49F8-96FB-5590AC7918C0}" srcOrd="3" destOrd="0" parTransId="{EEBCE204-A03B-4C0A-8011-607ED90FE467}" sibTransId="{D99BD3E1-C387-400E-933E-D4071605DEE6}"/>
    <dgm:cxn modelId="{4595D19C-775A-4C65-B9D0-64EF1ABE05CC}" type="presOf" srcId="{E86271F0-B5A0-4246-9A82-04DA538864F2}" destId="{A9B34697-B043-42EE-A8EB-702A8CAFEDE0}" srcOrd="0" destOrd="0" presId="urn:microsoft.com/office/officeart/2005/8/layout/vList2"/>
    <dgm:cxn modelId="{9C0E57CA-46D0-45F7-B2AE-C635308DFCFE}" srcId="{564B952C-880A-4EA8-A074-D2BE7EDB94B3}" destId="{AC7B9E5B-C56C-4933-89B5-38762FB063D4}" srcOrd="2" destOrd="0" parTransId="{C5737932-2C1E-4C96-B120-ADFB5D17AB5D}" sibTransId="{08A662FF-7B74-4EFE-89D5-DBA029ADDBAA}"/>
    <dgm:cxn modelId="{514349DB-B4E0-4FBE-84CD-E48227692E2F}" type="presOf" srcId="{75A6E912-5BE6-4E6E-A4D5-F82E85F52B81}" destId="{77D5DE06-864A-4DBA-8EE7-73D51ECAA198}" srcOrd="0" destOrd="0" presId="urn:microsoft.com/office/officeart/2005/8/layout/vList2"/>
    <dgm:cxn modelId="{10AB0926-B6F4-4B4E-A7AB-9CDB8468645F}" type="presParOf" srcId="{EE743BA9-D1D0-40A9-9564-E3F9F38B4C0E}" destId="{69A825FB-1EE4-45FB-AE29-2E484315A3DA}" srcOrd="0" destOrd="0" presId="urn:microsoft.com/office/officeart/2005/8/layout/vList2"/>
    <dgm:cxn modelId="{8BC75E49-4930-40E0-9C7C-11F3EEE6DA77}" type="presParOf" srcId="{EE743BA9-D1D0-40A9-9564-E3F9F38B4C0E}" destId="{F2954838-B26F-45BE-A11A-9357DADE62CE}" srcOrd="1" destOrd="0" presId="urn:microsoft.com/office/officeart/2005/8/layout/vList2"/>
    <dgm:cxn modelId="{A4B06FF7-A37E-4AAD-9CB1-FCF623B3CFF1}" type="presParOf" srcId="{EE743BA9-D1D0-40A9-9564-E3F9F38B4C0E}" destId="{A9B34697-B043-42EE-A8EB-702A8CAFEDE0}" srcOrd="2" destOrd="0" presId="urn:microsoft.com/office/officeart/2005/8/layout/vList2"/>
    <dgm:cxn modelId="{E30E53C0-143D-4A09-930C-D5ED6FF184F9}" type="presParOf" srcId="{EE743BA9-D1D0-40A9-9564-E3F9F38B4C0E}" destId="{D7F6776D-A915-4940-8E11-311C8DF50353}" srcOrd="3" destOrd="0" presId="urn:microsoft.com/office/officeart/2005/8/layout/vList2"/>
    <dgm:cxn modelId="{01E5A161-CA69-47CA-97CE-7E73D3EDAFA3}" type="presParOf" srcId="{EE743BA9-D1D0-40A9-9564-E3F9F38B4C0E}" destId="{9261CB7F-250A-43CD-8429-B8246625BFE5}" srcOrd="4" destOrd="0" presId="urn:microsoft.com/office/officeart/2005/8/layout/vList2"/>
    <dgm:cxn modelId="{89FFD438-30CE-431C-96EA-DAC750FF3752}" type="presParOf" srcId="{EE743BA9-D1D0-40A9-9564-E3F9F38B4C0E}" destId="{BC606AB8-E26F-4CD9-8D0C-4CD0CDC8CB79}" srcOrd="5" destOrd="0" presId="urn:microsoft.com/office/officeart/2005/8/layout/vList2"/>
    <dgm:cxn modelId="{48E45C88-3CD3-4B61-AE87-B8ECCD5EC3CB}" type="presParOf" srcId="{EE743BA9-D1D0-40A9-9564-E3F9F38B4C0E}" destId="{A1877046-43DF-4164-84BD-5666F0F3973B}" srcOrd="6" destOrd="0" presId="urn:microsoft.com/office/officeart/2005/8/layout/vList2"/>
    <dgm:cxn modelId="{273936BE-D56D-47FD-A397-3AE884FF27D4}" type="presParOf" srcId="{EE743BA9-D1D0-40A9-9564-E3F9F38B4C0E}" destId="{976B88D2-A779-454C-9D40-7A524D39474A}" srcOrd="7" destOrd="0" presId="urn:microsoft.com/office/officeart/2005/8/layout/vList2"/>
    <dgm:cxn modelId="{15F4E784-B949-4001-BD5B-F7B2717F3A36}" type="presParOf" srcId="{EE743BA9-D1D0-40A9-9564-E3F9F38B4C0E}" destId="{77D5DE06-864A-4DBA-8EE7-73D51ECAA198}" srcOrd="8" destOrd="0" presId="urn:microsoft.com/office/officeart/2005/8/layout/vList2"/>
    <dgm:cxn modelId="{CD93B419-D450-4577-AD76-0353B6A765AC}" type="presParOf" srcId="{EE743BA9-D1D0-40A9-9564-E3F9F38B4C0E}" destId="{D1EE786E-6681-4C9A-BE5D-0D861BFE1282}" srcOrd="9" destOrd="0" presId="urn:microsoft.com/office/officeart/2005/8/layout/vList2"/>
    <dgm:cxn modelId="{9B30315C-8330-47E8-B79A-58288D6ACC1D}" type="presParOf" srcId="{EE743BA9-D1D0-40A9-9564-E3F9F38B4C0E}" destId="{F9DD9749-A051-4DA6-9326-26320B33767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825FB-1EE4-45FB-AE29-2E484315A3DA}">
      <dsp:nvSpPr>
        <dsp:cNvPr id="0" name=""/>
        <dsp:cNvSpPr/>
      </dsp:nvSpPr>
      <dsp:spPr>
        <a:xfrm>
          <a:off x="0" y="69287"/>
          <a:ext cx="8819147" cy="479700"/>
        </a:xfrm>
        <a:prstGeom prst="roundRect">
          <a:avLst/>
        </a:prstGeom>
        <a:solidFill>
          <a:schemeClr val="accent5">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Office Buildings</a:t>
          </a:r>
        </a:p>
      </dsp:txBody>
      <dsp:txXfrm>
        <a:off x="23417" y="92704"/>
        <a:ext cx="8772313" cy="432866"/>
      </dsp:txXfrm>
    </dsp:sp>
    <dsp:sp modelId="{A9B34697-B043-42EE-A8EB-702A8CAFEDE0}">
      <dsp:nvSpPr>
        <dsp:cNvPr id="0" name=""/>
        <dsp:cNvSpPr/>
      </dsp:nvSpPr>
      <dsp:spPr>
        <a:xfrm>
          <a:off x="0" y="606587"/>
          <a:ext cx="8819147" cy="479700"/>
        </a:xfrm>
        <a:prstGeom prst="roundRect">
          <a:avLst/>
        </a:prstGeom>
        <a:solidFill>
          <a:schemeClr val="accent5">
            <a:hueOff val="-3813831"/>
            <a:satOff val="1006"/>
            <a:lumOff val="51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Retail</a:t>
          </a:r>
        </a:p>
      </dsp:txBody>
      <dsp:txXfrm>
        <a:off x="23417" y="630004"/>
        <a:ext cx="8772313" cy="432866"/>
      </dsp:txXfrm>
    </dsp:sp>
    <dsp:sp modelId="{9261CB7F-250A-43CD-8429-B8246625BFE5}">
      <dsp:nvSpPr>
        <dsp:cNvPr id="0" name=""/>
        <dsp:cNvSpPr/>
      </dsp:nvSpPr>
      <dsp:spPr>
        <a:xfrm>
          <a:off x="0" y="1143887"/>
          <a:ext cx="8819147" cy="479700"/>
        </a:xfrm>
        <a:prstGeom prst="roundRect">
          <a:avLst/>
        </a:prstGeom>
        <a:solidFill>
          <a:schemeClr val="accent5">
            <a:hueOff val="-7627663"/>
            <a:satOff val="2012"/>
            <a:lumOff val="102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Apartment Buildings</a:t>
          </a:r>
        </a:p>
      </dsp:txBody>
      <dsp:txXfrm>
        <a:off x="23417" y="1167304"/>
        <a:ext cx="8772313" cy="432866"/>
      </dsp:txXfrm>
    </dsp:sp>
    <dsp:sp modelId="{A1877046-43DF-4164-84BD-5666F0F3973B}">
      <dsp:nvSpPr>
        <dsp:cNvPr id="0" name=""/>
        <dsp:cNvSpPr/>
      </dsp:nvSpPr>
      <dsp:spPr>
        <a:xfrm>
          <a:off x="0" y="1681187"/>
          <a:ext cx="8819147" cy="479700"/>
        </a:xfrm>
        <a:prstGeom prst="roundRect">
          <a:avLst/>
        </a:prstGeom>
        <a:solidFill>
          <a:schemeClr val="accent5">
            <a:hueOff val="-11441494"/>
            <a:satOff val="3017"/>
            <a:lumOff val="152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Undeveloped Land</a:t>
          </a:r>
        </a:p>
      </dsp:txBody>
      <dsp:txXfrm>
        <a:off x="23417" y="1704604"/>
        <a:ext cx="8772313" cy="432866"/>
      </dsp:txXfrm>
    </dsp:sp>
    <dsp:sp modelId="{77D5DE06-864A-4DBA-8EE7-73D51ECAA198}">
      <dsp:nvSpPr>
        <dsp:cNvPr id="0" name=""/>
        <dsp:cNvSpPr/>
      </dsp:nvSpPr>
      <dsp:spPr>
        <a:xfrm>
          <a:off x="0" y="2218487"/>
          <a:ext cx="8819147" cy="479700"/>
        </a:xfrm>
        <a:prstGeom prst="roundRect">
          <a:avLst/>
        </a:prstGeom>
        <a:solidFill>
          <a:schemeClr val="accent5">
            <a:hueOff val="-15255325"/>
            <a:satOff val="4023"/>
            <a:lumOff val="203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Industrial</a:t>
          </a:r>
        </a:p>
      </dsp:txBody>
      <dsp:txXfrm>
        <a:off x="23417" y="2241904"/>
        <a:ext cx="8772313" cy="432866"/>
      </dsp:txXfrm>
    </dsp:sp>
    <dsp:sp modelId="{F9DD9749-A051-4DA6-9326-26320B33767E}">
      <dsp:nvSpPr>
        <dsp:cNvPr id="0" name=""/>
        <dsp:cNvSpPr/>
      </dsp:nvSpPr>
      <dsp:spPr>
        <a:xfrm>
          <a:off x="0" y="2755787"/>
          <a:ext cx="8819147" cy="479700"/>
        </a:xfrm>
        <a:prstGeom prst="roundRect">
          <a:avLst/>
        </a:prstGeom>
        <a:solidFill>
          <a:schemeClr val="accent5">
            <a:hueOff val="-19069156"/>
            <a:satOff val="5029"/>
            <a:lumOff val="254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Miscellaneous (hotels, hospitals, etc.)</a:t>
          </a:r>
        </a:p>
      </dsp:txBody>
      <dsp:txXfrm>
        <a:off x="23417" y="2779204"/>
        <a:ext cx="8772313" cy="4328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3B32C-7FA4-4609-8EFD-062BDE00A05B}"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FC7F4-F3E5-4BA8-A482-8BAC441126E9}" type="slidenum">
              <a:rPr lang="en-US" smtClean="0"/>
              <a:t>‹#›</a:t>
            </a:fld>
            <a:endParaRPr lang="en-US"/>
          </a:p>
        </p:txBody>
      </p:sp>
    </p:spTree>
    <p:extLst>
      <p:ext uri="{BB962C8B-B14F-4D97-AF65-F5344CB8AC3E}">
        <p14:creationId xmlns:p14="http://schemas.microsoft.com/office/powerpoint/2010/main" val="4206870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for agents that are new to commercial real estate and/or agents who are considering getting into commercial real estate. This presentation provides a general, high-level overview. If you are new to commercial real estate and begin engaging with commercial customers/clients, this presentation alone is not enough; you will need to familiarize yourself with additional details about commercial real estate. </a:t>
            </a:r>
          </a:p>
        </p:txBody>
      </p:sp>
      <p:sp>
        <p:nvSpPr>
          <p:cNvPr id="4" name="Slide Number Placeholder 3"/>
          <p:cNvSpPr>
            <a:spLocks noGrp="1"/>
          </p:cNvSpPr>
          <p:nvPr>
            <p:ph type="sldNum" sz="quarter" idx="5"/>
          </p:nvPr>
        </p:nvSpPr>
        <p:spPr/>
        <p:txBody>
          <a:bodyPr/>
          <a:lstStyle/>
          <a:p>
            <a:fld id="{60DFC7F4-F3E5-4BA8-A482-8BAC441126E9}" type="slidenum">
              <a:rPr lang="en-US" smtClean="0"/>
              <a:t>1</a:t>
            </a:fld>
            <a:endParaRPr lang="en-US"/>
          </a:p>
        </p:txBody>
      </p:sp>
    </p:spTree>
    <p:extLst>
      <p:ext uri="{BB962C8B-B14F-4D97-AF65-F5344CB8AC3E}">
        <p14:creationId xmlns:p14="http://schemas.microsoft.com/office/powerpoint/2010/main" val="38032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real estate licensee, you are able to represent clients for both residential and commercial real estate. </a:t>
            </a:r>
          </a:p>
          <a:p>
            <a:endParaRPr lang="en-US" dirty="0"/>
          </a:p>
          <a:p>
            <a:r>
              <a:rPr lang="en-US" dirty="0"/>
              <a:t>Virginia Law defines commercial real estate as all real estate other than residential units or real estate classified for certain assessment purposes, which are (1) real estate devoted to agricultural use, (2) real estate devoted to horticultural use, (3) real estate devoted to forest use, and (4) real estate devoted to open-space use. </a:t>
            </a:r>
          </a:p>
          <a:p>
            <a:endParaRPr lang="en-US" dirty="0"/>
          </a:p>
          <a:p>
            <a:r>
              <a:rPr lang="en-US" dirty="0"/>
              <a:t>Some common examples of commercial real estate include: office buildings, retail shops, restaurants, apartment buildings (if the entire building is transacted and not unit by unit), undeveloped land, industrial use buildings, and other miscellaneous buildings such as hotels and hospitals. </a:t>
            </a:r>
          </a:p>
          <a:p>
            <a:endParaRPr lang="en-US" dirty="0"/>
          </a:p>
        </p:txBody>
      </p:sp>
      <p:sp>
        <p:nvSpPr>
          <p:cNvPr id="4" name="Slide Number Placeholder 3"/>
          <p:cNvSpPr>
            <a:spLocks noGrp="1"/>
          </p:cNvSpPr>
          <p:nvPr>
            <p:ph type="sldNum" sz="quarter" idx="5"/>
          </p:nvPr>
        </p:nvSpPr>
        <p:spPr/>
        <p:txBody>
          <a:bodyPr/>
          <a:lstStyle/>
          <a:p>
            <a:fld id="{60DFC7F4-F3E5-4BA8-A482-8BAC441126E9}" type="slidenum">
              <a:rPr lang="en-US" smtClean="0"/>
              <a:t>2</a:t>
            </a:fld>
            <a:endParaRPr lang="en-US"/>
          </a:p>
        </p:txBody>
      </p:sp>
    </p:spTree>
    <p:extLst>
      <p:ext uri="{BB962C8B-B14F-4D97-AF65-F5344CB8AC3E}">
        <p14:creationId xmlns:p14="http://schemas.microsoft.com/office/powerpoint/2010/main" val="238767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step before you begin working with commercial properties is to make sure you are competent. </a:t>
            </a:r>
          </a:p>
          <a:p>
            <a:endParaRPr lang="en-US" dirty="0"/>
          </a:p>
          <a:p>
            <a:r>
              <a:rPr lang="en-US" dirty="0"/>
              <a:t>Article 11 of the Code of Ethics requires Realtors to be competent in the specific real estate disciplines in which they engage. The best advice is to work with someone who is already competent in commercial real estate to help you learn the ropes. </a:t>
            </a:r>
          </a:p>
        </p:txBody>
      </p:sp>
      <p:sp>
        <p:nvSpPr>
          <p:cNvPr id="4" name="Slide Number Placeholder 3"/>
          <p:cNvSpPr>
            <a:spLocks noGrp="1"/>
          </p:cNvSpPr>
          <p:nvPr>
            <p:ph type="sldNum" sz="quarter" idx="5"/>
          </p:nvPr>
        </p:nvSpPr>
        <p:spPr/>
        <p:txBody>
          <a:bodyPr/>
          <a:lstStyle/>
          <a:p>
            <a:fld id="{60DFC7F4-F3E5-4BA8-A482-8BAC441126E9}" type="slidenum">
              <a:rPr lang="en-US" smtClean="0"/>
              <a:t>3</a:t>
            </a:fld>
            <a:endParaRPr lang="en-US"/>
          </a:p>
        </p:txBody>
      </p:sp>
    </p:spTree>
    <p:extLst>
      <p:ext uri="{BB962C8B-B14F-4D97-AF65-F5344CB8AC3E}">
        <p14:creationId xmlns:p14="http://schemas.microsoft.com/office/powerpoint/2010/main" val="186474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just a small taste of the key differences between Commercial and </a:t>
            </a:r>
            <a:r>
              <a:rPr lang="en-US"/>
              <a:t>Residential Transactions. </a:t>
            </a:r>
            <a:endParaRPr lang="en-US" dirty="0"/>
          </a:p>
          <a:p>
            <a:endParaRPr lang="en-US" dirty="0"/>
          </a:p>
          <a:p>
            <a:r>
              <a:rPr lang="en-US" dirty="0"/>
              <a:t>Unlike residential transactions, commercial transactions usually do not begin by sending a lease contract offer or purchase contract offer. Instead, the prospective tenant or buyer sends a Letter of Intent (VAR Form 720 for purchase and VAR Form 730 for leases). The purpose of the Letter of Intent is for the parties to come to an agreement about the broad-strokes of a deal before the parties then solidify the details in a lease or purchase agreement. </a:t>
            </a:r>
          </a:p>
          <a:p>
            <a:endParaRPr lang="en-US" dirty="0"/>
          </a:p>
          <a:p>
            <a:r>
              <a:rPr lang="en-US" dirty="0"/>
              <a:t>Most commercial transactions are long leases. Whereas residential leases usually run for a year or so, commercial leases can run for much longer terms. </a:t>
            </a:r>
          </a:p>
          <a:p>
            <a:r>
              <a:rPr lang="en-US" dirty="0"/>
              <a:t>Additionally, in residential leases, the tenant usually only pays rent and utilities. However, commercial leases often involve what is called a “Triple Net Lease,” meaning the tenant pays not only rent and utilities, but also maintenance, insurance, and taxes. Sometimes a “Gross Lease” is used where the tenant does not pay these expenses. Other times, a “Modified Net Lease” will be used, where the tenant pays some of these extra expenses but not all three. </a:t>
            </a:r>
          </a:p>
          <a:p>
            <a:endParaRPr lang="en-US" dirty="0"/>
          </a:p>
          <a:p>
            <a:r>
              <a:rPr lang="en-US" dirty="0"/>
              <a:t>In a variable lease, the rent amount may change based on an index such as CPI, the rent may increase a certain percentage each year, or the rent may increase based on the usage or performance of the commercial enterprise leasing the property. </a:t>
            </a:r>
          </a:p>
          <a:p>
            <a:endParaRPr lang="en-US" dirty="0"/>
          </a:p>
          <a:p>
            <a:r>
              <a:rPr lang="en-US" dirty="0"/>
              <a:t>Commercial leases tend to be more complex than residential leases, and they often have early Termination Clauses. Make sure you read and understand these clauses so you can best serve your clients. </a:t>
            </a:r>
          </a:p>
        </p:txBody>
      </p:sp>
      <p:sp>
        <p:nvSpPr>
          <p:cNvPr id="4" name="Slide Number Placeholder 3"/>
          <p:cNvSpPr>
            <a:spLocks noGrp="1"/>
          </p:cNvSpPr>
          <p:nvPr>
            <p:ph type="sldNum" sz="quarter" idx="5"/>
          </p:nvPr>
        </p:nvSpPr>
        <p:spPr/>
        <p:txBody>
          <a:bodyPr/>
          <a:lstStyle/>
          <a:p>
            <a:fld id="{60DFC7F4-F3E5-4BA8-A482-8BAC441126E9}" type="slidenum">
              <a:rPr lang="en-US" smtClean="0"/>
              <a:t>4</a:t>
            </a:fld>
            <a:endParaRPr lang="en-US"/>
          </a:p>
        </p:txBody>
      </p:sp>
    </p:spTree>
    <p:extLst>
      <p:ext uri="{BB962C8B-B14F-4D97-AF65-F5344CB8AC3E}">
        <p14:creationId xmlns:p14="http://schemas.microsoft.com/office/powerpoint/2010/main" val="331649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2EDB8D0-98ED-4B86-9D5F-E61ADC70144D}" type="datetimeFigureOut">
              <a:rPr lang="en-US" smtClean="0"/>
              <a:t>3/20/2023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854181D-6920-4594-9A5D-6CE56DC9F8B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28884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71554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450897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3/20/2023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73952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EDB8D0-98ED-4B86-9D5F-E61ADC70144D}" type="datetimeFigureOut">
              <a:rPr lang="en-US" smtClean="0"/>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489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EDB8D0-98ED-4B86-9D5F-E61ADC70144D}"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128664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14400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EDB8D0-98ED-4B86-9D5F-E61ADC70144D}" type="datetimeFigureOut">
              <a:rPr lang="en-US" smtClean="0"/>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69190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DB8D0-98ED-4B86-9D5F-E61ADC70144D}" type="datetimeFigureOut">
              <a:rPr lang="en-US" smtClean="0"/>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18805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58851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478857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2EDB8D0-98ED-4B86-9D5F-E61ADC70144D}" type="datetimeFigureOut">
              <a:rPr lang="en-US" smtClean="0"/>
              <a:pPr/>
              <a:t>3/20/2023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318945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Video 3" descr="Concept View To Office Building And Sky">
            <a:extLst>
              <a:ext uri="{FF2B5EF4-FFF2-40B4-BE49-F238E27FC236}">
                <a16:creationId xmlns:a16="http://schemas.microsoft.com/office/drawing/2014/main" id="{00E50C9B-C9B3-B6D5-13FE-5CA20BCD023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259" r="-1" b="-1"/>
          <a:stretch/>
        </p:blipFill>
        <p:spPr>
          <a:xfrm>
            <a:off x="20" y="10"/>
            <a:ext cx="12188932" cy="6857990"/>
          </a:xfrm>
          <a:prstGeom prst="rect">
            <a:avLst/>
          </a:prstGeom>
        </p:spPr>
      </p:pic>
      <p:sp>
        <p:nvSpPr>
          <p:cNvPr id="2" name="Title 1">
            <a:extLst>
              <a:ext uri="{FF2B5EF4-FFF2-40B4-BE49-F238E27FC236}">
                <a16:creationId xmlns:a16="http://schemas.microsoft.com/office/drawing/2014/main" id="{ECB7BA8D-B2AB-520C-3278-9030090C77ED}"/>
              </a:ext>
            </a:extLst>
          </p:cNvPr>
          <p:cNvSpPr>
            <a:spLocks noGrp="1"/>
          </p:cNvSpPr>
          <p:nvPr>
            <p:ph type="ctrTitle"/>
          </p:nvPr>
        </p:nvSpPr>
        <p:spPr>
          <a:xfrm>
            <a:off x="843630" y="3826292"/>
            <a:ext cx="5257800" cy="1701570"/>
          </a:xfrm>
        </p:spPr>
        <p:txBody>
          <a:bodyPr anchor="b">
            <a:normAutofit/>
          </a:bodyPr>
          <a:lstStyle/>
          <a:p>
            <a:pPr algn="l"/>
            <a:r>
              <a:rPr lang="en-US" sz="3700"/>
              <a:t>Basics of Commercial Real Estate</a:t>
            </a:r>
          </a:p>
        </p:txBody>
      </p:sp>
      <p:sp>
        <p:nvSpPr>
          <p:cNvPr id="3" name="Subtitle 2">
            <a:extLst>
              <a:ext uri="{FF2B5EF4-FFF2-40B4-BE49-F238E27FC236}">
                <a16:creationId xmlns:a16="http://schemas.microsoft.com/office/drawing/2014/main" id="{8B6F79C9-6FB8-67E9-AF5F-C617C3C4E498}"/>
              </a:ext>
            </a:extLst>
          </p:cNvPr>
          <p:cNvSpPr>
            <a:spLocks noGrp="1"/>
          </p:cNvSpPr>
          <p:nvPr>
            <p:ph type="subTitle" idx="1"/>
          </p:nvPr>
        </p:nvSpPr>
        <p:spPr>
          <a:xfrm>
            <a:off x="843631" y="5584617"/>
            <a:ext cx="5147960" cy="646785"/>
          </a:xfrm>
        </p:spPr>
        <p:txBody>
          <a:bodyPr>
            <a:normAutofit/>
          </a:bodyPr>
          <a:lstStyle/>
          <a:p>
            <a:pPr algn="l"/>
            <a:endParaRPr lang="en-US" sz="2000" dirty="0"/>
          </a:p>
        </p:txBody>
      </p:sp>
    </p:spTree>
    <p:extLst>
      <p:ext uri="{BB962C8B-B14F-4D97-AF65-F5344CB8AC3E}">
        <p14:creationId xmlns:p14="http://schemas.microsoft.com/office/powerpoint/2010/main" val="37358178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B582-6809-3586-55B2-C3DDE5E1DC7F}"/>
              </a:ext>
            </a:extLst>
          </p:cNvPr>
          <p:cNvSpPr>
            <a:spLocks noGrp="1"/>
          </p:cNvSpPr>
          <p:nvPr>
            <p:ph type="title"/>
          </p:nvPr>
        </p:nvSpPr>
        <p:spPr>
          <a:xfrm>
            <a:off x="838200" y="459863"/>
            <a:ext cx="10515600" cy="687148"/>
          </a:xfrm>
        </p:spPr>
        <p:txBody>
          <a:bodyPr>
            <a:normAutofit fontScale="90000"/>
          </a:bodyPr>
          <a:lstStyle/>
          <a:p>
            <a:pPr algn="ctr"/>
            <a:r>
              <a:rPr lang="en-US" dirty="0"/>
              <a:t>WHAT IS COMMERCIAL REAL ESTATE?</a:t>
            </a:r>
          </a:p>
        </p:txBody>
      </p:sp>
      <p:graphicFrame>
        <p:nvGraphicFramePr>
          <p:cNvPr id="5" name="Content Placeholder 2">
            <a:extLst>
              <a:ext uri="{FF2B5EF4-FFF2-40B4-BE49-F238E27FC236}">
                <a16:creationId xmlns:a16="http://schemas.microsoft.com/office/drawing/2014/main" id="{4623D586-90FC-48A5-5D87-203E320DAE2F}"/>
              </a:ext>
            </a:extLst>
          </p:cNvPr>
          <p:cNvGraphicFramePr>
            <a:graphicFrameLocks noGrp="1"/>
          </p:cNvGraphicFramePr>
          <p:nvPr>
            <p:ph idx="1"/>
            <p:extLst>
              <p:ext uri="{D42A27DB-BD31-4B8C-83A1-F6EECF244321}">
                <p14:modId xmlns:p14="http://schemas.microsoft.com/office/powerpoint/2010/main" val="1226058973"/>
              </p:ext>
            </p:extLst>
          </p:nvPr>
        </p:nvGraphicFramePr>
        <p:xfrm>
          <a:off x="1686424" y="2798835"/>
          <a:ext cx="8819147" cy="330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DCCE895-968F-DB4E-CF8E-8B155EB39B56}"/>
              </a:ext>
            </a:extLst>
          </p:cNvPr>
          <p:cNvSpPr txBox="1"/>
          <p:nvPr/>
        </p:nvSpPr>
        <p:spPr>
          <a:xfrm>
            <a:off x="1844841" y="1318192"/>
            <a:ext cx="8502315" cy="1234697"/>
          </a:xfrm>
          <a:prstGeom prst="rect">
            <a:avLst/>
          </a:prstGeom>
          <a:noFill/>
        </p:spPr>
        <p:txBody>
          <a:bodyPr wrap="square" rtlCol="0">
            <a:spAutoFit/>
          </a:bodyPr>
          <a:lstStyle/>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"Commercial real estate" means any real estate other than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real estate containing one to four residential units or (ii) real estate classified for assessment purposes under § 58.1-3230. Commercial real estate shall not include single family residential units, including condominiums, townhouses, apartments, or homes in a subdivision when leased on a unit by unit basis even though these units may be part of a larger building or parcel of real estate containing more than four residential units. (VA Code § 54.1-2130.)</a:t>
            </a:r>
          </a:p>
        </p:txBody>
      </p:sp>
    </p:spTree>
    <p:extLst>
      <p:ext uri="{BB962C8B-B14F-4D97-AF65-F5344CB8AC3E}">
        <p14:creationId xmlns:p14="http://schemas.microsoft.com/office/powerpoint/2010/main" val="3564901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C2F3E-87AB-3924-F9B1-C7DEDEDD8AE9}"/>
              </a:ext>
            </a:extLst>
          </p:cNvPr>
          <p:cNvSpPr>
            <a:spLocks noGrp="1"/>
          </p:cNvSpPr>
          <p:nvPr>
            <p:ph type="title"/>
          </p:nvPr>
        </p:nvSpPr>
        <p:spPr>
          <a:xfrm>
            <a:off x="1154184" y="571228"/>
            <a:ext cx="3414451" cy="1379887"/>
          </a:xfrm>
          <a:noFill/>
        </p:spPr>
        <p:txBody>
          <a:bodyPr anchor="t">
            <a:normAutofit fontScale="90000"/>
          </a:bodyPr>
          <a:lstStyle/>
          <a:p>
            <a:pPr algn="l"/>
            <a:r>
              <a:rPr lang="en-US" sz="2800" dirty="0"/>
              <a:t>Make Sure You Are Competent.</a:t>
            </a:r>
            <a:br>
              <a:rPr lang="en-US" sz="2800" dirty="0"/>
            </a:br>
            <a:br>
              <a:rPr lang="en-US" sz="2800" dirty="0">
                <a:solidFill>
                  <a:srgbClr val="FFFFFF"/>
                </a:solidFill>
              </a:rPr>
            </a:br>
            <a:br>
              <a:rPr lang="en-US" sz="2800" dirty="0">
                <a:solidFill>
                  <a:srgbClr val="FFFFFF"/>
                </a:solidFill>
              </a:rPr>
            </a:br>
            <a:r>
              <a:rPr lang="en-US" sz="2800" dirty="0">
                <a:solidFill>
                  <a:srgbClr val="FFFFFF"/>
                </a:solidFill>
              </a:rPr>
              <a:t> </a:t>
            </a:r>
          </a:p>
        </p:txBody>
      </p:sp>
      <p:sp>
        <p:nvSpPr>
          <p:cNvPr id="3" name="Content Placeholder 2">
            <a:extLst>
              <a:ext uri="{FF2B5EF4-FFF2-40B4-BE49-F238E27FC236}">
                <a16:creationId xmlns:a16="http://schemas.microsoft.com/office/drawing/2014/main" id="{EF31E898-E289-4D38-9083-2D207B785BD7}"/>
              </a:ext>
            </a:extLst>
          </p:cNvPr>
          <p:cNvSpPr>
            <a:spLocks noGrp="1"/>
          </p:cNvSpPr>
          <p:nvPr>
            <p:ph idx="1"/>
          </p:nvPr>
        </p:nvSpPr>
        <p:spPr>
          <a:xfrm>
            <a:off x="4821898" y="643466"/>
            <a:ext cx="5827472" cy="5571067"/>
          </a:xfrm>
        </p:spPr>
        <p:txBody>
          <a:bodyPr>
            <a:normAutofit/>
          </a:bodyPr>
          <a:lstStyle/>
          <a:p>
            <a:pPr marL="0" indent="0">
              <a:buNone/>
            </a:pPr>
            <a:r>
              <a:rPr lang="en-US" sz="1700" b="1" u="sng" kern="100" dirty="0">
                <a:effectLst/>
                <a:latin typeface="Arial" panose="020B0604020202020204" pitchFamily="34" charset="0"/>
                <a:ea typeface="Calibri" panose="020F0502020204030204" pitchFamily="34" charset="0"/>
                <a:cs typeface="Times New Roman" panose="02020603050405020304" pitchFamily="18" charset="0"/>
              </a:rPr>
              <a:t>National Association of Realtors® Code of Ethics </a:t>
            </a:r>
          </a:p>
          <a:p>
            <a:pPr marL="0" indent="0">
              <a:buNone/>
            </a:pPr>
            <a:r>
              <a:rPr lang="en-US" sz="1700" u="sng" kern="100" dirty="0">
                <a:effectLst/>
                <a:latin typeface="Arial" panose="020B0604020202020204" pitchFamily="34" charset="0"/>
                <a:ea typeface="Calibri" panose="020F0502020204030204" pitchFamily="34" charset="0"/>
                <a:cs typeface="Times New Roman" panose="02020603050405020304" pitchFamily="18" charset="0"/>
              </a:rPr>
              <a:t>Article 11</a:t>
            </a:r>
            <a:br>
              <a:rPr lang="en-US" sz="1700" kern="100" dirty="0">
                <a:effectLst/>
                <a:latin typeface="Calibri" panose="020F0502020204030204" pitchFamily="34" charset="0"/>
                <a:ea typeface="Calibri" panose="020F0502020204030204" pitchFamily="34" charset="0"/>
                <a:cs typeface="Times New Roman" panose="02020603050405020304" pitchFamily="18" charset="0"/>
              </a:rPr>
            </a:b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The services which Realtors® provide to their clients and customers shall conform to the standards of practice and competence which are reasonably expected in the specific real estate disciplines in which they engage; specifically, residential real estate brokerage, real property management, commercial and industrial real estate brokerage, land brokerage, real estate appraisal, real estate counseling, real estate syndication, real estate auction, and international real estate. Realtors® shall not undertake to provide specialized professional services concerning a type of property or service that is outside their field of competence unless they engage the assistance of one who is competent on such types of property or service, or unless the facts are fully disclosed to the client. Any persons engaged to provide such assistance shall be so identified to the client and their contribution to the assignment should be set forth. (Amended 1/10)</a:t>
            </a:r>
          </a:p>
          <a:p>
            <a:endParaRPr lang="en-US" sz="1700" dirty="0"/>
          </a:p>
        </p:txBody>
      </p:sp>
      <p:pic>
        <p:nvPicPr>
          <p:cNvPr id="5" name="Picture 4" descr="Two women, one in glasses and blazer, talking in business office">
            <a:extLst>
              <a:ext uri="{FF2B5EF4-FFF2-40B4-BE49-F238E27FC236}">
                <a16:creationId xmlns:a16="http://schemas.microsoft.com/office/drawing/2014/main" id="{BE760675-CE17-7676-CD69-3A8CFB57C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914" y="1951115"/>
            <a:ext cx="3156993" cy="2955768"/>
          </a:xfrm>
          <a:prstGeom prst="rect">
            <a:avLst/>
          </a:prstGeom>
        </p:spPr>
      </p:pic>
    </p:spTree>
    <p:extLst>
      <p:ext uri="{BB962C8B-B14F-4D97-AF65-F5344CB8AC3E}">
        <p14:creationId xmlns:p14="http://schemas.microsoft.com/office/powerpoint/2010/main" val="73429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7851A-DAF6-23D9-2FC4-8D4E6E19483E}"/>
              </a:ext>
            </a:extLst>
          </p:cNvPr>
          <p:cNvSpPr>
            <a:spLocks noGrp="1"/>
          </p:cNvSpPr>
          <p:nvPr>
            <p:ph type="title"/>
          </p:nvPr>
        </p:nvSpPr>
        <p:spPr>
          <a:xfrm>
            <a:off x="4965290" y="365760"/>
            <a:ext cx="5997678" cy="1325562"/>
          </a:xfrm>
        </p:spPr>
        <p:txBody>
          <a:bodyPr>
            <a:normAutofit/>
          </a:bodyPr>
          <a:lstStyle/>
          <a:p>
            <a:r>
              <a:rPr lang="en-US" sz="3700" dirty="0"/>
              <a:t>Some Key Differences Compared To Residential</a:t>
            </a:r>
          </a:p>
        </p:txBody>
      </p:sp>
      <p:pic>
        <p:nvPicPr>
          <p:cNvPr id="5" name="Picture 4" descr="Pen placed on top of a signature line">
            <a:extLst>
              <a:ext uri="{FF2B5EF4-FFF2-40B4-BE49-F238E27FC236}">
                <a16:creationId xmlns:a16="http://schemas.microsoft.com/office/drawing/2014/main" id="{3FDF445B-6F60-39A0-C929-D897FFD91649}"/>
              </a:ext>
            </a:extLst>
          </p:cNvPr>
          <p:cNvPicPr>
            <a:picLocks noChangeAspect="1"/>
          </p:cNvPicPr>
          <p:nvPr/>
        </p:nvPicPr>
        <p:blipFill rotWithShape="1">
          <a:blip r:embed="rId3"/>
          <a:srcRect l="52301" r="2407"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EE3FCF9A-14C3-F52E-0326-E173E3886C4B}"/>
              </a:ext>
            </a:extLst>
          </p:cNvPr>
          <p:cNvSpPr>
            <a:spLocks noGrp="1"/>
          </p:cNvSpPr>
          <p:nvPr>
            <p:ph idx="1"/>
          </p:nvPr>
        </p:nvSpPr>
        <p:spPr>
          <a:xfrm>
            <a:off x="4965290" y="2005739"/>
            <a:ext cx="6015571" cy="4174398"/>
          </a:xfrm>
        </p:spPr>
        <p:txBody>
          <a:bodyPr>
            <a:normAutofit/>
          </a:bodyPr>
          <a:lstStyle/>
          <a:p>
            <a:pPr marL="0" indent="0">
              <a:buNone/>
            </a:pPr>
            <a:endParaRPr lang="en-US" sz="1600" dirty="0"/>
          </a:p>
          <a:p>
            <a:r>
              <a:rPr lang="en-US" sz="1600" dirty="0"/>
              <a:t>Letter of Intent (VAR Forms 720 &amp; 730)</a:t>
            </a:r>
          </a:p>
          <a:p>
            <a:r>
              <a:rPr lang="en-US" sz="1600" dirty="0"/>
              <a:t>Longer Lease Terms</a:t>
            </a:r>
          </a:p>
          <a:p>
            <a:r>
              <a:rPr lang="en-US" sz="1600" dirty="0"/>
              <a:t>Gross Lease vs. Triple Net Lease vs. Modified Net Lease</a:t>
            </a:r>
          </a:p>
          <a:p>
            <a:r>
              <a:rPr lang="en-US" sz="1600" dirty="0"/>
              <a:t>Variable Rent Increases</a:t>
            </a:r>
          </a:p>
          <a:p>
            <a:r>
              <a:rPr lang="en-US" sz="1600" dirty="0"/>
              <a:t>Termination Clauses</a:t>
            </a:r>
          </a:p>
          <a:p>
            <a:endParaRPr lang="en-US" dirty="0"/>
          </a:p>
        </p:txBody>
      </p:sp>
    </p:spTree>
    <p:extLst>
      <p:ext uri="{BB962C8B-B14F-4D97-AF65-F5344CB8AC3E}">
        <p14:creationId xmlns:p14="http://schemas.microsoft.com/office/powerpoint/2010/main" val="136450886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E7025548F6494E8C1ABF7D2740F2F5" ma:contentTypeVersion="15" ma:contentTypeDescription="Create a new document." ma:contentTypeScope="" ma:versionID="5ec63cf76c63be4c4060dde4fd5b70fe">
  <xsd:schema xmlns:xsd="http://www.w3.org/2001/XMLSchema" xmlns:xs="http://www.w3.org/2001/XMLSchema" xmlns:p="http://schemas.microsoft.com/office/2006/metadata/properties" xmlns:ns2="ba630d7b-8c89-47ad-91ac-97942cba60d1" xmlns:ns3="0207266a-8549-4d12-87c7-6d3d79637e47" targetNamespace="http://schemas.microsoft.com/office/2006/metadata/properties" ma:root="true" ma:fieldsID="c1655f07aff125d8ea5b8a8ee62677f2" ns2:_="" ns3:_="">
    <xsd:import namespace="ba630d7b-8c89-47ad-91ac-97942cba60d1"/>
    <xsd:import namespace="0207266a-8549-4d12-87c7-6d3d79637e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0d7b-8c89-47ad-91ac-97942cba6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e32d4-85ac-40c2-9e8e-56c60904338d"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207266a-8549-4d12-87c7-6d3d79637e4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55bc54e-6852-432d-a8bf-2ccd59860851}" ma:internalName="TaxCatchAll" ma:showField="CatchAllData" ma:web="0207266a-8549-4d12-87c7-6d3d79637e4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630d7b-8c89-47ad-91ac-97942cba60d1">
      <Terms xmlns="http://schemas.microsoft.com/office/infopath/2007/PartnerControls"/>
    </lcf76f155ced4ddcb4097134ff3c332f>
    <TaxCatchAll xmlns="0207266a-8549-4d12-87c7-6d3d79637e47" xsi:nil="true"/>
  </documentManagement>
</p:properties>
</file>

<file path=customXml/itemProps1.xml><?xml version="1.0" encoding="utf-8"?>
<ds:datastoreItem xmlns:ds="http://schemas.openxmlformats.org/officeDocument/2006/customXml" ds:itemID="{B172BAE9-0CE0-41C3-8065-50F27F0EDAB0}"/>
</file>

<file path=customXml/itemProps2.xml><?xml version="1.0" encoding="utf-8"?>
<ds:datastoreItem xmlns:ds="http://schemas.openxmlformats.org/officeDocument/2006/customXml" ds:itemID="{0F8B7590-B585-4A90-A550-82E495A41B3F}"/>
</file>

<file path=customXml/itemProps3.xml><?xml version="1.0" encoding="utf-8"?>
<ds:datastoreItem xmlns:ds="http://schemas.openxmlformats.org/officeDocument/2006/customXml" ds:itemID="{29B0805E-EF77-49EC-8EAA-3DC83BFA4DA0}"/>
</file>

<file path=docProps/app.xml><?xml version="1.0" encoding="utf-8"?>
<Properties xmlns="http://schemas.openxmlformats.org/officeDocument/2006/extended-properties" xmlns:vt="http://schemas.openxmlformats.org/officeDocument/2006/docPropsVTypes">
  <Template>TM03457515[[fn=View]]</Template>
  <TotalTime>298</TotalTime>
  <Words>913</Words>
  <Application>Microsoft Office PowerPoint</Application>
  <PresentationFormat>Widescreen</PresentationFormat>
  <Paragraphs>42</Paragraphs>
  <Slides>4</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Century Schoolbook</vt:lpstr>
      <vt:lpstr>Wingdings 2</vt:lpstr>
      <vt:lpstr>View</vt:lpstr>
      <vt:lpstr>Basics of Commercial Real Estate</vt:lpstr>
      <vt:lpstr>WHAT IS COMMERCIAL REAL ESTATE?</vt:lpstr>
      <vt:lpstr>Make Sure You Are Competent.    </vt:lpstr>
      <vt:lpstr>Some Key Differences Compared To Residential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Commercial Real Estate</dc:title>
  <dc:creator>Sean Olk</dc:creator>
  <cp:lastModifiedBy>Sean Olk</cp:lastModifiedBy>
  <cp:revision>1</cp:revision>
  <dcterms:created xsi:type="dcterms:W3CDTF">2023-03-17T14:00:46Z</dcterms:created>
  <dcterms:modified xsi:type="dcterms:W3CDTF">2023-03-20T20:38:02Z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0x010100DFE7025548F6494E8C1ABF7D2740F2F5</vt:lpwstr>
  </property>
</Properties>
</file>