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759" r:id="rId5"/>
  </p:sldMasterIdLst>
  <p:notesMasterIdLst>
    <p:notesMasterId r:id="rId27"/>
  </p:notesMasterIdLst>
  <p:sldIdLst>
    <p:sldId id="528" r:id="rId6"/>
    <p:sldId id="429" r:id="rId7"/>
    <p:sldId id="389" r:id="rId8"/>
    <p:sldId id="507" r:id="rId9"/>
    <p:sldId id="508" r:id="rId10"/>
    <p:sldId id="509" r:id="rId11"/>
    <p:sldId id="513" r:id="rId12"/>
    <p:sldId id="514" r:id="rId13"/>
    <p:sldId id="515" r:id="rId14"/>
    <p:sldId id="516" r:id="rId15"/>
    <p:sldId id="517" r:id="rId16"/>
    <p:sldId id="518" r:id="rId17"/>
    <p:sldId id="519" r:id="rId18"/>
    <p:sldId id="520" r:id="rId19"/>
    <p:sldId id="521" r:id="rId20"/>
    <p:sldId id="522" r:id="rId21"/>
    <p:sldId id="523" r:id="rId22"/>
    <p:sldId id="524" r:id="rId23"/>
    <p:sldId id="525" r:id="rId24"/>
    <p:sldId id="526" r:id="rId25"/>
    <p:sldId id="529" r:id="rId26"/>
  </p:sldIdLst>
  <p:sldSz cx="9144000" cy="6858000" type="screen4x3"/>
  <p:notesSz cx="2886075"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625" autoAdjust="0"/>
  </p:normalViewPr>
  <p:slideViewPr>
    <p:cSldViewPr snapToGrid="0">
      <p:cViewPr varScale="1">
        <p:scale>
          <a:sx n="53" d="100"/>
          <a:sy n="53" d="100"/>
        </p:scale>
        <p:origin x="164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250633" cy="10901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634774" y="0"/>
            <a:ext cx="1250633" cy="1090189"/>
          </a:xfrm>
          <a:prstGeom prst="rect">
            <a:avLst/>
          </a:prstGeom>
        </p:spPr>
        <p:txBody>
          <a:bodyPr vert="horz" lIns="91440" tIns="45720" rIns="91440" bIns="45720" rtlCol="0"/>
          <a:lstStyle>
            <a:lvl1pPr algn="r">
              <a:defRPr sz="1200"/>
            </a:lvl1pPr>
          </a:lstStyle>
          <a:p>
            <a:fld id="{796A14BF-5DE8-4C39-A51D-0896DA463C45}" type="datetimeFigureOut">
              <a:rPr lang="en-US" smtClean="0"/>
              <a:t>12/1/2022</a:t>
            </a:fld>
            <a:endParaRPr lang="en-US"/>
          </a:p>
        </p:txBody>
      </p:sp>
      <p:sp>
        <p:nvSpPr>
          <p:cNvPr id="4" name="Slide Image Placeholder 3"/>
          <p:cNvSpPr>
            <a:spLocks noGrp="1" noRot="1" noChangeAspect="1"/>
          </p:cNvSpPr>
          <p:nvPr>
            <p:ph type="sldImg" idx="2"/>
          </p:nvPr>
        </p:nvSpPr>
        <p:spPr>
          <a:xfrm>
            <a:off x="-3444875" y="2716213"/>
            <a:ext cx="9775825" cy="7332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88608" y="10456752"/>
            <a:ext cx="2308860" cy="8555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0638131"/>
            <a:ext cx="1250633" cy="1090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634774" y="20638131"/>
            <a:ext cx="1250633" cy="1090187"/>
          </a:xfrm>
          <a:prstGeom prst="rect">
            <a:avLst/>
          </a:prstGeom>
        </p:spPr>
        <p:txBody>
          <a:bodyPr vert="horz" lIns="91440" tIns="45720" rIns="91440" bIns="45720" rtlCol="0" anchor="b"/>
          <a:lstStyle>
            <a:lvl1pPr algn="r">
              <a:defRPr sz="1200"/>
            </a:lvl1pPr>
          </a:lstStyle>
          <a:p>
            <a:fld id="{B98989FF-DE02-4F3A-AE24-28E2398A93AD}" type="slidenum">
              <a:rPr lang="en-US" smtClean="0"/>
              <a:t>‹#›</a:t>
            </a:fld>
            <a:endParaRPr lang="en-US"/>
          </a:p>
        </p:txBody>
      </p:sp>
    </p:spTree>
    <p:extLst>
      <p:ext uri="{BB962C8B-B14F-4D97-AF65-F5344CB8AC3E}">
        <p14:creationId xmlns:p14="http://schemas.microsoft.com/office/powerpoint/2010/main" val="372916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Introduction</a:t>
            </a:r>
          </a:p>
        </p:txBody>
      </p:sp>
      <p:sp>
        <p:nvSpPr>
          <p:cNvPr id="4" name="Slide Number Placeholder 3"/>
          <p:cNvSpPr>
            <a:spLocks noGrp="1"/>
          </p:cNvSpPr>
          <p:nvPr>
            <p:ph type="sldNum" sz="quarter" idx="5"/>
          </p:nvPr>
        </p:nvSpPr>
        <p:spPr/>
        <p:txBody>
          <a:bodyPr/>
          <a:lstStyle/>
          <a:p>
            <a:fld id="{B98989FF-DE02-4F3A-AE24-28E2398A93AD}" type="slidenum">
              <a:rPr lang="en-US" smtClean="0"/>
              <a:t>1</a:t>
            </a:fld>
            <a:endParaRPr lang="en-US"/>
          </a:p>
        </p:txBody>
      </p:sp>
    </p:spTree>
    <p:extLst>
      <p:ext uri="{BB962C8B-B14F-4D97-AF65-F5344CB8AC3E}">
        <p14:creationId xmlns:p14="http://schemas.microsoft.com/office/powerpoint/2010/main" val="682085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r>
              <a:rPr lang="en-US" b="0" i="0" dirty="0">
                <a:solidFill>
                  <a:srgbClr val="333333"/>
                </a:solidFill>
                <a:effectLst/>
                <a:latin typeface="Verdana" panose="020B0604030504040204" pitchFamily="34" charset="0"/>
              </a:rPr>
              <a:t>This form was used to reinstate a lease which had been nulled by a court order in more than likely an Unlawful Detainer. However, we found that the Form was not really being used and best practice is just to sign a new lease if you want to keep the tenant.</a:t>
            </a:r>
          </a:p>
        </p:txBody>
      </p:sp>
      <p:sp>
        <p:nvSpPr>
          <p:cNvPr id="4" name="Slide Number Placeholder 3"/>
          <p:cNvSpPr>
            <a:spLocks noGrp="1"/>
          </p:cNvSpPr>
          <p:nvPr>
            <p:ph type="sldNum" sz="quarter" idx="10"/>
          </p:nvPr>
        </p:nvSpPr>
        <p:spPr/>
        <p:txBody>
          <a:bodyPr/>
          <a:lstStyle/>
          <a:p>
            <a:fld id="{0214F52D-869D-4E3E-A158-749F9718C9CE}" type="slidenum">
              <a:rPr lang="en-US" smtClean="0"/>
              <a:t>10</a:t>
            </a:fld>
            <a:endParaRPr lang="en-US" dirty="0"/>
          </a:p>
        </p:txBody>
      </p:sp>
    </p:spTree>
    <p:extLst>
      <p:ext uri="{BB962C8B-B14F-4D97-AF65-F5344CB8AC3E}">
        <p14:creationId xmlns:p14="http://schemas.microsoft.com/office/powerpoint/2010/main" val="345215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r>
              <a:rPr lang="en-US" b="0" dirty="0"/>
              <a:t>There were no changes to the statute, so you can be sure that this is still the latest and greatest. </a:t>
            </a:r>
            <a:endParaRPr lang="en-US" b="0" i="0" dirty="0">
              <a:solidFill>
                <a:srgbClr val="333333"/>
              </a:solidFill>
              <a:effectLst/>
              <a:latin typeface="Verdana" panose="020B0604030504040204" pitchFamily="34" charset="0"/>
            </a:endParaRPr>
          </a:p>
          <a:p>
            <a:pPr algn="l" fontAlgn="base"/>
            <a:endParaRPr lang="en-US" b="0"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0214F52D-869D-4E3E-A158-749F9718C9CE}" type="slidenum">
              <a:rPr lang="en-US" smtClean="0"/>
              <a:t>11</a:t>
            </a:fld>
            <a:endParaRPr lang="en-US" dirty="0"/>
          </a:p>
        </p:txBody>
      </p:sp>
    </p:spTree>
    <p:extLst>
      <p:ext uri="{BB962C8B-B14F-4D97-AF65-F5344CB8AC3E}">
        <p14:creationId xmlns:p14="http://schemas.microsoft.com/office/powerpoint/2010/main" val="199631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r>
              <a:rPr lang="en-US" b="0" dirty="0"/>
              <a:t>If a Seller is to remain in the Property after the sale and there is a deposit, this form should be used for the disposition of the deposit and its release. </a:t>
            </a:r>
          </a:p>
        </p:txBody>
      </p:sp>
      <p:sp>
        <p:nvSpPr>
          <p:cNvPr id="4" name="Slide Number Placeholder 3"/>
          <p:cNvSpPr>
            <a:spLocks noGrp="1"/>
          </p:cNvSpPr>
          <p:nvPr>
            <p:ph type="sldNum" sz="quarter" idx="10"/>
          </p:nvPr>
        </p:nvSpPr>
        <p:spPr/>
        <p:txBody>
          <a:bodyPr/>
          <a:lstStyle/>
          <a:p>
            <a:fld id="{0214F52D-869D-4E3E-A158-749F9718C9CE}" type="slidenum">
              <a:rPr lang="en-US" smtClean="0"/>
              <a:t>12</a:t>
            </a:fld>
            <a:endParaRPr lang="en-US" dirty="0"/>
          </a:p>
        </p:txBody>
      </p:sp>
    </p:spTree>
    <p:extLst>
      <p:ext uri="{BB962C8B-B14F-4D97-AF65-F5344CB8AC3E}">
        <p14:creationId xmlns:p14="http://schemas.microsoft.com/office/powerpoint/2010/main" val="147571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r>
              <a:rPr lang="en-US" b="0" dirty="0"/>
              <a:t>Modified language for inclusivity. </a:t>
            </a:r>
          </a:p>
        </p:txBody>
      </p:sp>
      <p:sp>
        <p:nvSpPr>
          <p:cNvPr id="4" name="Slide Number Placeholder 3"/>
          <p:cNvSpPr>
            <a:spLocks noGrp="1"/>
          </p:cNvSpPr>
          <p:nvPr>
            <p:ph type="sldNum" sz="quarter" idx="10"/>
          </p:nvPr>
        </p:nvSpPr>
        <p:spPr/>
        <p:txBody>
          <a:bodyPr/>
          <a:lstStyle/>
          <a:p>
            <a:fld id="{0214F52D-869D-4E3E-A158-749F9718C9CE}" type="slidenum">
              <a:rPr lang="en-US" smtClean="0"/>
              <a:t>13</a:t>
            </a:fld>
            <a:endParaRPr lang="en-US" dirty="0"/>
          </a:p>
        </p:txBody>
      </p:sp>
    </p:spTree>
    <p:extLst>
      <p:ext uri="{BB962C8B-B14F-4D97-AF65-F5344CB8AC3E}">
        <p14:creationId xmlns:p14="http://schemas.microsoft.com/office/powerpoint/2010/main" val="2999688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r>
              <a:rPr lang="en-US" b="0" i="0" dirty="0">
                <a:solidFill>
                  <a:srgbClr val="333333"/>
                </a:solidFill>
                <a:effectLst/>
                <a:latin typeface="Verdana" panose="020B0604030504040204" pitchFamily="34" charset="0"/>
              </a:rPr>
              <a:t>Form 270 still remains; however, now you have the option of sending one of the two and not just both at the same time if you so wish.</a:t>
            </a:r>
          </a:p>
        </p:txBody>
      </p:sp>
      <p:sp>
        <p:nvSpPr>
          <p:cNvPr id="4" name="Slide Number Placeholder 3"/>
          <p:cNvSpPr>
            <a:spLocks noGrp="1"/>
          </p:cNvSpPr>
          <p:nvPr>
            <p:ph type="sldNum" sz="quarter" idx="10"/>
          </p:nvPr>
        </p:nvSpPr>
        <p:spPr/>
        <p:txBody>
          <a:bodyPr/>
          <a:lstStyle/>
          <a:p>
            <a:fld id="{0214F52D-869D-4E3E-A158-749F9718C9CE}" type="slidenum">
              <a:rPr lang="en-US" smtClean="0"/>
              <a:t>14</a:t>
            </a:fld>
            <a:endParaRPr lang="en-US" dirty="0"/>
          </a:p>
        </p:txBody>
      </p:sp>
    </p:spTree>
    <p:extLst>
      <p:ext uri="{BB962C8B-B14F-4D97-AF65-F5344CB8AC3E}">
        <p14:creationId xmlns:p14="http://schemas.microsoft.com/office/powerpoint/2010/main" val="3028680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a:t>
            </a:r>
            <a:r>
              <a:rPr lang="en-US" dirty="0"/>
              <a:t> </a:t>
            </a:r>
          </a:p>
          <a:p>
            <a:endParaRPr lang="en-US" dirty="0"/>
          </a:p>
          <a:p>
            <a:r>
              <a:rPr lang="en-US" dirty="0"/>
              <a:t>Added check boxes for: </a:t>
            </a:r>
          </a:p>
          <a:p>
            <a:r>
              <a:rPr lang="en-US" dirty="0"/>
              <a:t>3d – balance of purchase price</a:t>
            </a:r>
          </a:p>
          <a:p>
            <a:r>
              <a:rPr lang="en-US" dirty="0"/>
              <a:t>3e – Seller concessions</a:t>
            </a:r>
          </a:p>
          <a:p>
            <a:r>
              <a:rPr lang="en-US" dirty="0"/>
              <a:t>3f – Other financing Terms</a:t>
            </a:r>
          </a:p>
          <a:p>
            <a:endParaRPr lang="en-US" dirty="0"/>
          </a:p>
          <a:p>
            <a:r>
              <a:rPr lang="en-US" dirty="0"/>
              <a:t>Also changed the assignability language to the affirmative:</a:t>
            </a:r>
          </a:p>
          <a:p>
            <a:endParaRPr lang="en-US" dirty="0"/>
          </a:p>
          <a:p>
            <a:pPr algn="l"/>
            <a:r>
              <a:rPr lang="en-US" sz="1800" b="0" i="0" u="none" strike="noStrike" baseline="0" dirty="0">
                <a:latin typeface="CIDFont+F2"/>
              </a:rPr>
              <a:t>Purchaser may assign this Contract in whole or in part, only with the prior written consent of Seller, which Seller shall be under no obligation whatsoever to give.</a:t>
            </a:r>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15</a:t>
            </a:fld>
            <a:endParaRPr lang="en-US" dirty="0"/>
          </a:p>
        </p:txBody>
      </p:sp>
    </p:spTree>
    <p:extLst>
      <p:ext uri="{BB962C8B-B14F-4D97-AF65-F5344CB8AC3E}">
        <p14:creationId xmlns:p14="http://schemas.microsoft.com/office/powerpoint/2010/main" val="3706218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a:t>
            </a:r>
            <a:r>
              <a:rPr lang="en-US" dirty="0"/>
              <a:t> The term deficiencies is now defined at the top. Before it was in the middle of the contract; however, now it is clear at the top. 600D only allows for deficiencies to be used as part of the negotiation.</a:t>
            </a:r>
          </a:p>
        </p:txBody>
      </p:sp>
      <p:sp>
        <p:nvSpPr>
          <p:cNvPr id="4" name="Slide Number Placeholder 3"/>
          <p:cNvSpPr>
            <a:spLocks noGrp="1"/>
          </p:cNvSpPr>
          <p:nvPr>
            <p:ph type="sldNum" sz="quarter" idx="10"/>
          </p:nvPr>
        </p:nvSpPr>
        <p:spPr/>
        <p:txBody>
          <a:bodyPr/>
          <a:lstStyle/>
          <a:p>
            <a:fld id="{0214F52D-869D-4E3E-A158-749F9718C9CE}" type="slidenum">
              <a:rPr lang="en-US" smtClean="0"/>
              <a:t>16</a:t>
            </a:fld>
            <a:endParaRPr lang="en-US" dirty="0"/>
          </a:p>
        </p:txBody>
      </p:sp>
    </p:spTree>
    <p:extLst>
      <p:ext uri="{BB962C8B-B14F-4D97-AF65-F5344CB8AC3E}">
        <p14:creationId xmlns:p14="http://schemas.microsoft.com/office/powerpoint/2010/main" val="364296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a:t>
            </a:r>
            <a:r>
              <a:rPr lang="en-US" dirty="0"/>
              <a:t> Form 670 now includes a paragraph where Title must pass with covenants. </a:t>
            </a:r>
          </a:p>
        </p:txBody>
      </p:sp>
      <p:sp>
        <p:nvSpPr>
          <p:cNvPr id="4" name="Slide Number Placeholder 3"/>
          <p:cNvSpPr>
            <a:spLocks noGrp="1"/>
          </p:cNvSpPr>
          <p:nvPr>
            <p:ph type="sldNum" sz="quarter" idx="10"/>
          </p:nvPr>
        </p:nvSpPr>
        <p:spPr/>
        <p:txBody>
          <a:bodyPr/>
          <a:lstStyle/>
          <a:p>
            <a:fld id="{0214F52D-869D-4E3E-A158-749F9718C9CE}" type="slidenum">
              <a:rPr lang="en-US" smtClean="0"/>
              <a:t>17</a:t>
            </a:fld>
            <a:endParaRPr lang="en-US" dirty="0"/>
          </a:p>
        </p:txBody>
      </p:sp>
    </p:spTree>
    <p:extLst>
      <p:ext uri="{BB962C8B-B14F-4D97-AF65-F5344CB8AC3E}">
        <p14:creationId xmlns:p14="http://schemas.microsoft.com/office/powerpoint/2010/main" val="1237613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a:t>
            </a:r>
            <a:r>
              <a:rPr lang="en-US" dirty="0"/>
              <a:t> Paragraph 40 - Termination – Added: If this Agreement is terminated coinciding with the end of a tenancy, Agent will comply with requirements of this Agreement related to the end of a tenancy, to include move out inspection and security deposit disposition.</a:t>
            </a:r>
          </a:p>
          <a:p>
            <a:endParaRPr lang="en-US" dirty="0"/>
          </a:p>
          <a:p>
            <a:r>
              <a:rPr lang="en-US" dirty="0"/>
              <a:t>If this is not to be the case, please make sure that you state this in the termination/release of PMA – 900A.</a:t>
            </a:r>
          </a:p>
        </p:txBody>
      </p:sp>
      <p:sp>
        <p:nvSpPr>
          <p:cNvPr id="4" name="Slide Number Placeholder 3"/>
          <p:cNvSpPr>
            <a:spLocks noGrp="1"/>
          </p:cNvSpPr>
          <p:nvPr>
            <p:ph type="sldNum" sz="quarter" idx="10"/>
          </p:nvPr>
        </p:nvSpPr>
        <p:spPr/>
        <p:txBody>
          <a:bodyPr/>
          <a:lstStyle/>
          <a:p>
            <a:fld id="{0214F52D-869D-4E3E-A158-749F9718C9CE}" type="slidenum">
              <a:rPr lang="en-US" smtClean="0"/>
              <a:t>18</a:t>
            </a:fld>
            <a:endParaRPr lang="en-US" dirty="0"/>
          </a:p>
        </p:txBody>
      </p:sp>
    </p:spTree>
    <p:extLst>
      <p:ext uri="{BB962C8B-B14F-4D97-AF65-F5344CB8AC3E}">
        <p14:creationId xmlns:p14="http://schemas.microsoft.com/office/powerpoint/2010/main" val="3391945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a:t>
            </a:r>
            <a:r>
              <a:rPr lang="en-US" dirty="0"/>
              <a:t> Reformatted for clarity and added more lines for Other. </a:t>
            </a:r>
          </a:p>
        </p:txBody>
      </p:sp>
      <p:sp>
        <p:nvSpPr>
          <p:cNvPr id="4" name="Slide Number Placeholder 3"/>
          <p:cNvSpPr>
            <a:spLocks noGrp="1"/>
          </p:cNvSpPr>
          <p:nvPr>
            <p:ph type="sldNum" sz="quarter" idx="10"/>
          </p:nvPr>
        </p:nvSpPr>
        <p:spPr/>
        <p:txBody>
          <a:bodyPr/>
          <a:lstStyle/>
          <a:p>
            <a:fld id="{0214F52D-869D-4E3E-A158-749F9718C9CE}" type="slidenum">
              <a:rPr lang="en-US" smtClean="0"/>
              <a:t>19</a:t>
            </a:fld>
            <a:endParaRPr lang="en-US" dirty="0"/>
          </a:p>
        </p:txBody>
      </p:sp>
    </p:spTree>
    <p:extLst>
      <p:ext uri="{BB962C8B-B14F-4D97-AF65-F5344CB8AC3E}">
        <p14:creationId xmlns:p14="http://schemas.microsoft.com/office/powerpoint/2010/main" val="2617104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B98989FF-DE02-4F3A-AE24-28E2398A93AD}" type="slidenum">
              <a:rPr lang="en-US" smtClean="0"/>
              <a:t>2</a:t>
            </a:fld>
            <a:endParaRPr lang="en-US"/>
          </a:p>
        </p:txBody>
      </p:sp>
    </p:spTree>
    <p:extLst>
      <p:ext uri="{BB962C8B-B14F-4D97-AF65-F5344CB8AC3E}">
        <p14:creationId xmlns:p14="http://schemas.microsoft.com/office/powerpoint/2010/main" val="401268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dirty="0"/>
              <a:t>These forms have been reviewed and no changes have been made. </a:t>
            </a:r>
          </a:p>
        </p:txBody>
      </p:sp>
      <p:sp>
        <p:nvSpPr>
          <p:cNvPr id="4" name="Slide Number Placeholder 3"/>
          <p:cNvSpPr>
            <a:spLocks noGrp="1"/>
          </p:cNvSpPr>
          <p:nvPr>
            <p:ph type="sldNum" sz="quarter" idx="10"/>
          </p:nvPr>
        </p:nvSpPr>
        <p:spPr/>
        <p:txBody>
          <a:bodyPr/>
          <a:lstStyle/>
          <a:p>
            <a:fld id="{0214F52D-869D-4E3E-A158-749F9718C9CE}" type="slidenum">
              <a:rPr lang="en-US" smtClean="0"/>
              <a:t>20</a:t>
            </a:fld>
            <a:endParaRPr lang="en-US" dirty="0"/>
          </a:p>
        </p:txBody>
      </p:sp>
    </p:spTree>
    <p:extLst>
      <p:ext uri="{BB962C8B-B14F-4D97-AF65-F5344CB8AC3E}">
        <p14:creationId xmlns:p14="http://schemas.microsoft.com/office/powerpoint/2010/main" val="2321029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21</a:t>
            </a:fld>
            <a:endParaRPr lang="en-US" dirty="0"/>
          </a:p>
        </p:txBody>
      </p:sp>
    </p:spTree>
    <p:extLst>
      <p:ext uri="{BB962C8B-B14F-4D97-AF65-F5344CB8AC3E}">
        <p14:creationId xmlns:p14="http://schemas.microsoft.com/office/powerpoint/2010/main" val="24147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a:t>
            </a:r>
            <a:r>
              <a:rPr lang="en-US" dirty="0"/>
              <a:t> New law adds a minimum of two hours of Fair Housing or Appraisal Bias Courses for Appraisers. </a:t>
            </a:r>
            <a:endParaRPr lang="en-US" b="0" i="0" dirty="0">
              <a:solidFill>
                <a:srgbClr val="333333"/>
              </a:solidFill>
              <a:effectLst/>
              <a:latin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3</a:t>
            </a:fld>
            <a:endParaRPr lang="en-US" dirty="0"/>
          </a:p>
        </p:txBody>
      </p:sp>
    </p:spTree>
    <p:extLst>
      <p:ext uri="{BB962C8B-B14F-4D97-AF65-F5344CB8AC3E}">
        <p14:creationId xmlns:p14="http://schemas.microsoft.com/office/powerpoint/2010/main" val="3357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r>
              <a:rPr lang="en-US" b="0" dirty="0"/>
              <a:t>There is a very important change to the law coming on January 1</a:t>
            </a:r>
            <a:r>
              <a:rPr lang="en-US" b="0" baseline="30000" dirty="0"/>
              <a:t>st</a:t>
            </a:r>
            <a:r>
              <a:rPr lang="en-US" b="0" dirty="0"/>
              <a:t> 2023 that hopefully will not impact you. </a:t>
            </a:r>
          </a:p>
          <a:p>
            <a:pPr algn="l" fontAlgn="base"/>
            <a:endParaRPr lang="en-US" b="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b="0" dirty="0"/>
              <a:t>The current law as of the time of this recording has a list of 5 categories that DPOR must go through in order, in the tragic event of the death or disability of a real estate broker. The first change to the law is the addition of paragraphs A and modification of B. If you are a sole proprietorship or the only licensed broker in a firm, you must designate another Broker to conclude your business if you are unable to by death or disability.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b="0" dirty="0"/>
              <a:t>DPOR has already been sending out letters to Brokers to designate another licensed Broker to wind down the business. Per the letter and the statute, this is ONLY necessary if you are a sole proprietorship or the only licensed broker in a FIRM. The letter which has been sent out requires you to return this to DPOR by December 31</a:t>
            </a:r>
            <a:r>
              <a:rPr lang="en-US" b="0" baseline="30000" dirty="0"/>
              <a:t>st</a:t>
            </a:r>
            <a:r>
              <a:rPr lang="en-US" b="0" dirty="0"/>
              <a:t>, 2022. In the future, on January 1</a:t>
            </a:r>
            <a:r>
              <a:rPr lang="en-US" b="0" baseline="30000" dirty="0"/>
              <a:t>st</a:t>
            </a:r>
            <a:r>
              <a:rPr lang="en-US" b="0" dirty="0"/>
              <a:t> 2023 this form will be available on DPORs website. So, if you are watching this later and need the form it will be available there.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b="0" dirty="0"/>
              <a:t>If for some reason the Broker you designated is unable or unwilling to perform will then grant approval to one of the individuals in the 5 list category.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dirty="0"/>
          </a:p>
          <a:p>
            <a:pPr algn="l" fontAlgn="base"/>
            <a:endParaRPr lang="en-US" b="0" dirty="0"/>
          </a:p>
          <a:p>
            <a:pPr algn="l" fontAlgn="base"/>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4</a:t>
            </a:fld>
            <a:endParaRPr lang="en-US" dirty="0"/>
          </a:p>
        </p:txBody>
      </p:sp>
    </p:spTree>
    <p:extLst>
      <p:ext uri="{BB962C8B-B14F-4D97-AF65-F5344CB8AC3E}">
        <p14:creationId xmlns:p14="http://schemas.microsoft.com/office/powerpoint/2010/main" val="70252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a:t>
            </a:r>
            <a:r>
              <a:rPr lang="en-US" dirty="0"/>
              <a:t> The list should look familiar because it is the same list as before. But please note from the previous slide that DPOR does NOT have to go in order. Therefore, they can grant approval to any individual in the 5 categories in any order. As you can see, category number 5 is very likely to be the most desirable one for the conclusion of the business. </a:t>
            </a:r>
          </a:p>
        </p:txBody>
      </p:sp>
      <p:sp>
        <p:nvSpPr>
          <p:cNvPr id="4" name="Slide Number Placeholder 3"/>
          <p:cNvSpPr>
            <a:spLocks noGrp="1"/>
          </p:cNvSpPr>
          <p:nvPr>
            <p:ph type="sldNum" sz="quarter" idx="10"/>
          </p:nvPr>
        </p:nvSpPr>
        <p:spPr/>
        <p:txBody>
          <a:bodyPr/>
          <a:lstStyle/>
          <a:p>
            <a:fld id="{0214F52D-869D-4E3E-A158-749F9718C9CE}" type="slidenum">
              <a:rPr lang="en-US" smtClean="0"/>
              <a:t>5</a:t>
            </a:fld>
            <a:endParaRPr lang="en-US" dirty="0"/>
          </a:p>
        </p:txBody>
      </p:sp>
    </p:spTree>
    <p:extLst>
      <p:ext uri="{BB962C8B-B14F-4D97-AF65-F5344CB8AC3E}">
        <p14:creationId xmlns:p14="http://schemas.microsoft.com/office/powerpoint/2010/main" val="254039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a:t>
            </a:r>
            <a:r>
              <a:rPr lang="en-US" dirty="0"/>
              <a:t> Last but not least. This may seem familiar to the old statute but there are some significant changes. DPOR will appoint another licensed Broker with their consent if they cannot find anyone suitable or available in the categorical list. The statute is now explicit that it will be another licensed Broker, not just a suitable individual </a:t>
            </a:r>
            <a:endParaRPr lang="en-US" b="0"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0214F52D-869D-4E3E-A158-749F9718C9CE}" type="slidenum">
              <a:rPr lang="en-US" smtClean="0"/>
              <a:t>6</a:t>
            </a:fld>
            <a:endParaRPr lang="en-US" dirty="0"/>
          </a:p>
        </p:txBody>
      </p:sp>
    </p:spTree>
    <p:extLst>
      <p:ext uri="{BB962C8B-B14F-4D97-AF65-F5344CB8AC3E}">
        <p14:creationId xmlns:p14="http://schemas.microsoft.com/office/powerpoint/2010/main" val="43439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r>
              <a:rPr lang="en-US" b="0" i="0" dirty="0">
                <a:solidFill>
                  <a:srgbClr val="333333"/>
                </a:solidFill>
                <a:effectLst/>
                <a:latin typeface="Montserrat" panose="00000500000000000000" pitchFamily="2" charset="0"/>
              </a:rPr>
              <a:t>Definition of “real estate professional.” Section 1 of the manual has been amended to define “Real Estate Professional” as an individual engaged in the disciplines of real estate specified under Article 11 of the Code of Ethics. Those disciplines include residential real estate brokerage, real property management, commercial and industrial real estate brokerage, land brokerage, real estate appraisal, real estate counseling, real estate syndication, real estate auction, and international real estate.</a:t>
            </a:r>
            <a:endParaRPr lang="en-US" b="0"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0214F52D-869D-4E3E-A158-749F9718C9CE}" type="slidenum">
              <a:rPr lang="en-US" smtClean="0"/>
              <a:t>7</a:t>
            </a:fld>
            <a:endParaRPr lang="en-US" dirty="0"/>
          </a:p>
        </p:txBody>
      </p:sp>
    </p:spTree>
    <p:extLst>
      <p:ext uri="{BB962C8B-B14F-4D97-AF65-F5344CB8AC3E}">
        <p14:creationId xmlns:p14="http://schemas.microsoft.com/office/powerpoint/2010/main" val="398422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r>
              <a:rPr lang="en-US" b="0" i="0" dirty="0">
                <a:solidFill>
                  <a:srgbClr val="333333"/>
                </a:solidFill>
                <a:effectLst/>
                <a:latin typeface="Verdana" panose="020B0604030504040204" pitchFamily="34" charset="0"/>
              </a:rPr>
              <a:t>Article 10 is changing the word handicap to disability for inclusivity.</a:t>
            </a:r>
          </a:p>
        </p:txBody>
      </p:sp>
      <p:sp>
        <p:nvSpPr>
          <p:cNvPr id="4" name="Slide Number Placeholder 3"/>
          <p:cNvSpPr>
            <a:spLocks noGrp="1"/>
          </p:cNvSpPr>
          <p:nvPr>
            <p:ph type="sldNum" sz="quarter" idx="10"/>
          </p:nvPr>
        </p:nvSpPr>
        <p:spPr/>
        <p:txBody>
          <a:bodyPr/>
          <a:lstStyle/>
          <a:p>
            <a:fld id="{0214F52D-869D-4E3E-A158-749F9718C9CE}" type="slidenum">
              <a:rPr lang="en-US" smtClean="0"/>
              <a:t>8</a:t>
            </a:fld>
            <a:endParaRPr lang="en-US" dirty="0"/>
          </a:p>
        </p:txBody>
      </p:sp>
    </p:spTree>
    <p:extLst>
      <p:ext uri="{BB962C8B-B14F-4D97-AF65-F5344CB8AC3E}">
        <p14:creationId xmlns:p14="http://schemas.microsoft.com/office/powerpoint/2010/main" val="1651413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r>
              <a:rPr lang="en-US" b="0" i="0" dirty="0">
                <a:solidFill>
                  <a:srgbClr val="FFFFFF"/>
                </a:solidFill>
                <a:effectLst/>
                <a:latin typeface="-apple-system"/>
              </a:rPr>
              <a:t>SOP 3-9 is also changing to "Realtors shall not provide access to listed property on terms other than those established by the owner or </a:t>
            </a:r>
            <a:r>
              <a:rPr lang="en-US" b="1" i="0" dirty="0">
                <a:solidFill>
                  <a:srgbClr val="FFFFFF"/>
                </a:solidFill>
                <a:effectLst/>
                <a:latin typeface="-apple-system"/>
              </a:rPr>
              <a:t>seller</a:t>
            </a:r>
            <a:r>
              <a:rPr lang="en-US" b="0" i="0" dirty="0">
                <a:solidFill>
                  <a:srgbClr val="FFFFFF"/>
                </a:solidFill>
                <a:effectLst/>
                <a:latin typeface="-apple-system"/>
              </a:rPr>
              <a:t>.”</a:t>
            </a:r>
            <a:endParaRPr lang="en-US" b="0"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0214F52D-869D-4E3E-A158-749F9718C9CE}" type="slidenum">
              <a:rPr lang="en-US" smtClean="0"/>
              <a:t>9</a:t>
            </a:fld>
            <a:endParaRPr lang="en-US" dirty="0"/>
          </a:p>
        </p:txBody>
      </p:sp>
    </p:spTree>
    <p:extLst>
      <p:ext uri="{BB962C8B-B14F-4D97-AF65-F5344CB8AC3E}">
        <p14:creationId xmlns:p14="http://schemas.microsoft.com/office/powerpoint/2010/main" val="1400462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5638800"/>
            <a:ext cx="7924800" cy="10668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0495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83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B9F1B3-8C46-4BBD-A2AE-B52CDAFC29AC}" type="datetime1">
              <a:rPr lang="en-US" altLang="en-US" smtClean="0"/>
              <a:pPr/>
              <a:t>12/1/2022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3956864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D2971E1-1686-469E-8541-C0C5957598A2}" type="datetime1">
              <a:rPr lang="en-US" altLang="en-US" smtClean="0"/>
              <a:pPr/>
              <a:t>12/1/2022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F2FB2A94-C4F4-40E0-A4FC-EE34A29C6302}" type="slidenum">
              <a:rPr lang="en-US" altLang="en-US" smtClean="0"/>
              <a:pPr/>
              <a:t>‹#›</a:t>
            </a:fld>
            <a:endParaRPr lang="en-US" altLang="en-US" dirty="0"/>
          </a:p>
        </p:txBody>
      </p:sp>
    </p:spTree>
    <p:extLst>
      <p:ext uri="{BB962C8B-B14F-4D97-AF65-F5344CB8AC3E}">
        <p14:creationId xmlns:p14="http://schemas.microsoft.com/office/powerpoint/2010/main" val="2938200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12/1/2022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20789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FC602C-62A6-4E76-AB13-D30148B6EEAE}" type="datetime1">
              <a:rPr lang="en-US" altLang="en-US" smtClean="0"/>
              <a:pPr/>
              <a:t>12/1/2022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90CDB1E6-691A-487C-9408-0C7266D46E56}" type="slidenum">
              <a:rPr lang="en-US" altLang="en-US" smtClean="0"/>
              <a:pPr/>
              <a:t>‹#›</a:t>
            </a:fld>
            <a:endParaRPr lang="en-US" altLang="en-US" dirty="0"/>
          </a:p>
        </p:txBody>
      </p:sp>
    </p:spTree>
    <p:extLst>
      <p:ext uri="{BB962C8B-B14F-4D97-AF65-F5344CB8AC3E}">
        <p14:creationId xmlns:p14="http://schemas.microsoft.com/office/powerpoint/2010/main" val="3024663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9F1B3-8C46-4BBD-A2AE-B52CDAFC29AC}" type="datetime1">
              <a:rPr lang="en-US" altLang="en-US" smtClean="0"/>
              <a:pPr/>
              <a:t>12/1/2022</a:t>
            </a:fld>
            <a:endParaRPr lang="en-US" alt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154385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9B9F1B3-8C46-4BBD-A2AE-B52CDAFC29AC}" type="datetime1">
              <a:rPr lang="en-US" altLang="en-US" smtClean="0"/>
              <a:pPr/>
              <a:t>12/1/2022</a:t>
            </a:fld>
            <a:endParaRPr lang="en-US" altLang="en-US" dirty="0"/>
          </a:p>
        </p:txBody>
      </p:sp>
      <p:sp>
        <p:nvSpPr>
          <p:cNvPr id="5" name="Footer Placeholder 3"/>
          <p:cNvSpPr>
            <a:spLocks noGrp="1"/>
          </p:cNvSpPr>
          <p:nvPr>
            <p:ph type="ftr" sz="quarter" idx="11"/>
          </p:nvPr>
        </p:nvSpPr>
        <p:spPr/>
        <p:txBody>
          <a:bodyPr/>
          <a:lstStyle/>
          <a:p>
            <a:pPr>
              <a:defRPr/>
            </a:pPr>
            <a:endParaRPr lang="en-US" dirty="0"/>
          </a:p>
        </p:txBody>
      </p:sp>
      <p:sp>
        <p:nvSpPr>
          <p:cNvPr id="6" name="Slide Number Placeholder 4"/>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500272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6F4052-8E00-408C-8AD2-8983416BCBD5}" type="datetime1">
              <a:rPr lang="en-US" altLang="en-US" smtClean="0"/>
              <a:pPr/>
              <a:t>12/1/2022</a:t>
            </a:fld>
            <a:endParaRPr lang="en-US" altLang="en-US" dirty="0"/>
          </a:p>
        </p:txBody>
      </p:sp>
      <p:sp>
        <p:nvSpPr>
          <p:cNvPr id="5" name="Footer Placeholder 2"/>
          <p:cNvSpPr>
            <a:spLocks noGrp="1"/>
          </p:cNvSpPr>
          <p:nvPr>
            <p:ph type="ftr" sz="quarter" idx="11"/>
          </p:nvPr>
        </p:nvSpPr>
        <p:spPr/>
        <p:txBody>
          <a:bodyPr/>
          <a:lstStyle/>
          <a:p>
            <a:pPr>
              <a:defRPr/>
            </a:pPr>
            <a:endParaRPr lang="en-US" dirty="0"/>
          </a:p>
        </p:txBody>
      </p:sp>
      <p:sp>
        <p:nvSpPr>
          <p:cNvPr id="6" name="Slide Number Placeholder 3"/>
          <p:cNvSpPr>
            <a:spLocks noGrp="1"/>
          </p:cNvSpPr>
          <p:nvPr>
            <p:ph type="sldNum" sz="quarter" idx="12"/>
          </p:nvPr>
        </p:nvSpPr>
        <p:spPr/>
        <p:txBody>
          <a:bodyPr/>
          <a:lstStyle/>
          <a:p>
            <a:fld id="{4AE1702D-91AE-46C8-9670-3BB11EBF2F9A}" type="slidenum">
              <a:rPr lang="en-US" altLang="en-US" smtClean="0"/>
              <a:pPr/>
              <a:t>‹#›</a:t>
            </a:fld>
            <a:endParaRPr lang="en-US" altLang="en-US" dirty="0"/>
          </a:p>
        </p:txBody>
      </p:sp>
    </p:spTree>
    <p:extLst>
      <p:ext uri="{BB962C8B-B14F-4D97-AF65-F5344CB8AC3E}">
        <p14:creationId xmlns:p14="http://schemas.microsoft.com/office/powerpoint/2010/main" val="179118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9B9F1B3-8C46-4BBD-A2AE-B52CDAFC29AC}" type="datetime1">
              <a:rPr lang="en-US" altLang="en-US" smtClean="0"/>
              <a:pPr/>
              <a:t>12/1/2022</a:t>
            </a:fld>
            <a:endParaRPr lang="en-US" altLang="en-US" dirty="0"/>
          </a:p>
        </p:txBody>
      </p:sp>
      <p:sp>
        <p:nvSpPr>
          <p:cNvPr id="5" name="Footer Placeholder 5"/>
          <p:cNvSpPr>
            <a:spLocks noGrp="1"/>
          </p:cNvSpPr>
          <p:nvPr>
            <p:ph type="ftr" sz="quarter" idx="11"/>
          </p:nvPr>
        </p:nvSpPr>
        <p:spPr/>
        <p:txBody>
          <a:bodyPr/>
          <a:lstStyle/>
          <a:p>
            <a:pPr>
              <a:defRPr/>
            </a:pPr>
            <a:endParaRPr lang="en-US" dirty="0"/>
          </a:p>
        </p:txBody>
      </p:sp>
      <p:sp>
        <p:nvSpPr>
          <p:cNvPr id="6" name="Slide Number Placeholder 6"/>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096593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9F1B3-8C46-4BBD-A2AE-B52CDAFC29AC}" type="datetime1">
              <a:rPr lang="en-US" altLang="en-US" smtClean="0"/>
              <a:pPr/>
              <a:t>12/1/2022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7907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2"/>
              </a:buClr>
              <a:defRPr/>
            </a:lvl1pPr>
            <a:lvl2pPr>
              <a:buClr>
                <a:schemeClr val="accent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2D2971E1-1686-469E-8541-C0C5957598A2}" type="datetime1">
              <a:rPr lang="en-US" altLang="en-US" smtClean="0"/>
              <a:pPr/>
              <a:t>12/1/2022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2FB2A94-C4F4-40E0-A4FC-EE34A29C6302}" type="slidenum">
              <a:rPr lang="en-US" altLang="en-US" smtClean="0"/>
              <a:pPr/>
              <a:t>‹#›</a:t>
            </a:fld>
            <a:endParaRPr lang="en-US" altLang="en-US" dirty="0"/>
          </a:p>
        </p:txBody>
      </p:sp>
    </p:spTree>
    <p:extLst>
      <p:ext uri="{BB962C8B-B14F-4D97-AF65-F5344CB8AC3E}">
        <p14:creationId xmlns:p14="http://schemas.microsoft.com/office/powerpoint/2010/main" val="2187850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9F1B3-8C46-4BBD-A2AE-B52CDAFC29AC}" type="datetime1">
              <a:rPr lang="en-US" altLang="en-US" smtClean="0"/>
              <a:pPr/>
              <a:t>12/1/2022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53658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12/1/2022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66946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12/1/2022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59752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12/1/2022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15521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B9F1B3-8C46-4BBD-A2AE-B52CDAFC29AC}" type="datetime1">
              <a:rPr lang="en-US" altLang="en-US" smtClean="0"/>
              <a:pPr/>
              <a:t>12/1/2022</a:t>
            </a:fld>
            <a:endParaRPr lang="en-US" alt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024586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B9F1B3-8C46-4BBD-A2AE-B52CDAFC29AC}" type="datetime1">
              <a:rPr lang="en-US" altLang="en-US" smtClean="0"/>
              <a:pPr/>
              <a:t>12/1/2022</a:t>
            </a:fld>
            <a:endParaRPr lang="en-US" alt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295557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9F1B3-8C46-4BBD-A2AE-B52CDAFC29AC}" type="datetime1">
              <a:rPr lang="en-US" altLang="en-US" smtClean="0"/>
              <a:pPr/>
              <a:t>12/1/2022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30844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9F1B3-8C46-4BBD-A2AE-B52CDAFC29AC}" type="datetime1">
              <a:rPr lang="en-US" altLang="en-US" smtClean="0"/>
              <a:pPr/>
              <a:t>12/1/2022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515914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27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lank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9B9F1B3-8C46-4BBD-A2AE-B52CDAFC29AC}" type="datetime1">
              <a:rPr lang="en-US" altLang="en-US" smtClean="0"/>
              <a:pPr/>
              <a:t>12/1/2022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22215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7FC602C-62A6-4E76-AB13-D30148B6EEAE}" type="datetime1">
              <a:rPr lang="en-US" altLang="en-US" smtClean="0"/>
              <a:pPr/>
              <a:t>12/1/2022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0CDB1E6-691A-487C-9408-0C7266D46E56}" type="slidenum">
              <a:rPr lang="en-US" altLang="en-US" smtClean="0"/>
              <a:pPr/>
              <a:t>‹#›</a:t>
            </a:fld>
            <a:endParaRPr lang="en-US" altLang="en-US" dirty="0"/>
          </a:p>
        </p:txBody>
      </p:sp>
    </p:spTree>
    <p:extLst>
      <p:ext uri="{BB962C8B-B14F-4D97-AF65-F5344CB8AC3E}">
        <p14:creationId xmlns:p14="http://schemas.microsoft.com/office/powerpoint/2010/main" val="420300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86F4052-8E00-408C-8AD2-8983416BCBD5}" type="datetime1">
              <a:rPr lang="en-US" altLang="en-US" smtClean="0"/>
              <a:pPr/>
              <a:t>12/1/2022</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4AE1702D-91AE-46C8-9670-3BB11EBF2F9A}" type="slidenum">
              <a:rPr lang="en-US" altLang="en-US" smtClean="0"/>
              <a:pPr/>
              <a:t>‹#›</a:t>
            </a:fld>
            <a:endParaRPr lang="en-US" altLang="en-US" dirty="0"/>
          </a:p>
        </p:txBody>
      </p:sp>
    </p:spTree>
    <p:extLst>
      <p:ext uri="{BB962C8B-B14F-4D97-AF65-F5344CB8AC3E}">
        <p14:creationId xmlns:p14="http://schemas.microsoft.com/office/powerpoint/2010/main" val="121418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losing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49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le Slide for Pri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73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9" name="Picture 8" descr="var logo white.jpg"/>
          <p:cNvPicPr>
            <a:picLocks noChangeAspect="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19200" y="2438400"/>
            <a:ext cx="308133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fld id="{CF67924B-847B-49B8-B042-02C36842C1CB}" type="datetime1">
              <a:rPr lang="en-US" altLang="en-US"/>
              <a:pPr/>
              <a:t>12/1/2022</a:t>
            </a:fld>
            <a:endParaRPr lang="en-US" altLang="en-US" dirty="0"/>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dirty="0"/>
          </a:p>
        </p:txBody>
      </p:sp>
    </p:spTree>
    <p:extLst>
      <p:ext uri="{BB962C8B-B14F-4D97-AF65-F5344CB8AC3E}">
        <p14:creationId xmlns:p14="http://schemas.microsoft.com/office/powerpoint/2010/main" val="31162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8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99B9F1B3-8C46-4BBD-A2AE-B52CDAFC29AC}" type="datetime1">
              <a:rPr lang="en-US" altLang="en-US" smtClean="0"/>
              <a:pPr/>
              <a:t>12/1/2022</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8005448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708" r:id="rId10"/>
  </p:sldLayoutIdLst>
  <p:txStyles>
    <p:titleStyle>
      <a:lvl1pPr algn="ctr" rtl="0" eaLnBrk="1" fontAlgn="base" hangingPunct="1">
        <a:spcBef>
          <a:spcPct val="0"/>
        </a:spcBef>
        <a:spcAft>
          <a:spcPct val="0"/>
        </a:spcAft>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Open Sans" pitchFamily="34" charset="0"/>
          <a:cs typeface="Open Sans" pitchFamily="34" charset="0"/>
        </a:defRPr>
      </a:lvl2pPr>
      <a:lvl3pPr algn="ctr" rtl="0" eaLnBrk="1" fontAlgn="base" hangingPunct="1">
        <a:spcBef>
          <a:spcPct val="0"/>
        </a:spcBef>
        <a:spcAft>
          <a:spcPct val="0"/>
        </a:spcAft>
        <a:defRPr sz="4400">
          <a:solidFill>
            <a:schemeClr val="tx2"/>
          </a:solidFill>
          <a:latin typeface="Open Sans" pitchFamily="34" charset="0"/>
          <a:cs typeface="Open Sans" pitchFamily="34" charset="0"/>
        </a:defRPr>
      </a:lvl3pPr>
      <a:lvl4pPr algn="ctr" rtl="0" eaLnBrk="1" fontAlgn="base" hangingPunct="1">
        <a:spcBef>
          <a:spcPct val="0"/>
        </a:spcBef>
        <a:spcAft>
          <a:spcPct val="0"/>
        </a:spcAft>
        <a:defRPr sz="4400">
          <a:solidFill>
            <a:schemeClr val="tx2"/>
          </a:solidFill>
          <a:latin typeface="Open Sans" pitchFamily="34" charset="0"/>
          <a:cs typeface="Open Sans" pitchFamily="34" charset="0"/>
        </a:defRPr>
      </a:lvl4pPr>
      <a:lvl5pPr algn="ctr" rtl="0" eaLnBrk="1" fontAlgn="base" hangingPunct="1">
        <a:spcBef>
          <a:spcPct val="0"/>
        </a:spcBef>
        <a:spcAft>
          <a:spcPct val="0"/>
        </a:spcAft>
        <a:defRPr sz="4400">
          <a:solidFill>
            <a:schemeClr val="tx2"/>
          </a:solidFill>
          <a:latin typeface="Open Sans" pitchFamily="34" charset="0"/>
          <a:cs typeface="Open Sans" pitchFamily="34" charset="0"/>
        </a:defRPr>
      </a:lvl5pPr>
      <a:lvl6pPr marL="457200" algn="ctr" rtl="0" eaLnBrk="1" fontAlgn="base" hangingPunct="1">
        <a:spcBef>
          <a:spcPct val="0"/>
        </a:spcBef>
        <a:spcAft>
          <a:spcPct val="0"/>
        </a:spcAft>
        <a:defRPr sz="4400">
          <a:solidFill>
            <a:schemeClr val="tx2"/>
          </a:solidFill>
          <a:latin typeface="Open Sans" pitchFamily="34" charset="0"/>
          <a:cs typeface="Open Sans" pitchFamily="34" charset="0"/>
        </a:defRPr>
      </a:lvl6pPr>
      <a:lvl7pPr marL="914400" algn="ctr" rtl="0" eaLnBrk="1" fontAlgn="base" hangingPunct="1">
        <a:spcBef>
          <a:spcPct val="0"/>
        </a:spcBef>
        <a:spcAft>
          <a:spcPct val="0"/>
        </a:spcAft>
        <a:defRPr sz="4400">
          <a:solidFill>
            <a:schemeClr val="tx2"/>
          </a:solidFill>
          <a:latin typeface="Open Sans" pitchFamily="34" charset="0"/>
          <a:cs typeface="Open Sans" pitchFamily="34" charset="0"/>
        </a:defRPr>
      </a:lvl7pPr>
      <a:lvl8pPr marL="1371600" algn="ctr" rtl="0" eaLnBrk="1" fontAlgn="base" hangingPunct="1">
        <a:spcBef>
          <a:spcPct val="0"/>
        </a:spcBef>
        <a:spcAft>
          <a:spcPct val="0"/>
        </a:spcAft>
        <a:defRPr sz="4400">
          <a:solidFill>
            <a:schemeClr val="tx2"/>
          </a:solidFill>
          <a:latin typeface="Open Sans" pitchFamily="34" charset="0"/>
          <a:cs typeface="Open Sans" pitchFamily="34" charset="0"/>
        </a:defRPr>
      </a:lvl8pPr>
      <a:lvl9pPr marL="1828800" algn="ctr" rtl="0" eaLnBrk="1" fontAlgn="base" hangingPunct="1">
        <a:spcBef>
          <a:spcPct val="0"/>
        </a:spcBef>
        <a:spcAft>
          <a:spcPct val="0"/>
        </a:spcAft>
        <a:defRPr sz="4400">
          <a:solidFill>
            <a:schemeClr val="tx2"/>
          </a:solidFill>
          <a:latin typeface="Open Sans" pitchFamily="34" charset="0"/>
          <a:cs typeface="Open Sans" pitchFamily="34" charset="0"/>
        </a:defRPr>
      </a:lvl9pPr>
    </p:titleStyle>
    <p:bodyStyle>
      <a:lvl1pPr marL="342900" indent="-342900" algn="l" rtl="0" eaLnBrk="1" fontAlgn="base" hangingPunct="1">
        <a:spcBef>
          <a:spcPct val="20000"/>
        </a:spcBef>
        <a:spcAft>
          <a:spcPct val="0"/>
        </a:spcAft>
        <a:buClr>
          <a:schemeClr val="tx2"/>
        </a:buClr>
        <a:buFont typeface="Arial" charset="0"/>
        <a:buChar char="•"/>
        <a:defRPr sz="3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9B9F1B3-8C46-4BBD-A2AE-B52CDAFC29AC}" type="datetime1">
              <a:rPr lang="en-US" altLang="en-US" smtClean="0"/>
              <a:pPr/>
              <a:t>12/1/2022</a:t>
            </a:fld>
            <a:endParaRPr lang="en-US" alt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447582487"/>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E7B95-A845-B939-14FA-46D578DE280F}"/>
              </a:ext>
            </a:extLst>
          </p:cNvPr>
          <p:cNvSpPr txBox="1">
            <a:spLocks/>
          </p:cNvSpPr>
          <p:nvPr/>
        </p:nvSpPr>
        <p:spPr bwMode="auto">
          <a:xfrm>
            <a:off x="3654009" y="1447800"/>
            <a:ext cx="3916743" cy="33295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ctr" rtl="0" eaLnBrk="1" fontAlgn="base" hangingPunct="1">
              <a:spcBef>
                <a:spcPct val="0"/>
              </a:spcBef>
              <a:spcAft>
                <a:spcPct val="0"/>
              </a:spcAft>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Open Sans" pitchFamily="34" charset="0"/>
                <a:cs typeface="Open Sans" pitchFamily="34" charset="0"/>
              </a:defRPr>
            </a:lvl2pPr>
            <a:lvl3pPr algn="ctr" rtl="0" eaLnBrk="1" fontAlgn="base" hangingPunct="1">
              <a:spcBef>
                <a:spcPct val="0"/>
              </a:spcBef>
              <a:spcAft>
                <a:spcPct val="0"/>
              </a:spcAft>
              <a:defRPr sz="4400">
                <a:solidFill>
                  <a:schemeClr val="tx2"/>
                </a:solidFill>
                <a:latin typeface="Open Sans" pitchFamily="34" charset="0"/>
                <a:cs typeface="Open Sans" pitchFamily="34" charset="0"/>
              </a:defRPr>
            </a:lvl3pPr>
            <a:lvl4pPr algn="ctr" rtl="0" eaLnBrk="1" fontAlgn="base" hangingPunct="1">
              <a:spcBef>
                <a:spcPct val="0"/>
              </a:spcBef>
              <a:spcAft>
                <a:spcPct val="0"/>
              </a:spcAft>
              <a:defRPr sz="4400">
                <a:solidFill>
                  <a:schemeClr val="tx2"/>
                </a:solidFill>
                <a:latin typeface="Open Sans" pitchFamily="34" charset="0"/>
                <a:cs typeface="Open Sans" pitchFamily="34" charset="0"/>
              </a:defRPr>
            </a:lvl4pPr>
            <a:lvl5pPr algn="ctr" rtl="0" eaLnBrk="1" fontAlgn="base" hangingPunct="1">
              <a:spcBef>
                <a:spcPct val="0"/>
              </a:spcBef>
              <a:spcAft>
                <a:spcPct val="0"/>
              </a:spcAft>
              <a:defRPr sz="4400">
                <a:solidFill>
                  <a:schemeClr val="tx2"/>
                </a:solidFill>
                <a:latin typeface="Open Sans" pitchFamily="34" charset="0"/>
                <a:cs typeface="Open Sans" pitchFamily="34" charset="0"/>
              </a:defRPr>
            </a:lvl5pPr>
            <a:lvl6pPr marL="457200" algn="ctr" rtl="0" eaLnBrk="1" fontAlgn="base" hangingPunct="1">
              <a:spcBef>
                <a:spcPct val="0"/>
              </a:spcBef>
              <a:spcAft>
                <a:spcPct val="0"/>
              </a:spcAft>
              <a:defRPr sz="4400">
                <a:solidFill>
                  <a:schemeClr val="tx2"/>
                </a:solidFill>
                <a:latin typeface="Open Sans" pitchFamily="34" charset="0"/>
                <a:cs typeface="Open Sans" pitchFamily="34" charset="0"/>
              </a:defRPr>
            </a:lvl6pPr>
            <a:lvl7pPr marL="914400" algn="ctr" rtl="0" eaLnBrk="1" fontAlgn="base" hangingPunct="1">
              <a:spcBef>
                <a:spcPct val="0"/>
              </a:spcBef>
              <a:spcAft>
                <a:spcPct val="0"/>
              </a:spcAft>
              <a:defRPr sz="4400">
                <a:solidFill>
                  <a:schemeClr val="tx2"/>
                </a:solidFill>
                <a:latin typeface="Open Sans" pitchFamily="34" charset="0"/>
                <a:cs typeface="Open Sans" pitchFamily="34" charset="0"/>
              </a:defRPr>
            </a:lvl7pPr>
            <a:lvl8pPr marL="1371600" algn="ctr" rtl="0" eaLnBrk="1" fontAlgn="base" hangingPunct="1">
              <a:spcBef>
                <a:spcPct val="0"/>
              </a:spcBef>
              <a:spcAft>
                <a:spcPct val="0"/>
              </a:spcAft>
              <a:defRPr sz="4400">
                <a:solidFill>
                  <a:schemeClr val="tx2"/>
                </a:solidFill>
                <a:latin typeface="Open Sans" pitchFamily="34" charset="0"/>
                <a:cs typeface="Open Sans" pitchFamily="34" charset="0"/>
              </a:defRPr>
            </a:lvl8pPr>
            <a:lvl9pPr marL="1828800" algn="ctr" rtl="0" eaLnBrk="1" fontAlgn="base" hangingPunct="1">
              <a:spcBef>
                <a:spcPct val="0"/>
              </a:spcBef>
              <a:spcAft>
                <a:spcPct val="0"/>
              </a:spcAft>
              <a:defRPr sz="4400">
                <a:solidFill>
                  <a:schemeClr val="tx2"/>
                </a:solidFill>
                <a:latin typeface="Open Sans" pitchFamily="34" charset="0"/>
                <a:cs typeface="Open Sans" pitchFamily="34" charset="0"/>
              </a:defRPr>
            </a:lvl9pPr>
          </a:lstStyle>
          <a:p>
            <a:pPr algn="l" defTabSz="457200">
              <a:lnSpc>
                <a:spcPct val="90000"/>
              </a:lnSpc>
              <a:spcAft>
                <a:spcPts val="600"/>
              </a:spcAft>
            </a:pPr>
            <a:r>
              <a:rPr lang="en-US" sz="4000" b="0" i="0" kern="1200" dirty="0">
                <a:solidFill>
                  <a:srgbClr val="EBEBEB"/>
                </a:solidFill>
                <a:latin typeface="+mj-lt"/>
                <a:ea typeface="+mj-ea"/>
                <a:cs typeface="+mj-cs"/>
              </a:rPr>
              <a:t>New Laws, Changes with NAR COE, </a:t>
            </a:r>
          </a:p>
          <a:p>
            <a:pPr algn="l" defTabSz="457200">
              <a:lnSpc>
                <a:spcPct val="90000"/>
              </a:lnSpc>
              <a:spcAft>
                <a:spcPts val="600"/>
              </a:spcAft>
            </a:pPr>
            <a:r>
              <a:rPr lang="en-US" sz="4000" b="0" i="0" kern="1200" dirty="0">
                <a:solidFill>
                  <a:srgbClr val="EBEBEB"/>
                </a:solidFill>
                <a:latin typeface="+mj-lt"/>
                <a:ea typeface="+mj-ea"/>
                <a:cs typeface="+mj-cs"/>
              </a:rPr>
              <a:t>VAR Changes</a:t>
            </a:r>
          </a:p>
        </p:txBody>
      </p:sp>
      <p:sp>
        <p:nvSpPr>
          <p:cNvPr id="25"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Graphic 5" descr="Lunch Box with solid fill">
            <a:extLst>
              <a:ext uri="{FF2B5EF4-FFF2-40B4-BE49-F238E27FC236}">
                <a16:creationId xmlns:a16="http://schemas.microsoft.com/office/drawing/2014/main" id="{0F4A041C-AE7F-1D2C-3626-087508AE25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p:blipFill>
        <p:spPr>
          <a:xfrm>
            <a:off x="485430" y="2441986"/>
            <a:ext cx="2202627" cy="2202627"/>
          </a:xfrm>
          <a:prstGeom prst="rect">
            <a:avLst/>
          </a:prstGeom>
          <a:effectLst/>
        </p:spPr>
      </p:pic>
    </p:spTree>
    <p:extLst>
      <p:ext uri="{BB962C8B-B14F-4D97-AF65-F5344CB8AC3E}">
        <p14:creationId xmlns:p14="http://schemas.microsoft.com/office/powerpoint/2010/main" val="21873489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1B8416-4424-1705-5B38-915CA7FC77AE}"/>
              </a:ext>
            </a:extLst>
          </p:cNvPr>
          <p:cNvSpPr txBox="1"/>
          <p:nvPr/>
        </p:nvSpPr>
        <p:spPr>
          <a:xfrm>
            <a:off x="872707" y="1951672"/>
            <a:ext cx="7398585" cy="2308324"/>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Changes to VAR Forms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Removal</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Form 260 – ‘Reinstatement of Lease’ is being removed from the library.</a:t>
            </a:r>
          </a:p>
        </p:txBody>
      </p:sp>
    </p:spTree>
    <p:extLst>
      <p:ext uri="{BB962C8B-B14F-4D97-AF65-F5344CB8AC3E}">
        <p14:creationId xmlns:p14="http://schemas.microsoft.com/office/powerpoint/2010/main" val="427414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2F744A-5EBD-8139-CFC1-B159AF828AB5}"/>
              </a:ext>
            </a:extLst>
          </p:cNvPr>
          <p:cNvSpPr txBox="1"/>
          <p:nvPr/>
        </p:nvSpPr>
        <p:spPr>
          <a:xfrm>
            <a:off x="872707" y="1951672"/>
            <a:ext cx="7398585" cy="2308324"/>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Changes to VAR Forms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Reviewed for changes to the Statute</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Form 1400 – Disclosure Regarding Validity of Septic System Operating Permit</a:t>
            </a:r>
          </a:p>
        </p:txBody>
      </p:sp>
    </p:spTree>
    <p:extLst>
      <p:ext uri="{BB962C8B-B14F-4D97-AF65-F5344CB8AC3E}">
        <p14:creationId xmlns:p14="http://schemas.microsoft.com/office/powerpoint/2010/main" val="427358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C9FE13-33EC-5D19-0E40-648536382B5F}"/>
              </a:ext>
            </a:extLst>
          </p:cNvPr>
          <p:cNvSpPr txBox="1"/>
          <p:nvPr/>
        </p:nvSpPr>
        <p:spPr>
          <a:xfrm>
            <a:off x="872707" y="1951672"/>
            <a:ext cx="7398585" cy="2308324"/>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Changes to VAR Forms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New Form</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Form 1000C - Post Settlement Release of Deposit</a:t>
            </a:r>
          </a:p>
        </p:txBody>
      </p:sp>
    </p:spTree>
    <p:extLst>
      <p:ext uri="{BB962C8B-B14F-4D97-AF65-F5344CB8AC3E}">
        <p14:creationId xmlns:p14="http://schemas.microsoft.com/office/powerpoint/2010/main" val="420800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C69855-0287-CB43-F92C-FDB61520C848}"/>
              </a:ext>
            </a:extLst>
          </p:cNvPr>
          <p:cNvSpPr txBox="1"/>
          <p:nvPr/>
        </p:nvSpPr>
        <p:spPr>
          <a:xfrm>
            <a:off x="872707" y="1536174"/>
            <a:ext cx="7398585" cy="3785652"/>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Changes to VAR Forms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Language Changes</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200A – Residential Sight Unseen Acknowledgement  (RENTAL)</a:t>
            </a:r>
          </a:p>
          <a:p>
            <a:pPr marL="800100" lvl="1"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600J - Residential Sight Unseen Acknowledgement  (SALE)</a:t>
            </a:r>
          </a:p>
          <a:p>
            <a:pPr marL="800100" lvl="1"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5404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B1DF8C-51D9-901F-CAC6-7E0E8CBDC046}"/>
              </a:ext>
            </a:extLst>
          </p:cNvPr>
          <p:cNvSpPr txBox="1"/>
          <p:nvPr/>
        </p:nvSpPr>
        <p:spPr>
          <a:xfrm>
            <a:off x="872707" y="1351508"/>
            <a:ext cx="7398585" cy="4154984"/>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Changes to VAR Forms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“New Form”</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Form 270 – Renewal of Lease Agreement</a:t>
            </a:r>
          </a:p>
          <a:p>
            <a:pPr marL="800100" lvl="1"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Now Two Versions</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270A – Termination of Lease Agreement</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270B – Renewal of Lease Agreement</a:t>
            </a:r>
          </a:p>
          <a:p>
            <a:pPr marL="800100" lvl="1"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2270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AAB953-8711-15AD-73D2-A757430BB9A1}"/>
              </a:ext>
            </a:extLst>
          </p:cNvPr>
          <p:cNvSpPr txBox="1"/>
          <p:nvPr/>
        </p:nvSpPr>
        <p:spPr>
          <a:xfrm>
            <a:off x="872707" y="1905506"/>
            <a:ext cx="7398585" cy="3046988"/>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Changes to VAR Forms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Form 600 – Residential Contract of Purchase</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Added checkboxes for Paragraphs 3d, 3e, 3f.</a:t>
            </a:r>
          </a:p>
          <a:p>
            <a:pPr marL="800100" lvl="1"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Assignability of Contract is now more prominent and changed to the affirmative language. </a:t>
            </a:r>
          </a:p>
        </p:txBody>
      </p:sp>
    </p:spTree>
    <p:extLst>
      <p:ext uri="{BB962C8B-B14F-4D97-AF65-F5344CB8AC3E}">
        <p14:creationId xmlns:p14="http://schemas.microsoft.com/office/powerpoint/2010/main" val="2419014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F16586-7C0D-C7A9-A59B-D79F97C69551}"/>
              </a:ext>
            </a:extLst>
          </p:cNvPr>
          <p:cNvSpPr txBox="1"/>
          <p:nvPr/>
        </p:nvSpPr>
        <p:spPr>
          <a:xfrm>
            <a:off x="872707" y="1951672"/>
            <a:ext cx="7398585" cy="2308324"/>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Changes to VAR Forms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Form 600D – Home Inspection Contingency Addendum</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Deficiencies is now defined at the top</a:t>
            </a:r>
          </a:p>
        </p:txBody>
      </p:sp>
    </p:spTree>
    <p:extLst>
      <p:ext uri="{BB962C8B-B14F-4D97-AF65-F5344CB8AC3E}">
        <p14:creationId xmlns:p14="http://schemas.microsoft.com/office/powerpoint/2010/main" val="870915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CA646B-E8B9-B06D-B92D-D2D231D4C523}"/>
              </a:ext>
            </a:extLst>
          </p:cNvPr>
          <p:cNvSpPr txBox="1"/>
          <p:nvPr/>
        </p:nvSpPr>
        <p:spPr>
          <a:xfrm>
            <a:off x="872707" y="1951672"/>
            <a:ext cx="7398585" cy="1938992"/>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Changes to VAR Forms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Form 670 – New Home Contract</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Added Title Paragraph</a:t>
            </a:r>
          </a:p>
        </p:txBody>
      </p:sp>
    </p:spTree>
    <p:extLst>
      <p:ext uri="{BB962C8B-B14F-4D97-AF65-F5344CB8AC3E}">
        <p14:creationId xmlns:p14="http://schemas.microsoft.com/office/powerpoint/2010/main" val="154454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394A5B-D3E7-20D6-4492-202F2985B0D2}"/>
              </a:ext>
            </a:extLst>
          </p:cNvPr>
          <p:cNvSpPr txBox="1"/>
          <p:nvPr/>
        </p:nvSpPr>
        <p:spPr>
          <a:xfrm>
            <a:off x="872707" y="1951672"/>
            <a:ext cx="7398585" cy="3046988"/>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Changes to VAR Forms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Form 900 – Residential Property Management Agreement</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Added a line under Paragraph 40 Termination for when a Lease Termination coincides with the end of a tenancy.</a:t>
            </a:r>
          </a:p>
        </p:txBody>
      </p:sp>
    </p:spTree>
    <p:extLst>
      <p:ext uri="{BB962C8B-B14F-4D97-AF65-F5344CB8AC3E}">
        <p14:creationId xmlns:p14="http://schemas.microsoft.com/office/powerpoint/2010/main" val="76875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EF2482-B6CE-4FC6-0955-4AB66EF2C6B0}"/>
              </a:ext>
            </a:extLst>
          </p:cNvPr>
          <p:cNvSpPr txBox="1"/>
          <p:nvPr/>
        </p:nvSpPr>
        <p:spPr>
          <a:xfrm>
            <a:off x="872707" y="1951672"/>
            <a:ext cx="7398585" cy="2308324"/>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Changes to VAR Forms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Form 1100 - Move-in Move-out Inspection Report</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Reformatted</a:t>
            </a:r>
          </a:p>
        </p:txBody>
      </p:sp>
    </p:spTree>
    <p:extLst>
      <p:ext uri="{BB962C8B-B14F-4D97-AF65-F5344CB8AC3E}">
        <p14:creationId xmlns:p14="http://schemas.microsoft.com/office/powerpoint/2010/main" val="283395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F580-F62D-4FAE-B828-AB70874B2BDE}"/>
              </a:ext>
            </a:extLst>
          </p:cNvPr>
          <p:cNvSpPr>
            <a:spLocks noGrp="1"/>
          </p:cNvSpPr>
          <p:nvPr>
            <p:ph type="title"/>
          </p:nvPr>
        </p:nvSpPr>
        <p:spPr/>
        <p:txBody>
          <a:bodyPr/>
          <a:lstStyle/>
          <a:p>
            <a:pPr algn="ctr"/>
            <a:r>
              <a:rPr lang="en-US" sz="2600" b="1" dirty="0"/>
              <a:t>Overview</a:t>
            </a:r>
          </a:p>
        </p:txBody>
      </p:sp>
      <p:sp>
        <p:nvSpPr>
          <p:cNvPr id="3" name="Content Placeholder 2">
            <a:extLst>
              <a:ext uri="{FF2B5EF4-FFF2-40B4-BE49-F238E27FC236}">
                <a16:creationId xmlns:a16="http://schemas.microsoft.com/office/drawing/2014/main" id="{DD48703A-47F0-4B0B-AD03-F1CB3D00F044}"/>
              </a:ext>
            </a:extLst>
          </p:cNvPr>
          <p:cNvSpPr>
            <a:spLocks noGrp="1"/>
          </p:cNvSpPr>
          <p:nvPr>
            <p:ph idx="1"/>
          </p:nvPr>
        </p:nvSpPr>
        <p:spPr>
          <a:xfrm>
            <a:off x="457200" y="1311442"/>
            <a:ext cx="8229600" cy="4525963"/>
          </a:xfrm>
        </p:spPr>
        <p:txBody>
          <a:bodyPr vert="horz" lIns="91440" tIns="45720" rIns="91440" bIns="45720" rtlCol="0" anchor="t">
            <a:normAutofit/>
          </a:bodyPr>
          <a:lstStyle/>
          <a:p>
            <a:pPr>
              <a:buClrTx/>
            </a:pPr>
            <a:r>
              <a:rPr lang="en-US" sz="2400" dirty="0"/>
              <a:t>New Laws</a:t>
            </a:r>
          </a:p>
          <a:p>
            <a:pPr lvl="1">
              <a:buClrTx/>
            </a:pPr>
            <a:r>
              <a:rPr lang="en-US" sz="2000" dirty="0"/>
              <a:t>Appraisers (§ 54.1-2014)</a:t>
            </a:r>
          </a:p>
          <a:p>
            <a:pPr lvl="1">
              <a:buClrTx/>
            </a:pPr>
            <a:r>
              <a:rPr lang="en-US" sz="2000" dirty="0"/>
              <a:t>Death or Disability of Broker (§ 54.1-2109)</a:t>
            </a:r>
          </a:p>
          <a:p>
            <a:pPr lvl="1">
              <a:buClrTx/>
            </a:pPr>
            <a:endParaRPr lang="en-US" sz="2000" dirty="0"/>
          </a:p>
          <a:p>
            <a:pPr>
              <a:buClrTx/>
            </a:pPr>
            <a:r>
              <a:rPr lang="en-US" sz="2400" dirty="0"/>
              <a:t>NAR COE Changes</a:t>
            </a:r>
          </a:p>
          <a:p>
            <a:pPr>
              <a:buClrTx/>
            </a:pPr>
            <a:endParaRPr lang="en-US" sz="2000" dirty="0"/>
          </a:p>
          <a:p>
            <a:pPr>
              <a:buClrTx/>
            </a:pPr>
            <a:r>
              <a:rPr lang="en-US" sz="2400" dirty="0"/>
              <a:t>Changes to VAR Forms</a:t>
            </a:r>
          </a:p>
        </p:txBody>
      </p:sp>
    </p:spTree>
    <p:extLst>
      <p:ext uri="{BB962C8B-B14F-4D97-AF65-F5344CB8AC3E}">
        <p14:creationId xmlns:p14="http://schemas.microsoft.com/office/powerpoint/2010/main" val="134101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B45DA8-0136-989F-C4F8-70332ADFE1D6}"/>
              </a:ext>
            </a:extLst>
          </p:cNvPr>
          <p:cNvSpPr txBox="1"/>
          <p:nvPr/>
        </p:nvSpPr>
        <p:spPr>
          <a:xfrm>
            <a:off x="872707" y="667990"/>
            <a:ext cx="7398585" cy="5262979"/>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Changes to VAR Forms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Reviewed with no changes:</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450 - Exclusive Buyers Brokerage Agreement Standard</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460 - Non-Exclusive Buyers Brokerage Agreement Standard</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470 – Buyer Agency (Limited Service)</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490 – Release of Brokerage Agreement</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600G – Short Sale Information (Purchasers)</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600SS – Addendum to Purchase Contract</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1000A – Possession by Purchaser Agreement Addendum</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1510 – Wire Fraud Hold Harmless</a:t>
            </a:r>
          </a:p>
        </p:txBody>
      </p:sp>
    </p:spTree>
    <p:extLst>
      <p:ext uri="{BB962C8B-B14F-4D97-AF65-F5344CB8AC3E}">
        <p14:creationId xmlns:p14="http://schemas.microsoft.com/office/powerpoint/2010/main" val="24619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A6E39B-C7EB-4455-8B08-1670C663A4C3}"/>
              </a:ext>
            </a:extLst>
          </p:cNvPr>
          <p:cNvSpPr>
            <a:spLocks noGrp="1"/>
          </p:cNvSpPr>
          <p:nvPr>
            <p:ph type="title" idx="4294967295"/>
          </p:nvPr>
        </p:nvSpPr>
        <p:spPr>
          <a:xfrm>
            <a:off x="3654009" y="1447800"/>
            <a:ext cx="3916743" cy="3329581"/>
          </a:xfrm>
        </p:spPr>
        <p:txBody>
          <a:bodyPr vert="horz" lIns="91440" tIns="45720" rIns="91440" bIns="45720" rtlCol="0" anchor="b">
            <a:normAutofit/>
          </a:bodyPr>
          <a:lstStyle/>
          <a:p>
            <a:pPr defTabSz="457200"/>
            <a:r>
              <a:rPr lang="en-US" sz="5000" b="0" i="0" kern="1200">
                <a:solidFill>
                  <a:srgbClr val="EBEBEB"/>
                </a:solidFill>
                <a:latin typeface="+mj-lt"/>
                <a:ea typeface="+mj-ea"/>
                <a:cs typeface="+mj-cs"/>
              </a:rPr>
              <a:t>Questions? </a:t>
            </a:r>
          </a:p>
        </p:txBody>
      </p:sp>
      <p:sp>
        <p:nvSpPr>
          <p:cNvPr id="24"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3D black question marks with one yellow question mark">
            <a:extLst>
              <a:ext uri="{FF2B5EF4-FFF2-40B4-BE49-F238E27FC236}">
                <a16:creationId xmlns:a16="http://schemas.microsoft.com/office/drawing/2014/main" id="{55CD0E9E-0537-0C27-CF16-B6281DCDEF16}"/>
              </a:ext>
            </a:extLst>
          </p:cNvPr>
          <p:cNvPicPr>
            <a:picLocks noChangeAspect="1"/>
          </p:cNvPicPr>
          <p:nvPr/>
        </p:nvPicPr>
        <p:blipFill rotWithShape="1">
          <a:blip r:embed="rId7"/>
          <a:srcRect l="51508" r="28641" b="1"/>
          <a:stretch/>
        </p:blipFill>
        <p:spPr>
          <a:xfrm>
            <a:off x="485430" y="1518337"/>
            <a:ext cx="2202627" cy="4049926"/>
          </a:xfrm>
          <a:prstGeom prst="rect">
            <a:avLst/>
          </a:prstGeom>
          <a:effectLst/>
        </p:spPr>
      </p:pic>
    </p:spTree>
    <p:extLst>
      <p:ext uri="{BB962C8B-B14F-4D97-AF65-F5344CB8AC3E}">
        <p14:creationId xmlns:p14="http://schemas.microsoft.com/office/powerpoint/2010/main" val="35188019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9B9DDD-17D9-67B4-6188-66905C94F7B1}"/>
              </a:ext>
            </a:extLst>
          </p:cNvPr>
          <p:cNvSpPr txBox="1"/>
          <p:nvPr/>
        </p:nvSpPr>
        <p:spPr>
          <a:xfrm>
            <a:off x="1161047" y="846138"/>
            <a:ext cx="6821905" cy="4216539"/>
          </a:xfrm>
          <a:prstGeom prst="rect">
            <a:avLst/>
          </a:prstGeom>
          <a:noFill/>
        </p:spPr>
        <p:txBody>
          <a:bodyPr wrap="square" rtlCol="0">
            <a:spAutoFit/>
          </a:bodyPr>
          <a:lstStyle/>
          <a:p>
            <a:pPr algn="ctr"/>
            <a:r>
              <a:rPr lang="en-US" sz="2600" b="1" dirty="0">
                <a:latin typeface="Open Sans" panose="020B0606030504020204" pitchFamily="34" charset="0"/>
                <a:ea typeface="Open Sans" panose="020B0606030504020204" pitchFamily="34" charset="0"/>
                <a:cs typeface="Open Sans" panose="020B0606030504020204" pitchFamily="34" charset="0"/>
              </a:rPr>
              <a:t>§ 54.1-2014. (Effective July 1, 2023) Continuing education.</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The Board may establish in regulations requirements for continuing education as a prerequisite to renewal of a license issued under this chapter. If the Board requires continuing education, </a:t>
            </a:r>
            <a:r>
              <a:rPr lang="en-US" sz="2400" b="1" dirty="0">
                <a:latin typeface="Open Sans" panose="020B0606030504020204" pitchFamily="34" charset="0"/>
                <a:ea typeface="Open Sans" panose="020B0606030504020204" pitchFamily="34" charset="0"/>
                <a:cs typeface="Open Sans" panose="020B0606030504020204" pitchFamily="34" charset="0"/>
              </a:rPr>
              <a:t>the requirements shall include a minimum of two hours of fair housing or appraisal bias courses</a:t>
            </a:r>
            <a:r>
              <a:rPr lang="en-US" sz="2400" dirty="0">
                <a:latin typeface="Open Sans" panose="020B0606030504020204" pitchFamily="34" charset="0"/>
                <a:ea typeface="Open Sans" panose="020B0606030504020204" pitchFamily="34" charset="0"/>
                <a:cs typeface="Open Sans" panose="020B0606030504020204" pitchFamily="34" charset="0"/>
              </a:rPr>
              <a:t>.</a:t>
            </a:r>
            <a:endParaRPr lang="en-US" dirty="0"/>
          </a:p>
        </p:txBody>
      </p:sp>
    </p:spTree>
    <p:extLst>
      <p:ext uri="{BB962C8B-B14F-4D97-AF65-F5344CB8AC3E}">
        <p14:creationId xmlns:p14="http://schemas.microsoft.com/office/powerpoint/2010/main" val="130524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9B9DDD-17D9-67B4-6188-66905C94F7B1}"/>
              </a:ext>
            </a:extLst>
          </p:cNvPr>
          <p:cNvSpPr txBox="1"/>
          <p:nvPr/>
        </p:nvSpPr>
        <p:spPr>
          <a:xfrm>
            <a:off x="736934" y="1043731"/>
            <a:ext cx="7670132" cy="4770537"/>
          </a:xfrm>
          <a:prstGeom prst="rect">
            <a:avLst/>
          </a:prstGeom>
          <a:noFill/>
        </p:spPr>
        <p:txBody>
          <a:bodyPr wrap="square" rtlCol="0">
            <a:spAutoFit/>
          </a:bodyPr>
          <a:lstStyle/>
          <a:p>
            <a:pPr algn="ctr"/>
            <a:r>
              <a:rPr lang="en-US" sz="2600" b="1" dirty="0">
                <a:latin typeface="Open Sans" panose="020B0606030504020204" pitchFamily="34" charset="0"/>
                <a:ea typeface="Open Sans" panose="020B0606030504020204" pitchFamily="34" charset="0"/>
                <a:cs typeface="Open Sans" panose="020B0606030504020204" pitchFamily="34" charset="0"/>
              </a:rPr>
              <a:t>§ 54.1-2109. (Effective January 1, 2023) Death or disability of a real estate broker.</a:t>
            </a:r>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dirty="0"/>
          </a:p>
          <a:p>
            <a:r>
              <a:rPr lang="en-US" dirty="0"/>
              <a:t>A. Any licensed broker who is </a:t>
            </a:r>
            <a:r>
              <a:rPr lang="en-US" b="1" dirty="0"/>
              <a:t>engaged in a sole proprietorship or who is the only licensed broker in a business entity</a:t>
            </a:r>
            <a:r>
              <a:rPr lang="en-US" dirty="0"/>
              <a:t> listed in clause (</a:t>
            </a:r>
            <a:r>
              <a:rPr lang="en-US" dirty="0" err="1"/>
              <a:t>i</a:t>
            </a:r>
            <a:r>
              <a:rPr lang="en-US" dirty="0"/>
              <a:t>) of subsection A of § 54.1-2106.1 shall designate another licensed broker to carry on the business for up to 180 days for the sole purpose of concluding the business of such designating broker in the event of the designating broker's death or disability. Such designation shall be made at the time of application for broker licensure.</a:t>
            </a:r>
          </a:p>
          <a:p>
            <a:endParaRPr lang="en-US" dirty="0"/>
          </a:p>
          <a:p>
            <a:r>
              <a:rPr lang="en-US" dirty="0"/>
              <a:t>B. Only in the event that the designated broker named pursuant to subsection A is unable or unwilling to perform the act of concluding the business, the Real Estate Board shall, within 30 days of receiving written notification of a broker's death or disability, grant approval to one of the following individuals to carry on the business of the deceased or disabled broker for up to 180 days for the sole purpose of concluding the business:</a:t>
            </a:r>
          </a:p>
        </p:txBody>
      </p:sp>
    </p:spTree>
    <p:extLst>
      <p:ext uri="{BB962C8B-B14F-4D97-AF65-F5344CB8AC3E}">
        <p14:creationId xmlns:p14="http://schemas.microsoft.com/office/powerpoint/2010/main" val="62986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867701-DB63-0595-AE02-7760ADAA91BD}"/>
              </a:ext>
            </a:extLst>
          </p:cNvPr>
          <p:cNvSpPr txBox="1"/>
          <p:nvPr/>
        </p:nvSpPr>
        <p:spPr>
          <a:xfrm>
            <a:off x="736934" y="1259138"/>
            <a:ext cx="7670132" cy="4585871"/>
          </a:xfrm>
          <a:prstGeom prst="rect">
            <a:avLst/>
          </a:prstGeom>
          <a:noFill/>
        </p:spPr>
        <p:txBody>
          <a:bodyPr wrap="square" rtlCol="0">
            <a:spAutoFit/>
          </a:bodyPr>
          <a:lstStyle/>
          <a:p>
            <a:pPr algn="ctr"/>
            <a:r>
              <a:rPr lang="en-US" sz="2600" b="1" dirty="0">
                <a:latin typeface="Open Sans" panose="020B0606030504020204" pitchFamily="34" charset="0"/>
                <a:ea typeface="Open Sans" panose="020B0606030504020204" pitchFamily="34" charset="0"/>
                <a:cs typeface="Open Sans" panose="020B0606030504020204" pitchFamily="34" charset="0"/>
              </a:rPr>
              <a:t>§ 54.1-2109. (Effective January 1, 2023) Death or disability of a real estate broker.</a:t>
            </a:r>
          </a:p>
          <a:p>
            <a:pPr algn="ctr"/>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dirty="0"/>
              <a:t>1. A personal representative qualified by the court to administer the deceased broker's estate;</a:t>
            </a:r>
          </a:p>
          <a:p>
            <a:endParaRPr lang="en-US" dirty="0"/>
          </a:p>
          <a:p>
            <a:r>
              <a:rPr lang="en-US" dirty="0"/>
              <a:t>2. An agent designated under a power of attorney of the deceased or disabled broker, which designation expressly references this section;</a:t>
            </a:r>
          </a:p>
          <a:p>
            <a:endParaRPr lang="en-US" dirty="0"/>
          </a:p>
          <a:p>
            <a:r>
              <a:rPr lang="en-US" dirty="0"/>
              <a:t>3. The executor nominated in the deceased broker's will;</a:t>
            </a:r>
          </a:p>
          <a:p>
            <a:endParaRPr lang="en-US" dirty="0"/>
          </a:p>
          <a:p>
            <a:r>
              <a:rPr lang="en-US" dirty="0"/>
              <a:t>4. An adult family member of the deceased or disabled broker; or</a:t>
            </a:r>
          </a:p>
          <a:p>
            <a:endParaRPr lang="en-US" dirty="0"/>
          </a:p>
          <a:p>
            <a:r>
              <a:rPr lang="en-US" dirty="0"/>
              <a:t>5. An employee of, or an independent contractor affiliated with, the deceased or disabled broker.</a:t>
            </a:r>
          </a:p>
        </p:txBody>
      </p:sp>
    </p:spTree>
    <p:extLst>
      <p:ext uri="{BB962C8B-B14F-4D97-AF65-F5344CB8AC3E}">
        <p14:creationId xmlns:p14="http://schemas.microsoft.com/office/powerpoint/2010/main" val="395126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80F6D6-A949-DA15-F8E0-35AC7E6A7063}"/>
              </a:ext>
            </a:extLst>
          </p:cNvPr>
          <p:cNvSpPr txBox="1"/>
          <p:nvPr/>
        </p:nvSpPr>
        <p:spPr>
          <a:xfrm>
            <a:off x="860258" y="1375528"/>
            <a:ext cx="7670132" cy="2923877"/>
          </a:xfrm>
          <a:prstGeom prst="rect">
            <a:avLst/>
          </a:prstGeom>
          <a:noFill/>
        </p:spPr>
        <p:txBody>
          <a:bodyPr wrap="square" rtlCol="0">
            <a:spAutoFit/>
          </a:bodyPr>
          <a:lstStyle/>
          <a:p>
            <a:pPr algn="ctr"/>
            <a:r>
              <a:rPr lang="en-US" sz="2600" b="1" dirty="0">
                <a:latin typeface="Open Sans" panose="020B0606030504020204" pitchFamily="34" charset="0"/>
                <a:ea typeface="Open Sans" panose="020B0606030504020204" pitchFamily="34" charset="0"/>
                <a:cs typeface="Open Sans" panose="020B0606030504020204" pitchFamily="34" charset="0"/>
              </a:rPr>
              <a:t>§ 54.1-2109. (Effective January 1, 2023) Death or disability of a real estate broker.</a:t>
            </a:r>
          </a:p>
          <a:p>
            <a:pPr algn="ctr"/>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dirty="0"/>
              <a:t>C. In the event that none of the individuals in subdivisions B 1 through 5 is available or suitable, the Board may appoint any other licensed broker, with the written consent of such broker, within 30 days of receiving written notification of a broker's death or disability, to allow such appointed broker to carry on the business of the deceased or disabled broker for the sole purpose of concluding the business within 180 days.</a:t>
            </a:r>
          </a:p>
        </p:txBody>
      </p:sp>
    </p:spTree>
    <p:extLst>
      <p:ext uri="{BB962C8B-B14F-4D97-AF65-F5344CB8AC3E}">
        <p14:creationId xmlns:p14="http://schemas.microsoft.com/office/powerpoint/2010/main" val="39623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1652BD-658F-4605-3A75-404B12492406}"/>
              </a:ext>
            </a:extLst>
          </p:cNvPr>
          <p:cNvSpPr txBox="1"/>
          <p:nvPr/>
        </p:nvSpPr>
        <p:spPr>
          <a:xfrm>
            <a:off x="872707" y="474345"/>
            <a:ext cx="7398585" cy="5539978"/>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NAR CHANGES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Real Estate Professional Definition:</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Real Estate Brokerage</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Real Property Management</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Commercial and Industrial Real Estate Brokerage</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Land Brokerage</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Real Estate Appraisal</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Real Estate counseling</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Real Estate syndication</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Real Estate Auction</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International Real Estate</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68875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42BCFC-B952-6291-CA51-8389F779EFBD}"/>
              </a:ext>
            </a:extLst>
          </p:cNvPr>
          <p:cNvSpPr txBox="1"/>
          <p:nvPr/>
        </p:nvSpPr>
        <p:spPr>
          <a:xfrm>
            <a:off x="872707" y="1767006"/>
            <a:ext cx="7398585" cy="3323987"/>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NAR CHANGES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Article 10:</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Language Changes</a:t>
            </a:r>
          </a:p>
          <a:p>
            <a:pPr marL="800100" lvl="1"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Handicap to Disability</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192155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5CC974-C723-3D2C-8A83-53224C11CFB3}"/>
              </a:ext>
            </a:extLst>
          </p:cNvPr>
          <p:cNvSpPr txBox="1"/>
          <p:nvPr/>
        </p:nvSpPr>
        <p:spPr>
          <a:xfrm>
            <a:off x="872707" y="1767006"/>
            <a:ext cx="7398585" cy="3323987"/>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NAR CHANGES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Standard of Practice 3-9</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REALTORS® shall not provide access to listed property on terms other than those established by the owner or the </a:t>
            </a:r>
            <a:r>
              <a:rPr lang="en-US" sz="2400" b="1" dirty="0">
                <a:latin typeface="Open Sans" panose="020B0606030504020204" pitchFamily="34" charset="0"/>
                <a:ea typeface="Open Sans" panose="020B0606030504020204" pitchFamily="34" charset="0"/>
                <a:cs typeface="Open Sans" panose="020B0606030504020204" pitchFamily="34" charset="0"/>
              </a:rPr>
              <a:t>listing broker</a:t>
            </a:r>
            <a:r>
              <a:rPr lang="en-US" sz="2400" dirty="0">
                <a:latin typeface="Open Sans" panose="020B0606030504020204" pitchFamily="34" charset="0"/>
                <a:ea typeface="Open Sans" panose="020B0606030504020204" pitchFamily="34" charset="0"/>
                <a:cs typeface="Open Sans" panose="020B0606030504020204" pitchFamily="34" charset="0"/>
              </a:rPr>
              <a:t>. (Adopted 1/10)</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45279297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VR CE Template">
  <a:themeElements>
    <a:clrScheme name="Virginia REALTORS Colors">
      <a:dk1>
        <a:srgbClr val="183441"/>
      </a:dk1>
      <a:lt1>
        <a:srgbClr val="FBFFF5"/>
      </a:lt1>
      <a:dk2>
        <a:srgbClr val="183441"/>
      </a:dk2>
      <a:lt2>
        <a:srgbClr val="FBFFF5"/>
      </a:lt2>
      <a:accent1>
        <a:srgbClr val="91AA9D"/>
      </a:accent1>
      <a:accent2>
        <a:srgbClr val="F19F4A"/>
      </a:accent2>
      <a:accent3>
        <a:srgbClr val="3D5F6E"/>
      </a:accent3>
      <a:accent4>
        <a:srgbClr val="D1DBB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207266a-8549-4d12-87c7-6d3d79637e47">
      <UserInfo>
        <DisplayName/>
        <AccountId xsi:nil="true"/>
        <AccountType/>
      </UserInfo>
    </SharedWithUsers>
    <lcf76f155ced4ddcb4097134ff3c332f xmlns="ba630d7b-8c89-47ad-91ac-97942cba60d1">
      <Terms xmlns="http://schemas.microsoft.com/office/infopath/2007/PartnerControls"/>
    </lcf76f155ced4ddcb4097134ff3c332f>
    <TaxCatchAll xmlns="0207266a-8549-4d12-87c7-6d3d79637e4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5" ma:contentTypeDescription="Create a new document." ma:contentTypeScope="" ma:versionID="5ec63cf76c63be4c4060dde4fd5b70fe">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c1655f07aff125d8ea5b8a8ee62677f2"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EF3EC2-46DB-4C55-8F15-484BFBAB8EFD}">
  <ds:schemaRefs>
    <ds:schemaRef ds:uri="http://schemas.microsoft.com/sharepoint/v3/contenttype/forms"/>
  </ds:schemaRefs>
</ds:datastoreItem>
</file>

<file path=customXml/itemProps2.xml><?xml version="1.0" encoding="utf-8"?>
<ds:datastoreItem xmlns:ds="http://schemas.openxmlformats.org/officeDocument/2006/customXml" ds:itemID="{75F72C9B-312D-4597-BCB5-1CFB6840FB73}">
  <ds:schemaRefs>
    <ds:schemaRef ds:uri="be3fa73c-5b09-499a-867e-8bd3e330f51a"/>
    <ds:schemaRef ds:uri="http://schemas.microsoft.com/office/2006/documentManagement/types"/>
    <ds:schemaRef ds:uri="http://schemas.microsoft.com/office/infopath/2007/PartnerControls"/>
    <ds:schemaRef ds:uri="http://purl.org/dc/dcmitype/"/>
    <ds:schemaRef ds:uri="http://purl.org/dc/elements/1.1/"/>
    <ds:schemaRef ds:uri="http://purl.org/dc/terms/"/>
    <ds:schemaRef ds:uri="http://schemas.microsoft.com/office/2006/metadata/properties"/>
    <ds:schemaRef ds:uri="http://schemas.openxmlformats.org/package/2006/metadata/core-properties"/>
    <ds:schemaRef ds:uri="c2cd7206-187e-49f0-a3aa-59822981a73a"/>
    <ds:schemaRef ds:uri="http://www.w3.org/XML/1998/namespace"/>
  </ds:schemaRefs>
</ds:datastoreItem>
</file>

<file path=customXml/itemProps3.xml><?xml version="1.0" encoding="utf-8"?>
<ds:datastoreItem xmlns:ds="http://schemas.openxmlformats.org/officeDocument/2006/customXml" ds:itemID="{E2F9AAB7-FD5B-4A72-B106-B7DE059FDC3B}"/>
</file>

<file path=docProps/app.xml><?xml version="1.0" encoding="utf-8"?>
<Properties xmlns="http://schemas.openxmlformats.org/officeDocument/2006/extended-properties" xmlns:vt="http://schemas.openxmlformats.org/officeDocument/2006/docPropsVTypes">
  <TotalTime>18309</TotalTime>
  <Words>1779</Words>
  <Application>Microsoft Office PowerPoint</Application>
  <PresentationFormat>On-screen Show (4:3)</PresentationFormat>
  <Paragraphs>188</Paragraphs>
  <Slides>21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-apple-system</vt:lpstr>
      <vt:lpstr>Arial</vt:lpstr>
      <vt:lpstr>Calibri</vt:lpstr>
      <vt:lpstr>Century Gothic</vt:lpstr>
      <vt:lpstr>CIDFont+F2</vt:lpstr>
      <vt:lpstr>Montserrat</vt:lpstr>
      <vt:lpstr>Open Sans</vt:lpstr>
      <vt:lpstr>Verdana</vt:lpstr>
      <vt:lpstr>Wingdings 3</vt:lpstr>
      <vt:lpstr>VR CE Template</vt:lpstr>
      <vt:lpstr>Ion</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Farley</dc:creator>
  <cp:lastModifiedBy>Santiago Montalvo</cp:lastModifiedBy>
  <cp:revision>102</cp:revision>
  <dcterms:created xsi:type="dcterms:W3CDTF">2020-05-18T12:45:43Z</dcterms:created>
  <dcterms:modified xsi:type="dcterms:W3CDTF">2022-12-01T16:36:12Z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ies>
</file>