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9" r:id="rId7"/>
    <p:sldId id="258" r:id="rId8"/>
    <p:sldId id="260" r:id="rId9"/>
    <p:sldId id="261" r:id="rId10"/>
    <p:sldId id="262" r:id="rId11"/>
    <p:sldId id="263" r:id="rId12"/>
    <p:sldId id="264" r:id="rId13"/>
    <p:sldId id="308" r:id="rId14"/>
    <p:sldId id="292" r:id="rId15"/>
    <p:sldId id="293" r:id="rId16"/>
    <p:sldId id="265" r:id="rId17"/>
    <p:sldId id="309" r:id="rId18"/>
    <p:sldId id="310"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8CEC7-F9A0-46CC-A17A-8A823CAF840C}" v="2" dt="2022-11-04T17:46:26.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438" autoAdjust="0"/>
  </p:normalViewPr>
  <p:slideViewPr>
    <p:cSldViewPr snapToGrid="0">
      <p:cViewPr varScale="1">
        <p:scale>
          <a:sx n="101" d="100"/>
          <a:sy n="101"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40FB9-AB20-405F-B1E1-96387BD6CB55}" type="doc">
      <dgm:prSet loTypeId="urn:microsoft.com/office/officeart/2018/5/layout/CenteredIconLabelDescriptionList" loCatId="icon" qsTypeId="urn:microsoft.com/office/officeart/2005/8/quickstyle/simple4" qsCatId="simple" csTypeId="urn:microsoft.com/office/officeart/2018/5/colors/Iconchunking_neutralbg_colorful5" csCatId="colorful" phldr="1"/>
      <dgm:spPr/>
      <dgm:t>
        <a:bodyPr/>
        <a:lstStyle/>
        <a:p>
          <a:endParaRPr lang="en-US"/>
        </a:p>
      </dgm:t>
    </dgm:pt>
    <dgm:pt modelId="{FC434E15-6173-4D4D-BAB8-29B97D04AE3D}">
      <dgm:prSet/>
      <dgm:spPr/>
      <dgm:t>
        <a:bodyPr/>
        <a:lstStyle/>
        <a:p>
          <a:pPr>
            <a:defRPr b="1"/>
          </a:pPr>
          <a:r>
            <a:rPr lang="en-US"/>
            <a:t>Licensee’s Name</a:t>
          </a:r>
        </a:p>
      </dgm:t>
    </dgm:pt>
    <dgm:pt modelId="{DC4D5D06-4C43-4293-A2DF-2CC8E80EE60C}" type="parTrans" cxnId="{B044B255-8E5D-4043-BCAC-133E8790F4CB}">
      <dgm:prSet/>
      <dgm:spPr/>
      <dgm:t>
        <a:bodyPr/>
        <a:lstStyle/>
        <a:p>
          <a:endParaRPr lang="en-US"/>
        </a:p>
      </dgm:t>
    </dgm:pt>
    <dgm:pt modelId="{3804A824-D712-42AB-9CC6-E3197C38824B}" type="sibTrans" cxnId="{B044B255-8E5D-4043-BCAC-133E8790F4CB}">
      <dgm:prSet/>
      <dgm:spPr/>
      <dgm:t>
        <a:bodyPr/>
        <a:lstStyle/>
        <a:p>
          <a:endParaRPr lang="en-US"/>
        </a:p>
      </dgm:t>
    </dgm:pt>
    <dgm:pt modelId="{8483E63F-23C7-4493-A3F8-DBEE8E72F164}">
      <dgm:prSet/>
      <dgm:spPr/>
      <dgm:t>
        <a:bodyPr/>
        <a:lstStyle/>
        <a:p>
          <a:pPr>
            <a:defRPr b="1"/>
          </a:pPr>
          <a:r>
            <a:rPr lang="en-US"/>
            <a:t>Firm Name</a:t>
          </a:r>
        </a:p>
      </dgm:t>
    </dgm:pt>
    <dgm:pt modelId="{3383C6A5-2695-44D7-9D8D-C1DCCF1EE759}" type="parTrans" cxnId="{3F941418-8BF5-41DA-AF8D-25117AF0AEB2}">
      <dgm:prSet/>
      <dgm:spPr/>
      <dgm:t>
        <a:bodyPr/>
        <a:lstStyle/>
        <a:p>
          <a:endParaRPr lang="en-US"/>
        </a:p>
      </dgm:t>
    </dgm:pt>
    <dgm:pt modelId="{9F8E85ED-8A6F-46D4-9651-FAA864491371}" type="sibTrans" cxnId="{3F941418-8BF5-41DA-AF8D-25117AF0AEB2}">
      <dgm:prSet/>
      <dgm:spPr/>
      <dgm:t>
        <a:bodyPr/>
        <a:lstStyle/>
        <a:p>
          <a:endParaRPr lang="en-US"/>
        </a:p>
      </dgm:t>
    </dgm:pt>
    <dgm:pt modelId="{B5E7BE5C-76D2-4DB9-9AB0-0B58A34B1E66}">
      <dgm:prSet/>
      <dgm:spPr/>
      <dgm:t>
        <a:bodyPr/>
        <a:lstStyle/>
        <a:p>
          <a:pPr>
            <a:defRPr b="1"/>
          </a:pPr>
          <a:r>
            <a:rPr lang="en-US"/>
            <a:t>Contact Information</a:t>
          </a:r>
        </a:p>
      </dgm:t>
    </dgm:pt>
    <dgm:pt modelId="{8ADF17CB-D63A-40C8-BBBD-AC9778B5A1AD}" type="parTrans" cxnId="{19A91F5D-B1C7-4A54-8B55-D0EFC1D73C02}">
      <dgm:prSet/>
      <dgm:spPr/>
      <dgm:t>
        <a:bodyPr/>
        <a:lstStyle/>
        <a:p>
          <a:endParaRPr lang="en-US"/>
        </a:p>
      </dgm:t>
    </dgm:pt>
    <dgm:pt modelId="{FE6EFEDD-5717-4998-9D94-04EC68EBE124}" type="sibTrans" cxnId="{19A91F5D-B1C7-4A54-8B55-D0EFC1D73C02}">
      <dgm:prSet/>
      <dgm:spPr/>
      <dgm:t>
        <a:bodyPr/>
        <a:lstStyle/>
        <a:p>
          <a:endParaRPr lang="en-US"/>
        </a:p>
      </dgm:t>
    </dgm:pt>
    <dgm:pt modelId="{FA1343C3-B961-4AE5-BEC0-07AE5E96DDC1}">
      <dgm:prSet/>
      <dgm:spPr/>
      <dgm:t>
        <a:bodyPr/>
        <a:lstStyle/>
        <a:p>
          <a:r>
            <a:rPr lang="en-US"/>
            <a:t>Telephone Number</a:t>
          </a:r>
        </a:p>
      </dgm:t>
    </dgm:pt>
    <dgm:pt modelId="{1DD77AAB-A411-4887-8A3B-593E86C7B175}" type="parTrans" cxnId="{32A2E2BB-312C-4DF1-85B1-4668C690D007}">
      <dgm:prSet/>
      <dgm:spPr/>
      <dgm:t>
        <a:bodyPr/>
        <a:lstStyle/>
        <a:p>
          <a:endParaRPr lang="en-US"/>
        </a:p>
      </dgm:t>
    </dgm:pt>
    <dgm:pt modelId="{6504BCCA-FFCC-4AE0-83A0-75C9620E588A}" type="sibTrans" cxnId="{32A2E2BB-312C-4DF1-85B1-4668C690D007}">
      <dgm:prSet/>
      <dgm:spPr/>
      <dgm:t>
        <a:bodyPr/>
        <a:lstStyle/>
        <a:p>
          <a:endParaRPr lang="en-US"/>
        </a:p>
      </dgm:t>
    </dgm:pt>
    <dgm:pt modelId="{05312236-0ED4-4773-9B76-90F5ACC20AC9}">
      <dgm:prSet/>
      <dgm:spPr/>
      <dgm:t>
        <a:bodyPr/>
        <a:lstStyle/>
        <a:p>
          <a:r>
            <a:rPr lang="en-US"/>
            <a:t>Web Address</a:t>
          </a:r>
        </a:p>
      </dgm:t>
    </dgm:pt>
    <dgm:pt modelId="{4ADF9FA7-1F59-4D92-A07B-E1DA84C39A3E}" type="parTrans" cxnId="{961FEC76-77C4-4871-AA9A-0869134A070A}">
      <dgm:prSet/>
      <dgm:spPr/>
      <dgm:t>
        <a:bodyPr/>
        <a:lstStyle/>
        <a:p>
          <a:endParaRPr lang="en-US"/>
        </a:p>
      </dgm:t>
    </dgm:pt>
    <dgm:pt modelId="{6E132BC5-CD0D-4D7B-BE94-95A565162A68}" type="sibTrans" cxnId="{961FEC76-77C4-4871-AA9A-0869134A070A}">
      <dgm:prSet/>
      <dgm:spPr/>
      <dgm:t>
        <a:bodyPr/>
        <a:lstStyle/>
        <a:p>
          <a:endParaRPr lang="en-US"/>
        </a:p>
      </dgm:t>
    </dgm:pt>
    <dgm:pt modelId="{7FBF1239-DBE4-444A-9BFB-A301CA0A6F8F}" type="pres">
      <dgm:prSet presAssocID="{26940FB9-AB20-405F-B1E1-96387BD6CB55}" presName="root" presStyleCnt="0">
        <dgm:presLayoutVars>
          <dgm:dir/>
          <dgm:resizeHandles val="exact"/>
        </dgm:presLayoutVars>
      </dgm:prSet>
      <dgm:spPr/>
    </dgm:pt>
    <dgm:pt modelId="{C1E98B34-2E41-488C-8112-D028F655BC23}" type="pres">
      <dgm:prSet presAssocID="{FC434E15-6173-4D4D-BAB8-29B97D04AE3D}" presName="compNode" presStyleCnt="0"/>
      <dgm:spPr/>
    </dgm:pt>
    <dgm:pt modelId="{CE85100F-4259-403B-8FB1-395A13BCCD4B}" type="pres">
      <dgm:prSet presAssocID="{FC434E15-6173-4D4D-BAB8-29B97D04AE3D}" presName="iconRect" presStyleLbl="node1" presStyleIdx="0" presStyleCnt="3" custScaleX="208294" custScaleY="208294" custLinFactNeighborY="-697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
        </a:ext>
      </dgm:extLst>
    </dgm:pt>
    <dgm:pt modelId="{6231FE48-EB77-41CA-83BD-6241958F5099}" type="pres">
      <dgm:prSet presAssocID="{FC434E15-6173-4D4D-BAB8-29B97D04AE3D}" presName="iconSpace" presStyleCnt="0"/>
      <dgm:spPr/>
    </dgm:pt>
    <dgm:pt modelId="{A7ED491D-1A16-48DF-8A42-86DDF22B816A}" type="pres">
      <dgm:prSet presAssocID="{FC434E15-6173-4D4D-BAB8-29B97D04AE3D}" presName="parTx" presStyleLbl="revTx" presStyleIdx="0" presStyleCnt="6">
        <dgm:presLayoutVars>
          <dgm:chMax val="0"/>
          <dgm:chPref val="0"/>
        </dgm:presLayoutVars>
      </dgm:prSet>
      <dgm:spPr/>
    </dgm:pt>
    <dgm:pt modelId="{27A5973C-2C57-4D9F-9A44-D390D9809EE4}" type="pres">
      <dgm:prSet presAssocID="{FC434E15-6173-4D4D-BAB8-29B97D04AE3D}" presName="txSpace" presStyleCnt="0"/>
      <dgm:spPr/>
    </dgm:pt>
    <dgm:pt modelId="{1E4D33D5-B672-4187-849B-FCAFEC937D51}" type="pres">
      <dgm:prSet presAssocID="{FC434E15-6173-4D4D-BAB8-29B97D04AE3D}" presName="desTx" presStyleLbl="revTx" presStyleIdx="1" presStyleCnt="6">
        <dgm:presLayoutVars/>
      </dgm:prSet>
      <dgm:spPr/>
    </dgm:pt>
    <dgm:pt modelId="{96151363-84BA-4307-96D7-A42B22B349C0}" type="pres">
      <dgm:prSet presAssocID="{3804A824-D712-42AB-9CC6-E3197C38824B}" presName="sibTrans" presStyleCnt="0"/>
      <dgm:spPr/>
    </dgm:pt>
    <dgm:pt modelId="{ECF852D4-7265-4891-B48A-EF18AB953DEC}" type="pres">
      <dgm:prSet presAssocID="{8483E63F-23C7-4493-A3F8-DBEE8E72F164}" presName="compNode" presStyleCnt="0"/>
      <dgm:spPr/>
    </dgm:pt>
    <dgm:pt modelId="{17EFFB5D-E112-431D-87F8-88D1A7975AE1}" type="pres">
      <dgm:prSet presAssocID="{8483E63F-23C7-4493-A3F8-DBEE8E72F164}" presName="iconRect" presStyleLbl="node1" presStyleIdx="1" presStyleCnt="3" custScaleX="208294" custScaleY="208294" custLinFactNeighborY="-697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ity"/>
        </a:ext>
      </dgm:extLst>
    </dgm:pt>
    <dgm:pt modelId="{70E81384-6935-4828-8298-097D11A58579}" type="pres">
      <dgm:prSet presAssocID="{8483E63F-23C7-4493-A3F8-DBEE8E72F164}" presName="iconSpace" presStyleCnt="0"/>
      <dgm:spPr/>
    </dgm:pt>
    <dgm:pt modelId="{95FB2C25-8A8D-45AB-AED8-9BCF5883AF87}" type="pres">
      <dgm:prSet presAssocID="{8483E63F-23C7-4493-A3F8-DBEE8E72F164}" presName="parTx" presStyleLbl="revTx" presStyleIdx="2" presStyleCnt="6">
        <dgm:presLayoutVars>
          <dgm:chMax val="0"/>
          <dgm:chPref val="0"/>
        </dgm:presLayoutVars>
      </dgm:prSet>
      <dgm:spPr/>
    </dgm:pt>
    <dgm:pt modelId="{DD5C3C1C-756C-40B5-A60E-FCA011357C99}" type="pres">
      <dgm:prSet presAssocID="{8483E63F-23C7-4493-A3F8-DBEE8E72F164}" presName="txSpace" presStyleCnt="0"/>
      <dgm:spPr/>
    </dgm:pt>
    <dgm:pt modelId="{B3628F51-DE08-42BA-AE32-EA6C09F54719}" type="pres">
      <dgm:prSet presAssocID="{8483E63F-23C7-4493-A3F8-DBEE8E72F164}" presName="desTx" presStyleLbl="revTx" presStyleIdx="3" presStyleCnt="6">
        <dgm:presLayoutVars/>
      </dgm:prSet>
      <dgm:spPr/>
    </dgm:pt>
    <dgm:pt modelId="{F1042B1D-C82D-4985-815E-08A797635559}" type="pres">
      <dgm:prSet presAssocID="{9F8E85ED-8A6F-46D4-9651-FAA864491371}" presName="sibTrans" presStyleCnt="0"/>
      <dgm:spPr/>
    </dgm:pt>
    <dgm:pt modelId="{28B3E96F-0E72-4A2B-9E73-02C93A59F0BF}" type="pres">
      <dgm:prSet presAssocID="{B5E7BE5C-76D2-4DB9-9AB0-0B58A34B1E66}" presName="compNode" presStyleCnt="0"/>
      <dgm:spPr/>
    </dgm:pt>
    <dgm:pt modelId="{59ACDA0A-4544-45B0-825A-68DBBF45B54D}" type="pres">
      <dgm:prSet presAssocID="{B5E7BE5C-76D2-4DB9-9AB0-0B58A34B1E66}" presName="iconRect" presStyleLbl="node1" presStyleIdx="2" presStyleCnt="3" custScaleX="208294" custScaleY="208294" custLinFactNeighborY="-697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phone"/>
        </a:ext>
      </dgm:extLst>
    </dgm:pt>
    <dgm:pt modelId="{8B853C80-E037-4AFA-9704-9EE772E78FE5}" type="pres">
      <dgm:prSet presAssocID="{B5E7BE5C-76D2-4DB9-9AB0-0B58A34B1E66}" presName="iconSpace" presStyleCnt="0"/>
      <dgm:spPr/>
    </dgm:pt>
    <dgm:pt modelId="{8254D0FA-AFB5-4A8E-90E7-327C20492C48}" type="pres">
      <dgm:prSet presAssocID="{B5E7BE5C-76D2-4DB9-9AB0-0B58A34B1E66}" presName="parTx" presStyleLbl="revTx" presStyleIdx="4" presStyleCnt="6">
        <dgm:presLayoutVars>
          <dgm:chMax val="0"/>
          <dgm:chPref val="0"/>
        </dgm:presLayoutVars>
      </dgm:prSet>
      <dgm:spPr/>
    </dgm:pt>
    <dgm:pt modelId="{F7382468-D8BF-4978-A2AD-D2AB4BD00A5C}" type="pres">
      <dgm:prSet presAssocID="{B5E7BE5C-76D2-4DB9-9AB0-0B58A34B1E66}" presName="txSpace" presStyleCnt="0"/>
      <dgm:spPr/>
    </dgm:pt>
    <dgm:pt modelId="{855C1016-E0FB-48DB-9068-BC3C6D952630}" type="pres">
      <dgm:prSet presAssocID="{B5E7BE5C-76D2-4DB9-9AB0-0B58A34B1E66}" presName="desTx" presStyleLbl="revTx" presStyleIdx="5" presStyleCnt="6">
        <dgm:presLayoutVars/>
      </dgm:prSet>
      <dgm:spPr/>
    </dgm:pt>
  </dgm:ptLst>
  <dgm:cxnLst>
    <dgm:cxn modelId="{3F941418-8BF5-41DA-AF8D-25117AF0AEB2}" srcId="{26940FB9-AB20-405F-B1E1-96387BD6CB55}" destId="{8483E63F-23C7-4493-A3F8-DBEE8E72F164}" srcOrd="1" destOrd="0" parTransId="{3383C6A5-2695-44D7-9D8D-C1DCCF1EE759}" sibTransId="{9F8E85ED-8A6F-46D4-9651-FAA864491371}"/>
    <dgm:cxn modelId="{FDAA5B37-14B8-492F-A0A4-416D2745AD54}" type="presOf" srcId="{FA1343C3-B961-4AE5-BEC0-07AE5E96DDC1}" destId="{855C1016-E0FB-48DB-9068-BC3C6D952630}" srcOrd="0" destOrd="0" presId="urn:microsoft.com/office/officeart/2018/5/layout/CenteredIconLabelDescriptionList"/>
    <dgm:cxn modelId="{19A91F5D-B1C7-4A54-8B55-D0EFC1D73C02}" srcId="{26940FB9-AB20-405F-B1E1-96387BD6CB55}" destId="{B5E7BE5C-76D2-4DB9-9AB0-0B58A34B1E66}" srcOrd="2" destOrd="0" parTransId="{8ADF17CB-D63A-40C8-BBBD-AC9778B5A1AD}" sibTransId="{FE6EFEDD-5717-4998-9D94-04EC68EBE124}"/>
    <dgm:cxn modelId="{F972EB4F-5F4F-4F31-A8A3-43C79035F410}" type="presOf" srcId="{26940FB9-AB20-405F-B1E1-96387BD6CB55}" destId="{7FBF1239-DBE4-444A-9BFB-A301CA0A6F8F}" srcOrd="0" destOrd="0" presId="urn:microsoft.com/office/officeart/2018/5/layout/CenteredIconLabelDescriptionList"/>
    <dgm:cxn modelId="{B044B255-8E5D-4043-BCAC-133E8790F4CB}" srcId="{26940FB9-AB20-405F-B1E1-96387BD6CB55}" destId="{FC434E15-6173-4D4D-BAB8-29B97D04AE3D}" srcOrd="0" destOrd="0" parTransId="{DC4D5D06-4C43-4293-A2DF-2CC8E80EE60C}" sibTransId="{3804A824-D712-42AB-9CC6-E3197C38824B}"/>
    <dgm:cxn modelId="{961FEC76-77C4-4871-AA9A-0869134A070A}" srcId="{B5E7BE5C-76D2-4DB9-9AB0-0B58A34B1E66}" destId="{05312236-0ED4-4773-9B76-90F5ACC20AC9}" srcOrd="1" destOrd="0" parTransId="{4ADF9FA7-1F59-4D92-A07B-E1DA84C39A3E}" sibTransId="{6E132BC5-CD0D-4D7B-BE94-95A565162A68}"/>
    <dgm:cxn modelId="{C35CF177-B048-4656-A6A9-A45F3C2C079A}" type="presOf" srcId="{FC434E15-6173-4D4D-BAB8-29B97D04AE3D}" destId="{A7ED491D-1A16-48DF-8A42-86DDF22B816A}" srcOrd="0" destOrd="0" presId="urn:microsoft.com/office/officeart/2018/5/layout/CenteredIconLabelDescriptionList"/>
    <dgm:cxn modelId="{11AECB90-9282-46C1-B4E4-108D962B080B}" type="presOf" srcId="{B5E7BE5C-76D2-4DB9-9AB0-0B58A34B1E66}" destId="{8254D0FA-AFB5-4A8E-90E7-327C20492C48}" srcOrd="0" destOrd="0" presId="urn:microsoft.com/office/officeart/2018/5/layout/CenteredIconLabelDescriptionList"/>
    <dgm:cxn modelId="{CF6C81A8-31DA-4B24-BE50-5D4FD36290F9}" type="presOf" srcId="{8483E63F-23C7-4493-A3F8-DBEE8E72F164}" destId="{95FB2C25-8A8D-45AB-AED8-9BCF5883AF87}" srcOrd="0" destOrd="0" presId="urn:microsoft.com/office/officeart/2018/5/layout/CenteredIconLabelDescriptionList"/>
    <dgm:cxn modelId="{32A2E2BB-312C-4DF1-85B1-4668C690D007}" srcId="{B5E7BE5C-76D2-4DB9-9AB0-0B58A34B1E66}" destId="{FA1343C3-B961-4AE5-BEC0-07AE5E96DDC1}" srcOrd="0" destOrd="0" parTransId="{1DD77AAB-A411-4887-8A3B-593E86C7B175}" sibTransId="{6504BCCA-FFCC-4AE0-83A0-75C9620E588A}"/>
    <dgm:cxn modelId="{5EF443FD-2561-471B-8848-4A4DF3AF4A4E}" type="presOf" srcId="{05312236-0ED4-4773-9B76-90F5ACC20AC9}" destId="{855C1016-E0FB-48DB-9068-BC3C6D952630}" srcOrd="0" destOrd="1" presId="urn:microsoft.com/office/officeart/2018/5/layout/CenteredIconLabelDescriptionList"/>
    <dgm:cxn modelId="{1CE85B56-714E-4C06-A489-5D1C9F97FFFC}" type="presParOf" srcId="{7FBF1239-DBE4-444A-9BFB-A301CA0A6F8F}" destId="{C1E98B34-2E41-488C-8112-D028F655BC23}" srcOrd="0" destOrd="0" presId="urn:microsoft.com/office/officeart/2018/5/layout/CenteredIconLabelDescriptionList"/>
    <dgm:cxn modelId="{E42E3E37-7F5D-43EE-9C5D-0719239D1CFC}" type="presParOf" srcId="{C1E98B34-2E41-488C-8112-D028F655BC23}" destId="{CE85100F-4259-403B-8FB1-395A13BCCD4B}" srcOrd="0" destOrd="0" presId="urn:microsoft.com/office/officeart/2018/5/layout/CenteredIconLabelDescriptionList"/>
    <dgm:cxn modelId="{B575AECB-B03A-4305-95DD-F3A4647C1BA9}" type="presParOf" srcId="{C1E98B34-2E41-488C-8112-D028F655BC23}" destId="{6231FE48-EB77-41CA-83BD-6241958F5099}" srcOrd="1" destOrd="0" presId="urn:microsoft.com/office/officeart/2018/5/layout/CenteredIconLabelDescriptionList"/>
    <dgm:cxn modelId="{8E7B7227-8929-4934-A559-05C80A4A1F0C}" type="presParOf" srcId="{C1E98B34-2E41-488C-8112-D028F655BC23}" destId="{A7ED491D-1A16-48DF-8A42-86DDF22B816A}" srcOrd="2" destOrd="0" presId="urn:microsoft.com/office/officeart/2018/5/layout/CenteredIconLabelDescriptionList"/>
    <dgm:cxn modelId="{93AD47A6-7424-4AA3-9D0C-A9865B4401A5}" type="presParOf" srcId="{C1E98B34-2E41-488C-8112-D028F655BC23}" destId="{27A5973C-2C57-4D9F-9A44-D390D9809EE4}" srcOrd="3" destOrd="0" presId="urn:microsoft.com/office/officeart/2018/5/layout/CenteredIconLabelDescriptionList"/>
    <dgm:cxn modelId="{78F45575-DA8D-476F-B767-929755CAAE17}" type="presParOf" srcId="{C1E98B34-2E41-488C-8112-D028F655BC23}" destId="{1E4D33D5-B672-4187-849B-FCAFEC937D51}" srcOrd="4" destOrd="0" presId="urn:microsoft.com/office/officeart/2018/5/layout/CenteredIconLabelDescriptionList"/>
    <dgm:cxn modelId="{739C5AD5-4966-4C2B-8B79-D118288CC6F6}" type="presParOf" srcId="{7FBF1239-DBE4-444A-9BFB-A301CA0A6F8F}" destId="{96151363-84BA-4307-96D7-A42B22B349C0}" srcOrd="1" destOrd="0" presId="urn:microsoft.com/office/officeart/2018/5/layout/CenteredIconLabelDescriptionList"/>
    <dgm:cxn modelId="{28967076-FA38-463A-9F60-B4F7B6253DA2}" type="presParOf" srcId="{7FBF1239-DBE4-444A-9BFB-A301CA0A6F8F}" destId="{ECF852D4-7265-4891-B48A-EF18AB953DEC}" srcOrd="2" destOrd="0" presId="urn:microsoft.com/office/officeart/2018/5/layout/CenteredIconLabelDescriptionList"/>
    <dgm:cxn modelId="{16D0F8F4-8743-4A0F-A135-8400825FF277}" type="presParOf" srcId="{ECF852D4-7265-4891-B48A-EF18AB953DEC}" destId="{17EFFB5D-E112-431D-87F8-88D1A7975AE1}" srcOrd="0" destOrd="0" presId="urn:microsoft.com/office/officeart/2018/5/layout/CenteredIconLabelDescriptionList"/>
    <dgm:cxn modelId="{C841D362-C429-4624-9F23-BFB3ECD1A150}" type="presParOf" srcId="{ECF852D4-7265-4891-B48A-EF18AB953DEC}" destId="{70E81384-6935-4828-8298-097D11A58579}" srcOrd="1" destOrd="0" presId="urn:microsoft.com/office/officeart/2018/5/layout/CenteredIconLabelDescriptionList"/>
    <dgm:cxn modelId="{EFDB6252-3C43-41FC-978E-46765DE8F87F}" type="presParOf" srcId="{ECF852D4-7265-4891-B48A-EF18AB953DEC}" destId="{95FB2C25-8A8D-45AB-AED8-9BCF5883AF87}" srcOrd="2" destOrd="0" presId="urn:microsoft.com/office/officeart/2018/5/layout/CenteredIconLabelDescriptionList"/>
    <dgm:cxn modelId="{269931F0-F8CD-479B-8737-62951CC49E80}" type="presParOf" srcId="{ECF852D4-7265-4891-B48A-EF18AB953DEC}" destId="{DD5C3C1C-756C-40B5-A60E-FCA011357C99}" srcOrd="3" destOrd="0" presId="urn:microsoft.com/office/officeart/2018/5/layout/CenteredIconLabelDescriptionList"/>
    <dgm:cxn modelId="{EC072279-D3E0-42CE-9E00-F555C76EAE1D}" type="presParOf" srcId="{ECF852D4-7265-4891-B48A-EF18AB953DEC}" destId="{B3628F51-DE08-42BA-AE32-EA6C09F54719}" srcOrd="4" destOrd="0" presId="urn:microsoft.com/office/officeart/2018/5/layout/CenteredIconLabelDescriptionList"/>
    <dgm:cxn modelId="{90F281F4-3E4C-44E4-BFFE-B93F055A48D8}" type="presParOf" srcId="{7FBF1239-DBE4-444A-9BFB-A301CA0A6F8F}" destId="{F1042B1D-C82D-4985-815E-08A797635559}" srcOrd="3" destOrd="0" presId="urn:microsoft.com/office/officeart/2018/5/layout/CenteredIconLabelDescriptionList"/>
    <dgm:cxn modelId="{0296161E-1EED-4B69-9287-95F8FDD3C9D5}" type="presParOf" srcId="{7FBF1239-DBE4-444A-9BFB-A301CA0A6F8F}" destId="{28B3E96F-0E72-4A2B-9E73-02C93A59F0BF}" srcOrd="4" destOrd="0" presId="urn:microsoft.com/office/officeart/2018/5/layout/CenteredIconLabelDescriptionList"/>
    <dgm:cxn modelId="{B331A823-0F65-4FDD-BEB8-5AEBB5C5664D}" type="presParOf" srcId="{28B3E96F-0E72-4A2B-9E73-02C93A59F0BF}" destId="{59ACDA0A-4544-45B0-825A-68DBBF45B54D}" srcOrd="0" destOrd="0" presId="urn:microsoft.com/office/officeart/2018/5/layout/CenteredIconLabelDescriptionList"/>
    <dgm:cxn modelId="{13601109-4888-46D6-934D-0AAB4B0873A3}" type="presParOf" srcId="{28B3E96F-0E72-4A2B-9E73-02C93A59F0BF}" destId="{8B853C80-E037-4AFA-9704-9EE772E78FE5}" srcOrd="1" destOrd="0" presId="urn:microsoft.com/office/officeart/2018/5/layout/CenteredIconLabelDescriptionList"/>
    <dgm:cxn modelId="{D60DC14D-D029-491C-8F8C-E8A529E5119A}" type="presParOf" srcId="{28B3E96F-0E72-4A2B-9E73-02C93A59F0BF}" destId="{8254D0FA-AFB5-4A8E-90E7-327C20492C48}" srcOrd="2" destOrd="0" presId="urn:microsoft.com/office/officeart/2018/5/layout/CenteredIconLabelDescriptionList"/>
    <dgm:cxn modelId="{F46C3D5D-8694-4A2D-850B-B667AC298528}" type="presParOf" srcId="{28B3E96F-0E72-4A2B-9E73-02C93A59F0BF}" destId="{F7382468-D8BF-4978-A2AD-D2AB4BD00A5C}" srcOrd="3" destOrd="0" presId="urn:microsoft.com/office/officeart/2018/5/layout/CenteredIconLabelDescriptionList"/>
    <dgm:cxn modelId="{EE3F4B1D-92EA-4071-80BF-13B004D83369}" type="presParOf" srcId="{28B3E96F-0E72-4A2B-9E73-02C93A59F0BF}" destId="{855C1016-E0FB-48DB-9068-BC3C6D95263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5100F-4259-403B-8FB1-395A13BCCD4B}">
      <dsp:nvSpPr>
        <dsp:cNvPr id="0" name=""/>
        <dsp:cNvSpPr/>
      </dsp:nvSpPr>
      <dsp:spPr>
        <a:xfrm>
          <a:off x="430367" y="133683"/>
          <a:ext cx="2286005" cy="2286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7ED491D-1A16-48DF-8A42-86DDF22B816A}">
      <dsp:nvSpPr>
        <dsp:cNvPr id="0" name=""/>
        <dsp:cNvSpPr/>
      </dsp:nvSpPr>
      <dsp:spPr>
        <a:xfrm>
          <a:off x="5527" y="2675435"/>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Licensee’s Name</a:t>
          </a:r>
        </a:p>
      </dsp:txBody>
      <dsp:txXfrm>
        <a:off x="5527" y="2675435"/>
        <a:ext cx="3135684" cy="470352"/>
      </dsp:txXfrm>
    </dsp:sp>
    <dsp:sp modelId="{1E4D33D5-B672-4187-849B-FCAFEC937D51}">
      <dsp:nvSpPr>
        <dsp:cNvPr id="0" name=""/>
        <dsp:cNvSpPr/>
      </dsp:nvSpPr>
      <dsp:spPr>
        <a:xfrm>
          <a:off x="5527" y="3184949"/>
          <a:ext cx="3135684" cy="266899"/>
        </a:xfrm>
        <a:prstGeom prst="rect">
          <a:avLst/>
        </a:prstGeom>
        <a:noFill/>
        <a:ln>
          <a:noFill/>
        </a:ln>
        <a:effectLst/>
      </dsp:spPr>
      <dsp:style>
        <a:lnRef idx="0">
          <a:scrgbClr r="0" g="0" b="0"/>
        </a:lnRef>
        <a:fillRef idx="0">
          <a:scrgbClr r="0" g="0" b="0"/>
        </a:fillRef>
        <a:effectRef idx="0">
          <a:scrgbClr r="0" g="0" b="0"/>
        </a:effectRef>
        <a:fontRef idx="minor"/>
      </dsp:style>
    </dsp:sp>
    <dsp:sp modelId="{17EFFB5D-E112-431D-87F8-88D1A7975AE1}">
      <dsp:nvSpPr>
        <dsp:cNvPr id="0" name=""/>
        <dsp:cNvSpPr/>
      </dsp:nvSpPr>
      <dsp:spPr>
        <a:xfrm>
          <a:off x="4114797" y="133683"/>
          <a:ext cx="2286005" cy="2286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FB2C25-8A8D-45AB-AED8-9BCF5883AF87}">
      <dsp:nvSpPr>
        <dsp:cNvPr id="0" name=""/>
        <dsp:cNvSpPr/>
      </dsp:nvSpPr>
      <dsp:spPr>
        <a:xfrm>
          <a:off x="3689957" y="2675435"/>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Firm Name</a:t>
          </a:r>
        </a:p>
      </dsp:txBody>
      <dsp:txXfrm>
        <a:off x="3689957" y="2675435"/>
        <a:ext cx="3135684" cy="470352"/>
      </dsp:txXfrm>
    </dsp:sp>
    <dsp:sp modelId="{B3628F51-DE08-42BA-AE32-EA6C09F54719}">
      <dsp:nvSpPr>
        <dsp:cNvPr id="0" name=""/>
        <dsp:cNvSpPr/>
      </dsp:nvSpPr>
      <dsp:spPr>
        <a:xfrm>
          <a:off x="3689957" y="3184949"/>
          <a:ext cx="3135684" cy="266899"/>
        </a:xfrm>
        <a:prstGeom prst="rect">
          <a:avLst/>
        </a:prstGeom>
        <a:noFill/>
        <a:ln>
          <a:noFill/>
        </a:ln>
        <a:effectLst/>
      </dsp:spPr>
      <dsp:style>
        <a:lnRef idx="0">
          <a:scrgbClr r="0" g="0" b="0"/>
        </a:lnRef>
        <a:fillRef idx="0">
          <a:scrgbClr r="0" g="0" b="0"/>
        </a:fillRef>
        <a:effectRef idx="0">
          <a:scrgbClr r="0" g="0" b="0"/>
        </a:effectRef>
        <a:fontRef idx="minor"/>
      </dsp:style>
    </dsp:sp>
    <dsp:sp modelId="{59ACDA0A-4544-45B0-825A-68DBBF45B54D}">
      <dsp:nvSpPr>
        <dsp:cNvPr id="0" name=""/>
        <dsp:cNvSpPr/>
      </dsp:nvSpPr>
      <dsp:spPr>
        <a:xfrm>
          <a:off x="7799227" y="0"/>
          <a:ext cx="2286005" cy="2286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254D0FA-AFB5-4A8E-90E7-327C20492C48}">
      <dsp:nvSpPr>
        <dsp:cNvPr id="0" name=""/>
        <dsp:cNvSpPr/>
      </dsp:nvSpPr>
      <dsp:spPr>
        <a:xfrm>
          <a:off x="7374387" y="2513153"/>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Contact Information</a:t>
          </a:r>
        </a:p>
      </dsp:txBody>
      <dsp:txXfrm>
        <a:off x="7374387" y="2513153"/>
        <a:ext cx="3135684" cy="470352"/>
      </dsp:txXfrm>
    </dsp:sp>
    <dsp:sp modelId="{855C1016-E0FB-48DB-9068-BC3C6D952630}">
      <dsp:nvSpPr>
        <dsp:cNvPr id="0" name=""/>
        <dsp:cNvSpPr/>
      </dsp:nvSpPr>
      <dsp:spPr>
        <a:xfrm>
          <a:off x="7374387" y="3022667"/>
          <a:ext cx="3135684" cy="59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Telephone Number</a:t>
          </a:r>
        </a:p>
        <a:p>
          <a:pPr marL="0" lvl="0" indent="0" algn="ctr" defTabSz="755650">
            <a:lnSpc>
              <a:spcPct val="90000"/>
            </a:lnSpc>
            <a:spcBef>
              <a:spcPct val="0"/>
            </a:spcBef>
            <a:spcAft>
              <a:spcPct val="35000"/>
            </a:spcAft>
            <a:buNone/>
          </a:pPr>
          <a:r>
            <a:rPr lang="en-US" sz="1700" kern="1200"/>
            <a:t>Web Address</a:t>
          </a:r>
        </a:p>
      </dsp:txBody>
      <dsp:txXfrm>
        <a:off x="7374387" y="3022667"/>
        <a:ext cx="3135684" cy="59146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F699C-129B-45E0-BCD8-488B1E4A6E8B}"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A3BA6-0C24-44E7-AFAF-61C6AA2DD28D}" type="slidenum">
              <a:rPr lang="en-US" smtClean="0"/>
              <a:t>‹#›</a:t>
            </a:fld>
            <a:endParaRPr lang="en-US"/>
          </a:p>
        </p:txBody>
      </p:sp>
    </p:spTree>
    <p:extLst>
      <p:ext uri="{BB962C8B-B14F-4D97-AF65-F5344CB8AC3E}">
        <p14:creationId xmlns:p14="http://schemas.microsoft.com/office/powerpoint/2010/main" val="162124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Information in this presentation is a summary of the advertising requirements under the Virginia Real Estate Board Regulations and the National Association of REALTORS Code of Ethics. </a:t>
            </a:r>
          </a:p>
          <a:p>
            <a:endParaRPr lang="en-US" dirty="0"/>
          </a:p>
          <a:p>
            <a:r>
              <a:rPr lang="en-US" dirty="0"/>
              <a:t>If your individual firm has additional requirements beyond those spelled out in this presentation, you should include those.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18 VAC §135-20-190. Advertising by licensees. (https://law.lis.virginia.gov/admincode/title18/agency135/chapter20/section190/)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NAR Code of Ethics, Article 12</a:t>
            </a:r>
          </a:p>
          <a:p>
            <a:endParaRPr lang="en-US" dirty="0"/>
          </a:p>
        </p:txBody>
      </p:sp>
      <p:sp>
        <p:nvSpPr>
          <p:cNvPr id="4" name="Slide Number Placeholder 3"/>
          <p:cNvSpPr>
            <a:spLocks noGrp="1"/>
          </p:cNvSpPr>
          <p:nvPr>
            <p:ph type="sldNum" sz="quarter" idx="5"/>
          </p:nvPr>
        </p:nvSpPr>
        <p:spPr/>
        <p:txBody>
          <a:bodyPr/>
          <a:lstStyle/>
          <a:p>
            <a:fld id="{9CBA3BA6-0C24-44E7-AFAF-61C6AA2DD28D}" type="slidenum">
              <a:rPr lang="en-US" smtClean="0"/>
              <a:t>1</a:t>
            </a:fld>
            <a:endParaRPr lang="en-US"/>
          </a:p>
        </p:txBody>
      </p:sp>
    </p:spTree>
    <p:extLst>
      <p:ext uri="{BB962C8B-B14F-4D97-AF65-F5344CB8AC3E}">
        <p14:creationId xmlns:p14="http://schemas.microsoft.com/office/powerpoint/2010/main" val="209604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ere we have some real postings from Facebook. First are these even advertisements? [ask for audience input].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The intent by putting them out there is to try to get business, whether by offering an item of value or putting yourself out there as an expert.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Facebook is a non-realtor owned site. So the realtor only needs to provide a link back to his/her main webpage where the proper disclosures are located.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these compliant? [ask for audience input].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they are not. There is no link back to the REALTOR main webpage and there are no disclosures on the post. </a:t>
            </a:r>
          </a:p>
          <a:p>
            <a:pPr eaLnBrk="1" hangingPunct="1">
              <a:spcBef>
                <a:spcPct val="0"/>
              </a:spcBef>
            </a:pPr>
            <a:endParaRPr lang="en-US" altLang="en-US" dirty="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a:solidFill>
                  <a:schemeClr val="tx1"/>
                </a:solidFill>
                <a:latin typeface="Trebuchet MS" pitchFamily="34" charset="0"/>
              </a:defRPr>
            </a:lvl1pPr>
            <a:lvl2pPr marL="709443" indent="-272863" algn="ctr" eaLnBrk="0" hangingPunct="0">
              <a:defRPr>
                <a:solidFill>
                  <a:schemeClr val="tx1"/>
                </a:solidFill>
                <a:latin typeface="Trebuchet MS" pitchFamily="34" charset="0"/>
              </a:defRPr>
            </a:lvl2pPr>
            <a:lvl3pPr marL="1091451" indent="-218290" algn="ctr" eaLnBrk="0" hangingPunct="0">
              <a:defRPr>
                <a:solidFill>
                  <a:schemeClr val="tx1"/>
                </a:solidFill>
                <a:latin typeface="Trebuchet MS" pitchFamily="34" charset="0"/>
              </a:defRPr>
            </a:lvl3pPr>
            <a:lvl4pPr marL="1528031" indent="-218290" algn="ctr" eaLnBrk="0" hangingPunct="0">
              <a:defRPr>
                <a:solidFill>
                  <a:schemeClr val="tx1"/>
                </a:solidFill>
                <a:latin typeface="Trebuchet MS" pitchFamily="34" charset="0"/>
              </a:defRPr>
            </a:lvl4pPr>
            <a:lvl5pPr marL="1964611" indent="-218290" algn="ctr" eaLnBrk="0" hangingPunct="0">
              <a:defRPr>
                <a:solidFill>
                  <a:schemeClr val="tx1"/>
                </a:solidFill>
                <a:latin typeface="Trebuchet MS" pitchFamily="34" charset="0"/>
              </a:defRPr>
            </a:lvl5pPr>
            <a:lvl6pPr marL="2401192" indent="-218290" algn="ctr" eaLnBrk="0" fontAlgn="base" hangingPunct="0">
              <a:spcBef>
                <a:spcPct val="0"/>
              </a:spcBef>
              <a:spcAft>
                <a:spcPct val="0"/>
              </a:spcAft>
              <a:defRPr>
                <a:solidFill>
                  <a:schemeClr val="tx1"/>
                </a:solidFill>
                <a:latin typeface="Trebuchet MS" pitchFamily="34" charset="0"/>
              </a:defRPr>
            </a:lvl6pPr>
            <a:lvl7pPr marL="2837772" indent="-218290" algn="ctr" eaLnBrk="0" fontAlgn="base" hangingPunct="0">
              <a:spcBef>
                <a:spcPct val="0"/>
              </a:spcBef>
              <a:spcAft>
                <a:spcPct val="0"/>
              </a:spcAft>
              <a:defRPr>
                <a:solidFill>
                  <a:schemeClr val="tx1"/>
                </a:solidFill>
                <a:latin typeface="Trebuchet MS" pitchFamily="34" charset="0"/>
              </a:defRPr>
            </a:lvl7pPr>
            <a:lvl8pPr marL="3274352" indent="-218290" algn="ctr" eaLnBrk="0" fontAlgn="base" hangingPunct="0">
              <a:spcBef>
                <a:spcPct val="0"/>
              </a:spcBef>
              <a:spcAft>
                <a:spcPct val="0"/>
              </a:spcAft>
              <a:defRPr>
                <a:solidFill>
                  <a:schemeClr val="tx1"/>
                </a:solidFill>
                <a:latin typeface="Trebuchet MS" pitchFamily="34" charset="0"/>
              </a:defRPr>
            </a:lvl8pPr>
            <a:lvl9pPr marL="3710932" indent="-218290" algn="ctr" eaLnBrk="0" fontAlgn="base" hangingPunct="0">
              <a:spcBef>
                <a:spcPct val="0"/>
              </a:spcBef>
              <a:spcAft>
                <a:spcPct val="0"/>
              </a:spcAft>
              <a:defRPr>
                <a:solidFill>
                  <a:schemeClr val="tx1"/>
                </a:solidFill>
                <a:latin typeface="Trebuchet MS" pitchFamily="34" charset="0"/>
              </a:defRPr>
            </a:lvl9pPr>
          </a:lstStyle>
          <a:p>
            <a:pPr algn="r" eaLnBrk="1" hangingPunct="1">
              <a:defRPr/>
            </a:pPr>
            <a:fld id="{43049C72-DB75-4B99-A463-FAB674A409DE}" type="slidenum">
              <a:rPr lang="en-US" altLang="en-US" smtClean="0"/>
              <a:pPr algn="r" eaLnBrk="1" hangingPunct="1">
                <a:defRPr/>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 </a:t>
            </a:r>
            <a:r>
              <a:rPr lang="en-US" sz="1200" kern="1200" dirty="0">
                <a:solidFill>
                  <a:schemeClr val="tx1"/>
                </a:solidFill>
                <a:effectLst/>
                <a:latin typeface="+mn-lt"/>
                <a:ea typeface="+mn-ea"/>
                <a:cs typeface="+mn-cs"/>
              </a:rPr>
              <a:t>is another Facebook posting that is in compliance with the regulations. We have the firm name clearly and legibly displayed [</a:t>
            </a:r>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and a link back to the REALTOR-owned website’s main page </a:t>
            </a:r>
            <a:r>
              <a:rPr lang="en-US" sz="1200" i="1" kern="1200" dirty="0">
                <a:solidFill>
                  <a:schemeClr val="tx1"/>
                </a:solidFill>
                <a:effectLst/>
                <a:latin typeface="+mn-lt"/>
                <a:ea typeface="+mn-ea"/>
                <a:cs typeface="+mn-cs"/>
              </a:rPr>
              <a:t>[click], </a:t>
            </a:r>
            <a:r>
              <a:rPr lang="en-US" sz="1200" i="0" kern="1200" dirty="0">
                <a:solidFill>
                  <a:schemeClr val="tx1"/>
                </a:solidFill>
                <a:effectLst/>
                <a:latin typeface="+mn-lt"/>
                <a:ea typeface="+mn-ea"/>
                <a:cs typeface="+mn-cs"/>
              </a:rPr>
              <a:t>assuming the website is compliant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4F95CF9-68D1-4073-9C51-05266E7AC321}" type="slidenum">
              <a:rPr lang="en-US" smtClean="0"/>
              <a:pPr>
                <a:defRPr/>
              </a:pPr>
              <a:t>11</a:t>
            </a:fld>
            <a:endParaRPr lang="en-US" dirty="0"/>
          </a:p>
        </p:txBody>
      </p:sp>
    </p:spTree>
    <p:extLst>
      <p:ext uri="{BB962C8B-B14F-4D97-AF65-F5344CB8AC3E}">
        <p14:creationId xmlns:p14="http://schemas.microsoft.com/office/powerpoint/2010/main" val="303209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 is </a:t>
            </a:r>
            <a:r>
              <a:rPr lang="en-US" sz="1200" kern="1200" dirty="0">
                <a:solidFill>
                  <a:schemeClr val="tx1"/>
                </a:solidFill>
                <a:effectLst/>
                <a:latin typeface="+mn-lt"/>
                <a:ea typeface="+mn-ea"/>
                <a:cs typeface="+mn-cs"/>
              </a:rPr>
              <a:t>an example from twitter. This tweet is in compliance because it includes a link back to the REALTOR-owned main webpage [</a:t>
            </a:r>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and if we follow the link, we find all the required information disclosed [</a:t>
            </a:r>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4F95CF9-68D1-4073-9C51-05266E7AC321}" type="slidenum">
              <a:rPr lang="en-US" smtClean="0"/>
              <a:pPr>
                <a:defRPr/>
              </a:pPr>
              <a:t>12</a:t>
            </a:fld>
            <a:endParaRPr lang="en-US" dirty="0"/>
          </a:p>
        </p:txBody>
      </p:sp>
    </p:spTree>
    <p:extLst>
      <p:ext uri="{BB962C8B-B14F-4D97-AF65-F5344CB8AC3E}">
        <p14:creationId xmlns:p14="http://schemas.microsoft.com/office/powerpoint/2010/main" val="11959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A3BA6-0C24-44E7-AFAF-61C6AA2DD28D}" type="slidenum">
              <a:rPr lang="en-US" smtClean="0"/>
              <a:t>13</a:t>
            </a:fld>
            <a:endParaRPr lang="en-US"/>
          </a:p>
        </p:txBody>
      </p:sp>
    </p:spTree>
    <p:extLst>
      <p:ext uri="{BB962C8B-B14F-4D97-AF65-F5344CB8AC3E}">
        <p14:creationId xmlns:p14="http://schemas.microsoft.com/office/powerpoint/2010/main" val="303621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question: Do agents need to disclose their license number in their advertising? [</a:t>
            </a:r>
            <a:r>
              <a:rPr lang="en-US" i="1" dirty="0"/>
              <a:t>ask for answers</a:t>
            </a:r>
            <a:r>
              <a:rPr lang="en-US" dirty="0"/>
              <a:t>]</a:t>
            </a:r>
          </a:p>
          <a:p>
            <a:endParaRPr lang="en-US" dirty="0"/>
          </a:p>
          <a:p>
            <a:r>
              <a:rPr lang="en-US" dirty="0"/>
              <a:t>[click for answer]</a:t>
            </a:r>
          </a:p>
          <a:p>
            <a:endParaRPr lang="en-US" dirty="0"/>
          </a:p>
          <a:p>
            <a:r>
              <a:rPr lang="en-US" dirty="0"/>
              <a:t>No, agents do not need to include their Virginia License number. They must disclose their states of licensure if they are advertising online.</a:t>
            </a:r>
          </a:p>
        </p:txBody>
      </p:sp>
      <p:sp>
        <p:nvSpPr>
          <p:cNvPr id="4" name="Slide Number Placeholder 3"/>
          <p:cNvSpPr>
            <a:spLocks noGrp="1"/>
          </p:cNvSpPr>
          <p:nvPr>
            <p:ph type="sldNum" sz="quarter" idx="5"/>
          </p:nvPr>
        </p:nvSpPr>
        <p:spPr/>
        <p:txBody>
          <a:bodyPr/>
          <a:lstStyle/>
          <a:p>
            <a:fld id="{9CBA3BA6-0C24-44E7-AFAF-61C6AA2DD28D}" type="slidenum">
              <a:rPr lang="en-US" smtClean="0"/>
              <a:t>14</a:t>
            </a:fld>
            <a:endParaRPr lang="en-US"/>
          </a:p>
        </p:txBody>
      </p:sp>
    </p:spTree>
    <p:extLst>
      <p:ext uri="{BB962C8B-B14F-4D97-AF65-F5344CB8AC3E}">
        <p14:creationId xmlns:p14="http://schemas.microsoft.com/office/powerpoint/2010/main" val="163530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Second question: are emails considered advertising? [</a:t>
            </a:r>
            <a:r>
              <a:rPr lang="en-US" i="1" dirty="0"/>
              <a:t>ask for answers</a:t>
            </a:r>
            <a:r>
              <a:rPr lang="en-US" dirty="0"/>
              <a:t>]</a:t>
            </a:r>
          </a:p>
          <a:p>
            <a:endParaRPr lang="en-US" dirty="0"/>
          </a:p>
          <a:p>
            <a:r>
              <a:rPr lang="en-US" dirty="0"/>
              <a:t>[click for answer]</a:t>
            </a:r>
          </a:p>
          <a:p>
            <a:endParaRPr lang="en-US" dirty="0"/>
          </a:p>
          <a:p>
            <a:r>
              <a:rPr lang="en-US" dirty="0"/>
              <a:t>The answer is “potentially.” If the emails are being used to induce business, then they are considered advertising. Routine email communications between you and an existing client about a transaction are not advertising. However, if there is any chance that an email account could be used for advertising; the required disclosures should be included in a signature file or in the email itself.</a:t>
            </a:r>
          </a:p>
        </p:txBody>
      </p:sp>
      <p:sp>
        <p:nvSpPr>
          <p:cNvPr id="4" name="Slide Number Placeholder 3"/>
          <p:cNvSpPr>
            <a:spLocks noGrp="1"/>
          </p:cNvSpPr>
          <p:nvPr>
            <p:ph type="sldNum" sz="quarter" idx="5"/>
          </p:nvPr>
        </p:nvSpPr>
        <p:spPr/>
        <p:txBody>
          <a:bodyPr/>
          <a:lstStyle/>
          <a:p>
            <a:fld id="{9CBA3BA6-0C24-44E7-AFAF-61C6AA2DD28D}" type="slidenum">
              <a:rPr lang="en-US" smtClean="0"/>
              <a:t>15</a:t>
            </a:fld>
            <a:endParaRPr lang="en-US"/>
          </a:p>
        </p:txBody>
      </p:sp>
    </p:spTree>
    <p:extLst>
      <p:ext uri="{BB962C8B-B14F-4D97-AF65-F5344CB8AC3E}">
        <p14:creationId xmlns:p14="http://schemas.microsoft.com/office/powerpoint/2010/main" val="330258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Third question: are there font size requirements for mandatory disclosures? ? [</a:t>
            </a:r>
            <a:r>
              <a:rPr lang="en-US" i="1" dirty="0"/>
              <a:t>ask for answers</a:t>
            </a:r>
            <a:r>
              <a:rPr lang="en-US" dirty="0"/>
              <a:t>]</a:t>
            </a:r>
          </a:p>
          <a:p>
            <a:endParaRPr lang="en-US" dirty="0"/>
          </a:p>
          <a:p>
            <a:r>
              <a:rPr lang="en-US" dirty="0"/>
              <a:t>[click for answer]</a:t>
            </a:r>
          </a:p>
          <a:p>
            <a:endParaRPr lang="en-US" dirty="0"/>
          </a:p>
          <a:p>
            <a:r>
              <a:rPr lang="en-US" dirty="0"/>
              <a:t>The regulations do not have minimum font or size requirements, so long as the disclosures are clearly and legibly displayed.</a:t>
            </a:r>
          </a:p>
          <a:p>
            <a:endParaRPr lang="en-US" dirty="0"/>
          </a:p>
          <a:p>
            <a:r>
              <a:rPr lang="en-US" dirty="0"/>
              <a:t>NOTE: If the firm has additional requirements, mention them here. </a:t>
            </a:r>
          </a:p>
        </p:txBody>
      </p:sp>
      <p:sp>
        <p:nvSpPr>
          <p:cNvPr id="4" name="Slide Number Placeholder 3"/>
          <p:cNvSpPr>
            <a:spLocks noGrp="1"/>
          </p:cNvSpPr>
          <p:nvPr>
            <p:ph type="sldNum" sz="quarter" idx="5"/>
          </p:nvPr>
        </p:nvSpPr>
        <p:spPr/>
        <p:txBody>
          <a:bodyPr/>
          <a:lstStyle/>
          <a:p>
            <a:fld id="{9CBA3BA6-0C24-44E7-AFAF-61C6AA2DD28D}" type="slidenum">
              <a:rPr lang="en-US" smtClean="0"/>
              <a:t>16</a:t>
            </a:fld>
            <a:endParaRPr lang="en-US"/>
          </a:p>
        </p:txBody>
      </p:sp>
    </p:spTree>
    <p:extLst>
      <p:ext uri="{BB962C8B-B14F-4D97-AF65-F5344CB8AC3E}">
        <p14:creationId xmlns:p14="http://schemas.microsoft.com/office/powerpoint/2010/main" val="227618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A3BA6-0C24-44E7-AFAF-61C6AA2DD28D}" type="slidenum">
              <a:rPr lang="en-US" smtClean="0"/>
              <a:t>17</a:t>
            </a:fld>
            <a:endParaRPr lang="en-US"/>
          </a:p>
        </p:txBody>
      </p:sp>
    </p:spTree>
    <p:extLst>
      <p:ext uri="{BB962C8B-B14F-4D97-AF65-F5344CB8AC3E}">
        <p14:creationId xmlns:p14="http://schemas.microsoft.com/office/powerpoint/2010/main" val="216819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"Advertising" means all forms of representation, promotion and solicitation disseminated in any manner and by any means of communication to consumers for any purpose related to licensed real estate activity. This is a very broad definition and covers both obvious and non-obvious things. Ask yourself, could what I’m doing be reasonably seen as an attempt to gain business? If so, then it’s likely advertising.</a:t>
            </a:r>
          </a:p>
        </p:txBody>
      </p:sp>
      <p:sp>
        <p:nvSpPr>
          <p:cNvPr id="4" name="Slide Number Placeholder 3"/>
          <p:cNvSpPr>
            <a:spLocks noGrp="1"/>
          </p:cNvSpPr>
          <p:nvPr>
            <p:ph type="sldNum" sz="quarter" idx="5"/>
          </p:nvPr>
        </p:nvSpPr>
        <p:spPr/>
        <p:txBody>
          <a:bodyPr/>
          <a:lstStyle/>
          <a:p>
            <a:fld id="{9CBA3BA6-0C24-44E7-AFAF-61C6AA2DD28D}" type="slidenum">
              <a:rPr lang="en-US" smtClean="0"/>
              <a:t>2</a:t>
            </a:fld>
            <a:endParaRPr lang="en-US"/>
          </a:p>
        </p:txBody>
      </p:sp>
    </p:spTree>
    <p:extLst>
      <p:ext uri="{BB962C8B-B14F-4D97-AF65-F5344CB8AC3E}">
        <p14:creationId xmlns:p14="http://schemas.microsoft.com/office/powerpoint/2010/main" val="374520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Virginia regulations break advertising into two type: Print and electronic.</a:t>
            </a:r>
          </a:p>
          <a:p>
            <a:endParaRPr lang="en-US" dirty="0"/>
          </a:p>
          <a:p>
            <a:r>
              <a:rPr lang="en-US" dirty="0"/>
              <a:t>Print advertising is anything tangible – newspapers, flyers, calendars, pens, etc. as well as business cards &amp; signs.</a:t>
            </a:r>
          </a:p>
          <a:p>
            <a:endParaRPr lang="en-US" dirty="0"/>
          </a:p>
          <a:p>
            <a:r>
              <a:rPr lang="en-US" dirty="0"/>
              <a:t>Electronic advertising, on the other hand, is just about anything else – emails, texts, radio ads, TV ads, social media, etc. </a:t>
            </a:r>
          </a:p>
        </p:txBody>
      </p:sp>
      <p:sp>
        <p:nvSpPr>
          <p:cNvPr id="4" name="Slide Number Placeholder 3"/>
          <p:cNvSpPr>
            <a:spLocks noGrp="1"/>
          </p:cNvSpPr>
          <p:nvPr>
            <p:ph type="sldNum" sz="quarter" idx="5"/>
          </p:nvPr>
        </p:nvSpPr>
        <p:spPr/>
        <p:txBody>
          <a:bodyPr/>
          <a:lstStyle/>
          <a:p>
            <a:fld id="{9CBA3BA6-0C24-44E7-AFAF-61C6AA2DD28D}" type="slidenum">
              <a:rPr lang="en-US" smtClean="0"/>
              <a:t>3</a:t>
            </a:fld>
            <a:endParaRPr lang="en-US"/>
          </a:p>
        </p:txBody>
      </p:sp>
    </p:spTree>
    <p:extLst>
      <p:ext uri="{BB962C8B-B14F-4D97-AF65-F5344CB8AC3E}">
        <p14:creationId xmlns:p14="http://schemas.microsoft.com/office/powerpoint/2010/main" val="109275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Within Print Advertising, there are three categories: Business cards, for sale/lease signs on the property, and everything else.</a:t>
            </a:r>
          </a:p>
          <a:p>
            <a:endParaRPr lang="en-US" dirty="0"/>
          </a:p>
          <a:p>
            <a:r>
              <a:rPr lang="en-US" dirty="0"/>
              <a:t>For everything else, firm advertisements must have at least the firm name. For licensee advertisements, you must include at lease the firm name and your name.</a:t>
            </a:r>
          </a:p>
          <a:p>
            <a:endParaRPr lang="en-US" dirty="0"/>
          </a:p>
          <a:p>
            <a:r>
              <a:rPr lang="en-US" dirty="0"/>
              <a:t>You can include additional information if you want, but these are the minimum requirements.</a:t>
            </a:r>
          </a:p>
          <a:p>
            <a:endParaRPr lang="en-US" dirty="0"/>
          </a:p>
          <a:p>
            <a:r>
              <a:rPr lang="en-US" dirty="0"/>
              <a:t>Remember, the required information must be “clearly and legibly displayed.”</a:t>
            </a:r>
          </a:p>
        </p:txBody>
      </p:sp>
      <p:sp>
        <p:nvSpPr>
          <p:cNvPr id="4" name="Slide Number Placeholder 3"/>
          <p:cNvSpPr>
            <a:spLocks noGrp="1"/>
          </p:cNvSpPr>
          <p:nvPr>
            <p:ph type="sldNum" sz="quarter" idx="5"/>
          </p:nvPr>
        </p:nvSpPr>
        <p:spPr/>
        <p:txBody>
          <a:bodyPr/>
          <a:lstStyle/>
          <a:p>
            <a:fld id="{9CBA3BA6-0C24-44E7-AFAF-61C6AA2DD28D}" type="slidenum">
              <a:rPr lang="en-US" smtClean="0"/>
              <a:t>4</a:t>
            </a:fld>
            <a:endParaRPr lang="en-US"/>
          </a:p>
        </p:txBody>
      </p:sp>
    </p:spTree>
    <p:extLst>
      <p:ext uri="{BB962C8B-B14F-4D97-AF65-F5344CB8AC3E}">
        <p14:creationId xmlns:p14="http://schemas.microsoft.com/office/powerpoint/2010/main" val="6768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Business cards, while a type of print advertising, have different required disclosures. Business cards must contain at least the licensee’s name, firm name &amp; contact information. “Contact information” means the agent’s telephone number or web address.</a:t>
            </a:r>
          </a:p>
          <a:p>
            <a:endParaRPr lang="en-US" dirty="0"/>
          </a:p>
          <a:p>
            <a:r>
              <a:rPr lang="en-US" dirty="0"/>
              <a:t>Your business cards can include additional information, but it must have at least these three things.</a:t>
            </a:r>
          </a:p>
        </p:txBody>
      </p:sp>
      <p:sp>
        <p:nvSpPr>
          <p:cNvPr id="4" name="Slide Number Placeholder 3"/>
          <p:cNvSpPr>
            <a:spLocks noGrp="1"/>
          </p:cNvSpPr>
          <p:nvPr>
            <p:ph type="sldNum" sz="quarter" idx="5"/>
          </p:nvPr>
        </p:nvSpPr>
        <p:spPr/>
        <p:txBody>
          <a:bodyPr/>
          <a:lstStyle/>
          <a:p>
            <a:fld id="{9CBA3BA6-0C24-44E7-AFAF-61C6AA2DD28D}" type="slidenum">
              <a:rPr lang="en-US" smtClean="0"/>
              <a:t>5</a:t>
            </a:fld>
            <a:endParaRPr lang="en-US"/>
          </a:p>
        </p:txBody>
      </p:sp>
    </p:spTree>
    <p:extLst>
      <p:ext uri="{BB962C8B-B14F-4D97-AF65-F5344CB8AC3E}">
        <p14:creationId xmlns:p14="http://schemas.microsoft.com/office/powerpoint/2010/main" val="417922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Any for sale or for lease signs placed ON the property must contain at least the firm’s name and the firm’s primary or branch office number. Again, like with business cards, you can include additional information, but this is the minimum. </a:t>
            </a:r>
          </a:p>
        </p:txBody>
      </p:sp>
      <p:sp>
        <p:nvSpPr>
          <p:cNvPr id="4" name="Slide Number Placeholder 3"/>
          <p:cNvSpPr>
            <a:spLocks noGrp="1"/>
          </p:cNvSpPr>
          <p:nvPr>
            <p:ph type="sldNum" sz="quarter" idx="5"/>
          </p:nvPr>
        </p:nvSpPr>
        <p:spPr/>
        <p:txBody>
          <a:bodyPr/>
          <a:lstStyle/>
          <a:p>
            <a:fld id="{9CBA3BA6-0C24-44E7-AFAF-61C6AA2DD28D}" type="slidenum">
              <a:rPr lang="en-US" smtClean="0"/>
              <a:t>6</a:t>
            </a:fld>
            <a:endParaRPr lang="en-US"/>
          </a:p>
        </p:txBody>
      </p:sp>
    </p:spTree>
    <p:extLst>
      <p:ext uri="{BB962C8B-B14F-4D97-AF65-F5344CB8AC3E}">
        <p14:creationId xmlns:p14="http://schemas.microsoft.com/office/powerpoint/2010/main" val="385983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Remember, electronic advertising is anything that is not print advertising.</a:t>
            </a:r>
          </a:p>
          <a:p>
            <a:endParaRPr lang="en-US" dirty="0"/>
          </a:p>
          <a:p>
            <a:r>
              <a:rPr lang="en-US" dirty="0"/>
              <a:t>For electronic advertising, firms must include the firm’s licensed name and the city and state of the firm’s main or branch office. Agents must include essentially the same information -  the agent’s name, the firm’s name, and then the city and state of the agent’s place of business.</a:t>
            </a:r>
          </a:p>
          <a:p>
            <a:endParaRPr lang="en-US" dirty="0"/>
          </a:p>
          <a:p>
            <a:r>
              <a:rPr lang="en-US" dirty="0"/>
              <a:t>The Code of Ethics requires REALTORS to also include the states the agent is licensed in.</a:t>
            </a:r>
          </a:p>
          <a:p>
            <a:endParaRPr lang="en-US" dirty="0"/>
          </a:p>
          <a:p>
            <a:r>
              <a:rPr lang="en-US" dirty="0"/>
              <a:t>There is no need to include your license number in Virginia, but you can if you want to. </a:t>
            </a:r>
          </a:p>
          <a:p>
            <a:endParaRPr lang="en-US" dirty="0"/>
          </a:p>
        </p:txBody>
      </p:sp>
      <p:sp>
        <p:nvSpPr>
          <p:cNvPr id="4" name="Slide Number Placeholder 3"/>
          <p:cNvSpPr>
            <a:spLocks noGrp="1"/>
          </p:cNvSpPr>
          <p:nvPr>
            <p:ph type="sldNum" sz="quarter" idx="5"/>
          </p:nvPr>
        </p:nvSpPr>
        <p:spPr/>
        <p:txBody>
          <a:bodyPr/>
          <a:lstStyle/>
          <a:p>
            <a:fld id="{9CBA3BA6-0C24-44E7-AFAF-61C6AA2DD28D}" type="slidenum">
              <a:rPr lang="en-US" smtClean="0"/>
              <a:t>7</a:t>
            </a:fld>
            <a:endParaRPr lang="en-US"/>
          </a:p>
        </p:txBody>
      </p:sp>
    </p:spTree>
    <p:extLst>
      <p:ext uri="{BB962C8B-B14F-4D97-AF65-F5344CB8AC3E}">
        <p14:creationId xmlns:p14="http://schemas.microsoft.com/office/powerpoint/2010/main" val="49017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All electronic media disclosures must be clearly and legibly displayed. </a:t>
            </a:r>
          </a:p>
          <a:p>
            <a:endParaRPr lang="en-US" dirty="0"/>
          </a:p>
          <a:p>
            <a:r>
              <a:rPr lang="en-US" dirty="0"/>
              <a:t>The agent’s main (home) page, must include all of the required disclosures, but there is no requirement on where they are placed. They can be located in a footer at the bottom of the page.</a:t>
            </a:r>
          </a:p>
          <a:p>
            <a:endParaRPr lang="en-US" dirty="0"/>
          </a:p>
          <a:p>
            <a:r>
              <a:rPr lang="en-US" dirty="0"/>
              <a:t>Any non-main page must either include the required disclosures or a link back to the main page which does have the disclosures.</a:t>
            </a:r>
          </a:p>
          <a:p>
            <a:endParaRPr lang="en-US" dirty="0"/>
          </a:p>
          <a:p>
            <a:r>
              <a:rPr lang="en-US" dirty="0"/>
              <a:t>For a non-agent or firm owned website, like Facebook, you must include at least a link back to your main page, which has all of the required disclosures.</a:t>
            </a:r>
          </a:p>
          <a:p>
            <a:endParaRPr lang="en-US" dirty="0"/>
          </a:p>
          <a:p>
            <a:r>
              <a:rPr lang="en-US" sz="1200" kern="1200">
                <a:solidFill>
                  <a:schemeClr val="tx1"/>
                </a:solidFill>
                <a:effectLst/>
                <a:latin typeface="+mn-lt"/>
                <a:ea typeface="+mn-ea"/>
                <a:cs typeface="+mn-cs"/>
              </a:rPr>
              <a:t>Many people know this as the “one-click” rule because the disclosures must be no more than one click away from the advertisement.</a:t>
            </a:r>
            <a:endParaRPr lang="en-US" dirty="0"/>
          </a:p>
        </p:txBody>
      </p:sp>
      <p:sp>
        <p:nvSpPr>
          <p:cNvPr id="4" name="Slide Number Placeholder 3"/>
          <p:cNvSpPr>
            <a:spLocks noGrp="1"/>
          </p:cNvSpPr>
          <p:nvPr>
            <p:ph type="sldNum" sz="quarter" idx="5"/>
          </p:nvPr>
        </p:nvSpPr>
        <p:spPr/>
        <p:txBody>
          <a:bodyPr/>
          <a:lstStyle/>
          <a:p>
            <a:fld id="{9CBA3BA6-0C24-44E7-AFAF-61C6AA2DD28D}" type="slidenum">
              <a:rPr lang="en-US" smtClean="0"/>
              <a:t>8</a:t>
            </a:fld>
            <a:endParaRPr lang="en-US"/>
          </a:p>
        </p:txBody>
      </p:sp>
    </p:spTree>
    <p:extLst>
      <p:ext uri="{BB962C8B-B14F-4D97-AF65-F5344CB8AC3E}">
        <p14:creationId xmlns:p14="http://schemas.microsoft.com/office/powerpoint/2010/main" val="70984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Agents must include in all advertising that the owner is a real estate licensee if the licensee owns or has any ownership interest in the property advertised.</a:t>
            </a:r>
          </a:p>
          <a:p>
            <a:endParaRPr lang="en-US" dirty="0"/>
          </a:p>
          <a:p>
            <a:r>
              <a:rPr lang="en-US" dirty="0"/>
              <a:t>This is new as of 2015, when the new regulations required the disclosure even if the property was listed with a firm and not a “FSBO.”</a:t>
            </a:r>
          </a:p>
          <a:p>
            <a:endParaRPr lang="en-US" dirty="0"/>
          </a:p>
          <a:p>
            <a:r>
              <a:rPr lang="en-US" dirty="0"/>
              <a:t>This requirement includes for sale or for lease signs placed on the property, and can be met with an “Agent / Owner” sign rider.</a:t>
            </a:r>
          </a:p>
        </p:txBody>
      </p:sp>
      <p:sp>
        <p:nvSpPr>
          <p:cNvPr id="4" name="Slide Number Placeholder 3"/>
          <p:cNvSpPr>
            <a:spLocks noGrp="1"/>
          </p:cNvSpPr>
          <p:nvPr>
            <p:ph type="sldNum" sz="quarter" idx="5"/>
          </p:nvPr>
        </p:nvSpPr>
        <p:spPr/>
        <p:txBody>
          <a:bodyPr/>
          <a:lstStyle/>
          <a:p>
            <a:fld id="{9CBA3BA6-0C24-44E7-AFAF-61C6AA2DD28D}" type="slidenum">
              <a:rPr lang="en-US" smtClean="0"/>
              <a:t>9</a:t>
            </a:fld>
            <a:endParaRPr lang="en-US"/>
          </a:p>
        </p:txBody>
      </p:sp>
    </p:spTree>
    <p:extLst>
      <p:ext uri="{BB962C8B-B14F-4D97-AF65-F5344CB8AC3E}">
        <p14:creationId xmlns:p14="http://schemas.microsoft.com/office/powerpoint/2010/main" val="27361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21FF-5FA0-4D21-9D8B-BA4B6368B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5FC0D0-2272-4E9B-B4D1-D033A043DF2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2DFCA-F0F5-4108-9C77-ABCE883316B9}"/>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5" name="Footer Placeholder 4">
            <a:extLst>
              <a:ext uri="{FF2B5EF4-FFF2-40B4-BE49-F238E27FC236}">
                <a16:creationId xmlns:a16="http://schemas.microsoft.com/office/drawing/2014/main" id="{3F8FFE8C-066D-48BB-ABF3-6C94325B7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D1FC3-CAA2-4DE9-8355-D34BD45BEA80}"/>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173532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1D0E-9876-4190-B292-0C530DE5D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BC0567-46B1-446D-9961-7CEF479066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B4FA9-FBE0-4520-A5AB-D4F0FF06C744}"/>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5" name="Footer Placeholder 4">
            <a:extLst>
              <a:ext uri="{FF2B5EF4-FFF2-40B4-BE49-F238E27FC236}">
                <a16:creationId xmlns:a16="http://schemas.microsoft.com/office/drawing/2014/main" id="{FC0C9EF1-6FFE-4CF5-9CDD-63EFB8CA3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E1915-354C-4091-9313-43733C21A582}"/>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34286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7694C-834D-44A7-B8F3-6C9DC0CF3D8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02E8EA-D62E-44F2-8EDF-60605F9F2D0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13522-256B-42C9-A44E-B8913EDCFE73}"/>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5" name="Footer Placeholder 4">
            <a:extLst>
              <a:ext uri="{FF2B5EF4-FFF2-40B4-BE49-F238E27FC236}">
                <a16:creationId xmlns:a16="http://schemas.microsoft.com/office/drawing/2014/main" id="{3697C2EB-AA35-48CC-9376-9D66A2FD5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56D13-0175-4773-B342-2574092F366C}"/>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398419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C76-D98E-415B-A666-ADFF4AD36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4B516-D383-4E22-A6A6-9E8716C1EB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9113D-9970-4C82-88CF-3A7238F5EA05}"/>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5" name="Footer Placeholder 4">
            <a:extLst>
              <a:ext uri="{FF2B5EF4-FFF2-40B4-BE49-F238E27FC236}">
                <a16:creationId xmlns:a16="http://schemas.microsoft.com/office/drawing/2014/main" id="{95C4571B-7D39-4533-BBFF-4B6B7CBAA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0C13-8CEF-4FDC-9778-B29ED37F045D}"/>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147219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01BF-3076-47A3-9172-FDF99B6CA58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64BBD5-ECA7-4C9A-A218-3BAD464A0F2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445578-A41A-4085-BC41-0D8240F62B26}"/>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5" name="Footer Placeholder 4">
            <a:extLst>
              <a:ext uri="{FF2B5EF4-FFF2-40B4-BE49-F238E27FC236}">
                <a16:creationId xmlns:a16="http://schemas.microsoft.com/office/drawing/2014/main" id="{8AE24E88-069B-4405-BE2A-3F04553C2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108A-D148-4722-8FE2-B1F2BBBF6249}"/>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203189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9AB6-64C4-4D1A-B21B-A0D665B51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79E9C-AB5E-4CBF-A9D4-0AE0B24924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21D92-12E3-4FC7-B141-5710BDE435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0B05E-FA30-4D12-BF91-E45165978A8E}"/>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6" name="Footer Placeholder 5">
            <a:extLst>
              <a:ext uri="{FF2B5EF4-FFF2-40B4-BE49-F238E27FC236}">
                <a16:creationId xmlns:a16="http://schemas.microsoft.com/office/drawing/2014/main" id="{A5F3524D-AA0D-409B-9419-0A617C946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685C9-0148-48CA-8539-C181397908DC}"/>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141554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01C4-6D23-46A3-A802-57E0C8B9ED1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A71CE-0917-40B4-AFEF-7F141F73F1D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DA47AC-54DA-447F-BFD7-A38823162DA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74C9A2-8346-4656-850F-5BCEC43C19B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81654E-DAE9-4FC6-8CC2-A1A11A49E8B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E5F09D-0872-4173-94E3-44894D9AEC00}"/>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8" name="Footer Placeholder 7">
            <a:extLst>
              <a:ext uri="{FF2B5EF4-FFF2-40B4-BE49-F238E27FC236}">
                <a16:creationId xmlns:a16="http://schemas.microsoft.com/office/drawing/2014/main" id="{2687C1FA-832A-453D-84CA-6BFD509B98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534FE7-16B9-437A-B7F5-0DCAAAA591E6}"/>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63067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1350-0AFB-4D97-8639-E6B06ACF0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5973FC-12AA-4A48-A0D2-222AEF1D7A79}"/>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4" name="Footer Placeholder 3">
            <a:extLst>
              <a:ext uri="{FF2B5EF4-FFF2-40B4-BE49-F238E27FC236}">
                <a16:creationId xmlns:a16="http://schemas.microsoft.com/office/drawing/2014/main" id="{99A877F6-6B00-4018-8FAC-C382A1BF49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1E6680-2C78-44CF-ADA3-662C270E7928}"/>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27916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AB758-0262-4AF0-AB44-38739CEEAF1F}"/>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3" name="Footer Placeholder 2">
            <a:extLst>
              <a:ext uri="{FF2B5EF4-FFF2-40B4-BE49-F238E27FC236}">
                <a16:creationId xmlns:a16="http://schemas.microsoft.com/office/drawing/2014/main" id="{3A0D1EEF-C2AC-418A-A2AD-6423FF877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C0D0C8-D4C6-48D9-851D-7E5D14C558FF}"/>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394874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5058-933C-43EB-9C9E-70F081C92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9633E5-5CE7-4351-89A4-9C393B06DAF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12564-9BAE-45A6-9443-39A8E79BFD0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5F208-3F1C-45E5-BADD-75642F084FBA}"/>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6" name="Footer Placeholder 5">
            <a:extLst>
              <a:ext uri="{FF2B5EF4-FFF2-40B4-BE49-F238E27FC236}">
                <a16:creationId xmlns:a16="http://schemas.microsoft.com/office/drawing/2014/main" id="{2720E6F5-BAAF-4365-9E82-7EA3349B7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B867C-02EF-44A0-BBEA-2C39FB7E9625}"/>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159892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DE9E-1395-4345-A8AB-7DD315B55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F1C1B5-CF4B-4E4E-BD25-88BA4732DFA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1D4BB2A-BD11-4166-8B9D-0F607F76537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C7AB75-37F1-4FA2-89EA-9E49AF44BA97}"/>
              </a:ext>
            </a:extLst>
          </p:cNvPr>
          <p:cNvSpPr>
            <a:spLocks noGrp="1"/>
          </p:cNvSpPr>
          <p:nvPr>
            <p:ph type="dt" sz="half" idx="10"/>
          </p:nvPr>
        </p:nvSpPr>
        <p:spPr/>
        <p:txBody>
          <a:bodyPr/>
          <a:lstStyle/>
          <a:p>
            <a:fld id="{98D825AA-AB82-40A7-8DA8-C9F2EF6D2F01}" type="datetimeFigureOut">
              <a:rPr lang="en-US" smtClean="0"/>
              <a:t>11/4/2022</a:t>
            </a:fld>
            <a:endParaRPr lang="en-US"/>
          </a:p>
        </p:txBody>
      </p:sp>
      <p:sp>
        <p:nvSpPr>
          <p:cNvPr id="6" name="Footer Placeholder 5">
            <a:extLst>
              <a:ext uri="{FF2B5EF4-FFF2-40B4-BE49-F238E27FC236}">
                <a16:creationId xmlns:a16="http://schemas.microsoft.com/office/drawing/2014/main" id="{BF4511E9-F495-46B7-B34B-E4BECA7C3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314CF5-0D78-401D-BC17-EA19103BD13D}"/>
              </a:ext>
            </a:extLst>
          </p:cNvPr>
          <p:cNvSpPr>
            <a:spLocks noGrp="1"/>
          </p:cNvSpPr>
          <p:nvPr>
            <p:ph type="sldNum" sz="quarter" idx="12"/>
          </p:nvPr>
        </p:nvSpPr>
        <p:spPr/>
        <p:txBody>
          <a:bodyPr/>
          <a:lstStyle/>
          <a:p>
            <a:fld id="{D34D0BBA-BA65-4E73-8296-0828426C9765}" type="slidenum">
              <a:rPr lang="en-US" smtClean="0"/>
              <a:t>‹#›</a:t>
            </a:fld>
            <a:endParaRPr lang="en-US"/>
          </a:p>
        </p:txBody>
      </p:sp>
    </p:spTree>
    <p:extLst>
      <p:ext uri="{BB962C8B-B14F-4D97-AF65-F5344CB8AC3E}">
        <p14:creationId xmlns:p14="http://schemas.microsoft.com/office/powerpoint/2010/main" val="347794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EA4FE-37EF-4CFC-B158-7A3D4F46FE3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33CAC-D1E4-42AC-9E1F-CB63339BD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3C116-6231-47D0-8B4B-BF5CB1DF081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825AA-AB82-40A7-8DA8-C9F2EF6D2F01}" type="datetimeFigureOut">
              <a:rPr lang="en-US" smtClean="0"/>
              <a:t>11/4/2022</a:t>
            </a:fld>
            <a:endParaRPr lang="en-US"/>
          </a:p>
        </p:txBody>
      </p:sp>
      <p:sp>
        <p:nvSpPr>
          <p:cNvPr id="5" name="Footer Placeholder 4">
            <a:extLst>
              <a:ext uri="{FF2B5EF4-FFF2-40B4-BE49-F238E27FC236}">
                <a16:creationId xmlns:a16="http://schemas.microsoft.com/office/drawing/2014/main" id="{7DDBA2CE-FB48-4C0A-B184-987611F4E05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DB6277-D052-4663-8CB2-8560603F954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D0BBA-BA65-4E73-8296-0828426C9765}" type="slidenum">
              <a:rPr lang="en-US" smtClean="0"/>
              <a:t>‹#›</a:t>
            </a:fld>
            <a:endParaRPr lang="en-US"/>
          </a:p>
        </p:txBody>
      </p:sp>
    </p:spTree>
    <p:extLst>
      <p:ext uri="{BB962C8B-B14F-4D97-AF65-F5344CB8AC3E}">
        <p14:creationId xmlns:p14="http://schemas.microsoft.com/office/powerpoint/2010/main" val="356057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07D29-03C3-40C2-B52C-C0DDDDEC1C1A}"/>
              </a:ext>
            </a:extLst>
          </p:cNvPr>
          <p:cNvSpPr>
            <a:spLocks noGrp="1"/>
          </p:cNvSpPr>
          <p:nvPr>
            <p:ph type="ctrTitle"/>
          </p:nvPr>
        </p:nvSpPr>
        <p:spPr>
          <a:xfrm>
            <a:off x="4853988" y="320041"/>
            <a:ext cx="6707084" cy="3892668"/>
          </a:xfrm>
        </p:spPr>
        <p:txBody>
          <a:bodyPr>
            <a:normAutofit/>
          </a:bodyPr>
          <a:lstStyle/>
          <a:p>
            <a:pPr algn="l"/>
            <a:r>
              <a:rPr lang="en-US" sz="6600"/>
              <a:t>Advertising</a:t>
            </a:r>
          </a:p>
        </p:txBody>
      </p:sp>
      <p:sp>
        <p:nvSpPr>
          <p:cNvPr id="3" name="Subtitle 2">
            <a:extLst>
              <a:ext uri="{FF2B5EF4-FFF2-40B4-BE49-F238E27FC236}">
                <a16:creationId xmlns:a16="http://schemas.microsoft.com/office/drawing/2014/main" id="{E4F2FAAC-0133-4DF2-A781-6A2E7DE8965B}"/>
              </a:ext>
            </a:extLst>
          </p:cNvPr>
          <p:cNvSpPr>
            <a:spLocks noGrp="1"/>
          </p:cNvSpPr>
          <p:nvPr>
            <p:ph type="subTitle" idx="1"/>
          </p:nvPr>
        </p:nvSpPr>
        <p:spPr>
          <a:xfrm>
            <a:off x="4853699" y="4631161"/>
            <a:ext cx="6707366" cy="1569486"/>
          </a:xfrm>
        </p:spPr>
        <p:txBody>
          <a:bodyPr>
            <a:normAutofit/>
          </a:bodyPr>
          <a:lstStyle/>
          <a:p>
            <a:pPr algn="l"/>
            <a:endParaRPr lang="en-US"/>
          </a:p>
        </p:txBody>
      </p:sp>
      <p:pic>
        <p:nvPicPr>
          <p:cNvPr id="7" name="Graphic 6" descr="Megaphone">
            <a:extLst>
              <a:ext uri="{FF2B5EF4-FFF2-40B4-BE49-F238E27FC236}">
                <a16:creationId xmlns:a16="http://schemas.microsoft.com/office/drawing/2014/main" id="{B2E23104-43EB-46D8-B213-80425C819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 y="1226248"/>
            <a:ext cx="4087368" cy="4087368"/>
          </a:xfrm>
          <a:prstGeom prst="rect">
            <a:avLst/>
          </a:prstGeom>
        </p:spPr>
      </p:pic>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30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en-US" altLang="en-US" dirty="0"/>
              <a:t>Examples - Facebook</a:t>
            </a:r>
          </a:p>
        </p:txBody>
      </p:sp>
      <p:pic>
        <p:nvPicPr>
          <p:cNvPr id="327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787" r="6870"/>
          <a:stretch>
            <a:fillRect/>
          </a:stretch>
        </p:blipFill>
        <p:spPr>
          <a:xfrm>
            <a:off x="838200" y="1393827"/>
            <a:ext cx="4564627" cy="5151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305245" y="1561367"/>
            <a:ext cx="1677987" cy="201612"/>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5" name="Rectangle 4"/>
          <p:cNvSpPr/>
          <p:nvPr/>
        </p:nvSpPr>
        <p:spPr>
          <a:xfrm>
            <a:off x="2099311" y="2677479"/>
            <a:ext cx="883920" cy="228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l="5376" r="3877"/>
          <a:stretch>
            <a:fillRect/>
          </a:stretch>
        </p:blipFill>
        <p:spPr bwMode="auto">
          <a:xfrm>
            <a:off x="6288018" y="1706328"/>
            <a:ext cx="4279900" cy="4144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6754744" y="1836062"/>
            <a:ext cx="1463675" cy="173039"/>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2" name="Rectangle 11"/>
          <p:cNvSpPr/>
          <p:nvPr/>
        </p:nvSpPr>
        <p:spPr>
          <a:xfrm>
            <a:off x="6288019" y="1835270"/>
            <a:ext cx="466725" cy="347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3" name="Rectangle 12"/>
          <p:cNvSpPr/>
          <p:nvPr/>
        </p:nvSpPr>
        <p:spPr>
          <a:xfrm>
            <a:off x="7394505" y="2286004"/>
            <a:ext cx="823912" cy="163512"/>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eaLnBrk="1" hangingPunct="1"/>
            <a:r>
              <a:rPr lang="en-US" altLang="en-US" dirty="0"/>
              <a:t>Examples - Facebook</a:t>
            </a:r>
          </a:p>
        </p:txBody>
      </p:sp>
      <p:sp>
        <p:nvSpPr>
          <p:cNvPr id="34819" name="Content Placeholder 8"/>
          <p:cNvSpPr>
            <a:spLocks noGrp="1"/>
          </p:cNvSpPr>
          <p:nvPr>
            <p:ph idx="1"/>
          </p:nvPr>
        </p:nvSpPr>
        <p:spPr>
          <a:xfrm>
            <a:off x="2022475" y="1225552"/>
            <a:ext cx="7556500" cy="4900613"/>
          </a:xfrm>
        </p:spPr>
        <p:txBody>
          <a:bodyPr/>
          <a:lstStyle/>
          <a:p>
            <a:pPr marL="0" indent="0">
              <a:buNone/>
            </a:pPr>
            <a:r>
              <a:rPr lang="en-US" altLang="en-US" dirty="0"/>
              <a:t> </a:t>
            </a:r>
          </a:p>
        </p:txBody>
      </p:sp>
      <p:pic>
        <p:nvPicPr>
          <p:cNvPr id="3482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4310" b="14026"/>
          <a:stretch/>
        </p:blipFill>
        <p:spPr bwMode="auto">
          <a:xfrm>
            <a:off x="2743202" y="1461516"/>
            <a:ext cx="6967537" cy="4413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p:cNvSpPr/>
          <p:nvPr/>
        </p:nvSpPr>
        <p:spPr>
          <a:xfrm>
            <a:off x="4495800" y="2590800"/>
            <a:ext cx="4059936" cy="585216"/>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829" name="TextBox 1"/>
          <p:cNvSpPr txBox="1">
            <a:spLocks noChangeArrowheads="1"/>
          </p:cNvSpPr>
          <p:nvPr/>
        </p:nvSpPr>
        <p:spPr bwMode="auto">
          <a:xfrm>
            <a:off x="6222145" y="4055156"/>
            <a:ext cx="2084832" cy="369332"/>
          </a:xfrm>
          <a:prstGeom prst="rect">
            <a:avLst/>
          </a:prstGeom>
          <a:solidFill>
            <a:schemeClr val="bg1"/>
          </a:solidFill>
          <a:ln>
            <a:noFill/>
          </a:ln>
        </p:spPr>
        <p:txBody>
          <a:bodyPr wrap="square">
            <a:spAutoFit/>
          </a:bodyP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eaLnBrk="1" hangingPunct="1"/>
            <a:r>
              <a:rPr lang="en-US" altLang="en-US" dirty="0"/>
              <a:t>Firm A</a:t>
            </a:r>
          </a:p>
        </p:txBody>
      </p:sp>
      <p:sp>
        <p:nvSpPr>
          <p:cNvPr id="4" name="Rounded Rectangle 3"/>
          <p:cNvSpPr/>
          <p:nvPr/>
        </p:nvSpPr>
        <p:spPr>
          <a:xfrm>
            <a:off x="5270852" y="4423458"/>
            <a:ext cx="1133475" cy="314325"/>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11" name="Oval 10"/>
          <p:cNvSpPr/>
          <p:nvPr/>
        </p:nvSpPr>
        <p:spPr>
          <a:xfrm>
            <a:off x="6090384" y="4055157"/>
            <a:ext cx="1265237" cy="368300"/>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dirty="0"/>
              <a:t>Examples - Twitter</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r="16100"/>
          <a:stretch>
            <a:fillRect/>
          </a:stretch>
        </p:blipFill>
        <p:spPr bwMode="auto">
          <a:xfrm>
            <a:off x="1830390" y="1700213"/>
            <a:ext cx="8580437"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45" name="Picture 3"/>
          <p:cNvPicPr>
            <a:picLocks noChangeAspect="1" noChangeArrowheads="1"/>
          </p:cNvPicPr>
          <p:nvPr/>
        </p:nvPicPr>
        <p:blipFill>
          <a:blip r:embed="rId4">
            <a:extLst>
              <a:ext uri="{28A0092B-C50C-407E-A947-70E740481C1C}">
                <a14:useLocalDpi xmlns:a14="http://schemas.microsoft.com/office/drawing/2010/main" val="0"/>
              </a:ext>
            </a:extLst>
          </a:blip>
          <a:srcRect l="71848" r="3906"/>
          <a:stretch>
            <a:fillRect/>
          </a:stretch>
        </p:blipFill>
        <p:spPr bwMode="auto">
          <a:xfrm>
            <a:off x="3870326" y="3449638"/>
            <a:ext cx="3633788" cy="2786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6" name="TextBox 2"/>
          <p:cNvSpPr txBox="1">
            <a:spLocks noChangeArrowheads="1"/>
          </p:cNvSpPr>
          <p:nvPr/>
        </p:nvSpPr>
        <p:spPr bwMode="auto">
          <a:xfrm>
            <a:off x="4622659" y="5867400"/>
            <a:ext cx="2130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News Gothic MT"/>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News Gothic MT"/>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News Gothic MT"/>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News Gothic MT"/>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News Gothic MT"/>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News Gothic MT"/>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News Gothic MT"/>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News Gothic MT"/>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News Gothic MT"/>
                <a:ea typeface="MS PGothic" pitchFamily="34" charset="-128"/>
              </a:defRPr>
            </a:lvl9pPr>
          </a:lstStyle>
          <a:p>
            <a:pPr algn="ctr" eaLnBrk="1" hangingPunct="1">
              <a:spcBef>
                <a:spcPct val="0"/>
              </a:spcBef>
              <a:buClrTx/>
              <a:buSzTx/>
              <a:buFontTx/>
              <a:buNone/>
            </a:pPr>
            <a:r>
              <a:rPr lang="en-US" altLang="en-US" sz="1800" dirty="0">
                <a:solidFill>
                  <a:schemeClr val="tx1"/>
                </a:solidFill>
                <a:latin typeface="Trebuchet MS" pitchFamily="34" charset="0"/>
              </a:rPr>
              <a:t>Licensed in Florida</a:t>
            </a:r>
          </a:p>
        </p:txBody>
      </p:sp>
      <p:sp>
        <p:nvSpPr>
          <p:cNvPr id="4" name="Oval 3"/>
          <p:cNvSpPr/>
          <p:nvPr/>
        </p:nvSpPr>
        <p:spPr>
          <a:xfrm>
            <a:off x="6214873" y="2011680"/>
            <a:ext cx="4195559" cy="649224"/>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Bent Arrow 5"/>
          <p:cNvSpPr/>
          <p:nvPr/>
        </p:nvSpPr>
        <p:spPr>
          <a:xfrm rot="10800000">
            <a:off x="7284721" y="2827557"/>
            <a:ext cx="1405235" cy="2676817"/>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chemeClr val="tx1"/>
              </a:solidFill>
            </a:endParaRPr>
          </a:p>
        </p:txBody>
      </p:sp>
      <p:sp>
        <p:nvSpPr>
          <p:cNvPr id="35854" name="TextBox 1"/>
          <p:cNvSpPr txBox="1">
            <a:spLocks noChangeArrowheads="1"/>
          </p:cNvSpPr>
          <p:nvPr/>
        </p:nvSpPr>
        <p:spPr bwMode="auto">
          <a:xfrm>
            <a:off x="4627564" y="3706387"/>
            <a:ext cx="2306637"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eaLnBrk="1" hangingPunct="1"/>
            <a:r>
              <a:rPr lang="en-US" altLang="en-US" dirty="0"/>
              <a:t>Firm A</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fade">
                                      <p:cBhvr>
                                        <p:cTn id="15"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Help">
            <a:extLst>
              <a:ext uri="{FF2B5EF4-FFF2-40B4-BE49-F238E27FC236}">
                <a16:creationId xmlns:a16="http://schemas.microsoft.com/office/drawing/2014/main" id="{0A5F2DB6-BC0D-4F95-928B-9027A04736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9045" y="1472476"/>
            <a:ext cx="3789988" cy="3789988"/>
          </a:xfrm>
          <a:prstGeom prst="rect">
            <a:avLst/>
          </a:prstGeom>
        </p:spPr>
      </p:pic>
      <p:sp>
        <p:nvSpPr>
          <p:cNvPr id="18" name="Freeform: Shape 17">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C741BA-EE24-4260-B280-7E02624A63A7}"/>
              </a:ext>
            </a:extLst>
          </p:cNvPr>
          <p:cNvSpPr>
            <a:spLocks noGrp="1"/>
          </p:cNvSpPr>
          <p:nvPr>
            <p:ph type="title"/>
          </p:nvPr>
        </p:nvSpPr>
        <p:spPr>
          <a:xfrm>
            <a:off x="804672" y="877824"/>
            <a:ext cx="5294376" cy="3072384"/>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Questions &amp; Answers</a:t>
            </a:r>
          </a:p>
        </p:txBody>
      </p:sp>
      <p:sp>
        <p:nvSpPr>
          <p:cNvPr id="5" name="Text Placeholder 4">
            <a:extLst>
              <a:ext uri="{FF2B5EF4-FFF2-40B4-BE49-F238E27FC236}">
                <a16:creationId xmlns:a16="http://schemas.microsoft.com/office/drawing/2014/main" id="{DC36CC68-6221-4191-81B9-B9B4C0CB5C0E}"/>
              </a:ext>
            </a:extLst>
          </p:cNvPr>
          <p:cNvSpPr>
            <a:spLocks noGrp="1"/>
          </p:cNvSpPr>
          <p:nvPr>
            <p:ph type="body" idx="1"/>
          </p:nvPr>
        </p:nvSpPr>
        <p:spPr>
          <a:xfrm>
            <a:off x="804672" y="4096512"/>
            <a:ext cx="4167376" cy="1155525"/>
          </a:xfrm>
        </p:spPr>
        <p:txBody>
          <a:bodyPr vert="horz" lIns="91440" tIns="45720" rIns="91440" bIns="45720" rtlCol="0" anchor="t">
            <a:normAutofit/>
          </a:bodyPr>
          <a:lstStyle/>
          <a:p>
            <a:pPr defTabSz="914400"/>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5718865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2DDF-4733-4341-B9EC-6A1AE4158B2F}"/>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2800" kern="1200">
                <a:latin typeface="+mj-lt"/>
                <a:ea typeface="+mj-ea"/>
                <a:cs typeface="+mj-cs"/>
              </a:rPr>
              <a:t>Q. Do I need to disclose my license number in any of my advertising?</a:t>
            </a:r>
          </a:p>
        </p:txBody>
      </p:sp>
      <p:sp>
        <p:nvSpPr>
          <p:cNvPr id="3" name="Content Placeholder 2">
            <a:extLst>
              <a:ext uri="{FF2B5EF4-FFF2-40B4-BE49-F238E27FC236}">
                <a16:creationId xmlns:a16="http://schemas.microsoft.com/office/drawing/2014/main" id="{35C6CDEA-475E-4FC4-BE4D-DDCD812B648F}"/>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defTabSz="914400">
              <a:buNone/>
            </a:pPr>
            <a:r>
              <a:rPr lang="en-US" sz="2000" kern="1200">
                <a:latin typeface="+mn-lt"/>
                <a:ea typeface="+mn-ea"/>
                <a:cs typeface="+mn-cs"/>
              </a:rPr>
              <a:t>A. No, there is no such requirement. </a:t>
            </a:r>
          </a:p>
        </p:txBody>
      </p:sp>
      <p:pic>
        <p:nvPicPr>
          <p:cNvPr id="16" name="Picture 15" descr="3D numbers in white and orange">
            <a:extLst>
              <a:ext uri="{FF2B5EF4-FFF2-40B4-BE49-F238E27FC236}">
                <a16:creationId xmlns:a16="http://schemas.microsoft.com/office/drawing/2014/main" id="{1FBF2CF2-FBEC-D7E3-1095-0AC51E5C7A01}"/>
              </a:ext>
            </a:extLst>
          </p:cNvPr>
          <p:cNvPicPr>
            <a:picLocks noChangeAspect="1"/>
          </p:cNvPicPr>
          <p:nvPr/>
        </p:nvPicPr>
        <p:blipFill rotWithShape="1">
          <a:blip r:embed="rId3"/>
          <a:srcRect l="30845" r="31134"/>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A7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8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1200-F799-488A-B4A0-A9DD5EE57B68}"/>
              </a:ext>
            </a:extLst>
          </p:cNvPr>
          <p:cNvSpPr>
            <a:spLocks noGrp="1"/>
          </p:cNvSpPr>
          <p:nvPr>
            <p:ph type="title"/>
          </p:nvPr>
        </p:nvSpPr>
        <p:spPr>
          <a:xfrm>
            <a:off x="4965430" y="629268"/>
            <a:ext cx="6586491" cy="1286160"/>
          </a:xfrm>
        </p:spPr>
        <p:txBody>
          <a:bodyPr anchor="b">
            <a:normAutofit/>
          </a:bodyPr>
          <a:lstStyle/>
          <a:p>
            <a:r>
              <a:rPr lang="en-US" sz="4100"/>
              <a:t>Q. Are e-mails considered advertising?</a:t>
            </a:r>
          </a:p>
        </p:txBody>
      </p:sp>
      <p:sp>
        <p:nvSpPr>
          <p:cNvPr id="3" name="Content Placeholder 2">
            <a:extLst>
              <a:ext uri="{FF2B5EF4-FFF2-40B4-BE49-F238E27FC236}">
                <a16:creationId xmlns:a16="http://schemas.microsoft.com/office/drawing/2014/main" id="{988F9CFC-4BBB-4E90-BA9E-6A3AEA8BB03C}"/>
              </a:ext>
            </a:extLst>
          </p:cNvPr>
          <p:cNvSpPr>
            <a:spLocks noGrp="1"/>
          </p:cNvSpPr>
          <p:nvPr>
            <p:ph idx="1"/>
          </p:nvPr>
        </p:nvSpPr>
        <p:spPr>
          <a:xfrm>
            <a:off x="4965431" y="2438400"/>
            <a:ext cx="6586489" cy="3785419"/>
          </a:xfrm>
        </p:spPr>
        <p:txBody>
          <a:bodyPr>
            <a:normAutofit/>
          </a:bodyPr>
          <a:lstStyle/>
          <a:p>
            <a:pPr marL="0" indent="0">
              <a:buNone/>
            </a:pPr>
            <a:r>
              <a:rPr lang="en-US" sz="2000"/>
              <a:t>A. Potentially. If used to induce business, then yes. Routine communications about a transaction to clients are not advertising.</a:t>
            </a:r>
          </a:p>
        </p:txBody>
      </p:sp>
      <p:cxnSp>
        <p:nvCxnSpPr>
          <p:cNvPr id="1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2DDA6"/>
            </a:solidFill>
          </a:ln>
        </p:spPr>
        <p:style>
          <a:lnRef idx="1">
            <a:schemeClr val="accent1"/>
          </a:lnRef>
          <a:fillRef idx="0">
            <a:schemeClr val="accent1"/>
          </a:fillRef>
          <a:effectRef idx="0">
            <a:schemeClr val="accent1"/>
          </a:effectRef>
          <a:fontRef idx="minor">
            <a:schemeClr val="tx1"/>
          </a:fontRef>
        </p:style>
      </p:cxnSp>
      <p:pic>
        <p:nvPicPr>
          <p:cNvPr id="4" name="Picture 4" descr="Colourful envelopes">
            <a:extLst>
              <a:ext uri="{FF2B5EF4-FFF2-40B4-BE49-F238E27FC236}">
                <a16:creationId xmlns:a16="http://schemas.microsoft.com/office/drawing/2014/main" id="{3B46A16B-8F83-4E08-DDF4-BBB9BABDB3A2}"/>
              </a:ext>
            </a:extLst>
          </p:cNvPr>
          <p:cNvPicPr>
            <a:picLocks noChangeAspect="1"/>
          </p:cNvPicPr>
          <p:nvPr/>
        </p:nvPicPr>
        <p:blipFill rotWithShape="1">
          <a:blip r:embed="rId3"/>
          <a:srcRect l="17333" r="15664" b="-1"/>
          <a:stretch/>
        </p:blipFill>
        <p:spPr>
          <a:xfrm>
            <a:off x="-2064298"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8714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5F36-7D0D-4117-AA02-4522289E722F}"/>
              </a:ext>
            </a:extLst>
          </p:cNvPr>
          <p:cNvSpPr>
            <a:spLocks noGrp="1"/>
          </p:cNvSpPr>
          <p:nvPr>
            <p:ph type="title"/>
          </p:nvPr>
        </p:nvSpPr>
        <p:spPr>
          <a:xfrm>
            <a:off x="4965430" y="629268"/>
            <a:ext cx="6586491" cy="1286160"/>
          </a:xfrm>
        </p:spPr>
        <p:txBody>
          <a:bodyPr anchor="b">
            <a:normAutofit/>
          </a:bodyPr>
          <a:lstStyle/>
          <a:p>
            <a:r>
              <a:rPr lang="en-US" sz="2800" b="1"/>
              <a:t>Q. </a:t>
            </a:r>
            <a:r>
              <a:rPr lang="en-US" sz="2800"/>
              <a:t>Is there a font size requirement on my mandatory disclosures?</a:t>
            </a:r>
          </a:p>
        </p:txBody>
      </p:sp>
      <p:sp>
        <p:nvSpPr>
          <p:cNvPr id="3" name="Content Placeholder 2">
            <a:extLst>
              <a:ext uri="{FF2B5EF4-FFF2-40B4-BE49-F238E27FC236}">
                <a16:creationId xmlns:a16="http://schemas.microsoft.com/office/drawing/2014/main" id="{8CD9D789-27EB-44AF-88EB-B92CD51C8AE9}"/>
              </a:ext>
            </a:extLst>
          </p:cNvPr>
          <p:cNvSpPr>
            <a:spLocks noGrp="1"/>
          </p:cNvSpPr>
          <p:nvPr>
            <p:ph idx="1"/>
          </p:nvPr>
        </p:nvSpPr>
        <p:spPr>
          <a:xfrm>
            <a:off x="4965431" y="2438400"/>
            <a:ext cx="6586489" cy="3785419"/>
          </a:xfrm>
        </p:spPr>
        <p:txBody>
          <a:bodyPr>
            <a:normAutofit/>
          </a:bodyPr>
          <a:lstStyle/>
          <a:p>
            <a:pPr marL="0" indent="0">
              <a:buNone/>
            </a:pPr>
            <a:r>
              <a:rPr lang="en-US" sz="2000"/>
              <a:t>A. No, just clearly and legibly displayed.</a:t>
            </a:r>
          </a:p>
        </p:txBody>
      </p:sp>
      <p:pic>
        <p:nvPicPr>
          <p:cNvPr id="5" name="Picture 4" descr="White letters illustrated in 3D">
            <a:extLst>
              <a:ext uri="{FF2B5EF4-FFF2-40B4-BE49-F238E27FC236}">
                <a16:creationId xmlns:a16="http://schemas.microsoft.com/office/drawing/2014/main" id="{F8AEB27D-C3D5-F4C1-FF67-D596D9DDCBEF}"/>
              </a:ext>
            </a:extLst>
          </p:cNvPr>
          <p:cNvPicPr>
            <a:picLocks noChangeAspect="1"/>
          </p:cNvPicPr>
          <p:nvPr/>
        </p:nvPicPr>
        <p:blipFill rotWithShape="1">
          <a:blip r:embed="rId3"/>
          <a:srcRect l="35976" r="1620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9"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57D2897-39BE-44A8-B1E0-3E7CE147866B}"/>
              </a:ext>
            </a:extLst>
          </p:cNvPr>
          <p:cNvSpPr>
            <a:spLocks noGrp="1"/>
          </p:cNvSpPr>
          <p:nvPr>
            <p:ph type="title"/>
          </p:nvPr>
        </p:nvSpPr>
        <p:spPr>
          <a:xfrm>
            <a:off x="3045368" y="2043665"/>
            <a:ext cx="6105195" cy="2031055"/>
          </a:xfrm>
        </p:spPr>
        <p:txBody>
          <a:bodyPr vert="horz" lIns="91440" tIns="45720" rIns="91440" bIns="45720" rtlCol="0" anchor="b">
            <a:normAutofit/>
          </a:bodyPr>
          <a:lstStyle/>
          <a:p>
            <a:pPr algn="ctr"/>
            <a:r>
              <a:rPr lang="en-US" kern="1200">
                <a:solidFill>
                  <a:srgbClr val="FFFFFF"/>
                </a:solidFill>
                <a:latin typeface="+mj-lt"/>
                <a:ea typeface="+mj-ea"/>
                <a:cs typeface="+mj-cs"/>
              </a:rPr>
              <a:t>Questions?</a:t>
            </a:r>
          </a:p>
        </p:txBody>
      </p:sp>
      <p:sp>
        <p:nvSpPr>
          <p:cNvPr id="5" name="Text Placeholder 4">
            <a:extLst>
              <a:ext uri="{FF2B5EF4-FFF2-40B4-BE49-F238E27FC236}">
                <a16:creationId xmlns:a16="http://schemas.microsoft.com/office/drawing/2014/main" id="{E58B7492-A466-447A-8750-46E95252E5D1}"/>
              </a:ext>
            </a:extLst>
          </p:cNvPr>
          <p:cNvSpPr>
            <a:spLocks noGrp="1"/>
          </p:cNvSpPr>
          <p:nvPr>
            <p:ph type="body" idx="1"/>
          </p:nvPr>
        </p:nvSpPr>
        <p:spPr>
          <a:xfrm>
            <a:off x="3045368" y="4074719"/>
            <a:ext cx="6105195" cy="682079"/>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328489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89384-0E76-42F1-9003-018D219372AC}"/>
              </a:ext>
            </a:extLst>
          </p:cNvPr>
          <p:cNvSpPr>
            <a:spLocks noGrp="1"/>
          </p:cNvSpPr>
          <p:nvPr>
            <p:ph type="title"/>
          </p:nvPr>
        </p:nvSpPr>
        <p:spPr>
          <a:xfrm>
            <a:off x="5596501" y="489508"/>
            <a:ext cx="5754896" cy="1667569"/>
          </a:xfrm>
        </p:spPr>
        <p:txBody>
          <a:bodyPr anchor="b">
            <a:normAutofit/>
          </a:bodyPr>
          <a:lstStyle/>
          <a:p>
            <a:r>
              <a:rPr lang="en-US" sz="4000"/>
              <a:t>What is Advertising?</a:t>
            </a:r>
          </a:p>
        </p:txBody>
      </p:sp>
      <p:pic>
        <p:nvPicPr>
          <p:cNvPr id="5" name="Graphic 4" descr="Thought bubble outline">
            <a:extLst>
              <a:ext uri="{FF2B5EF4-FFF2-40B4-BE49-F238E27FC236}">
                <a16:creationId xmlns:a16="http://schemas.microsoft.com/office/drawing/2014/main" id="{8310922B-C054-1D55-4F5F-E7DE2126B6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66DFAC30-B25E-4FB2-BA82-609F6EE258B2}"/>
              </a:ext>
            </a:extLst>
          </p:cNvPr>
          <p:cNvSpPr>
            <a:spLocks noGrp="1"/>
          </p:cNvSpPr>
          <p:nvPr>
            <p:ph idx="1"/>
          </p:nvPr>
        </p:nvSpPr>
        <p:spPr>
          <a:xfrm>
            <a:off x="5596502" y="2405894"/>
            <a:ext cx="5754896" cy="3197464"/>
          </a:xfrm>
        </p:spPr>
        <p:txBody>
          <a:bodyPr anchor="t">
            <a:normAutofit/>
          </a:bodyPr>
          <a:lstStyle/>
          <a:p>
            <a:pPr marL="0" indent="0">
              <a:buNone/>
            </a:pPr>
            <a:r>
              <a:rPr lang="en-US" sz="2000"/>
              <a:t>Representation, promotion &amp; solicitation </a:t>
            </a:r>
          </a:p>
          <a:p>
            <a:pPr marL="0" indent="0">
              <a:buNone/>
            </a:pPr>
            <a:endParaRPr lang="en-US" sz="2000"/>
          </a:p>
          <a:p>
            <a:pPr marL="0" indent="0">
              <a:buNone/>
            </a:pPr>
            <a:r>
              <a:rPr lang="en-US" sz="2000"/>
              <a:t>…</a:t>
            </a:r>
          </a:p>
          <a:p>
            <a:pPr marL="0" indent="0">
              <a:buNone/>
            </a:pPr>
            <a:endParaRPr lang="en-US" sz="2000"/>
          </a:p>
          <a:p>
            <a:pPr marL="0" indent="0">
              <a:buNone/>
            </a:pPr>
            <a:r>
              <a:rPr lang="en-US" sz="2000"/>
              <a:t>For any purpose related to licensed real estate activity.</a:t>
            </a:r>
          </a:p>
        </p:txBody>
      </p:sp>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10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84F4C2-65A1-4899-9489-EED97612DC54}"/>
              </a:ext>
            </a:extLst>
          </p:cNvPr>
          <p:cNvSpPr>
            <a:spLocks noGrp="1"/>
          </p:cNvSpPr>
          <p:nvPr>
            <p:ph type="title"/>
          </p:nvPr>
        </p:nvSpPr>
        <p:spPr/>
        <p:txBody>
          <a:bodyPr/>
          <a:lstStyle/>
          <a:p>
            <a:pPr algn="ctr"/>
            <a:r>
              <a:rPr lang="en-US" dirty="0"/>
              <a:t>Types of Advertising</a:t>
            </a:r>
          </a:p>
        </p:txBody>
      </p:sp>
      <p:sp>
        <p:nvSpPr>
          <p:cNvPr id="8" name="Text Placeholder 7">
            <a:extLst>
              <a:ext uri="{FF2B5EF4-FFF2-40B4-BE49-F238E27FC236}">
                <a16:creationId xmlns:a16="http://schemas.microsoft.com/office/drawing/2014/main" id="{CC301C5F-EB6A-4A0F-A511-3B43464F3D93}"/>
              </a:ext>
            </a:extLst>
          </p:cNvPr>
          <p:cNvSpPr>
            <a:spLocks noGrp="1"/>
          </p:cNvSpPr>
          <p:nvPr>
            <p:ph type="body" idx="1"/>
          </p:nvPr>
        </p:nvSpPr>
        <p:spPr>
          <a:xfrm>
            <a:off x="1645922" y="1681163"/>
            <a:ext cx="4351655" cy="823912"/>
          </a:xfrm>
        </p:spPr>
        <p:txBody>
          <a:bodyPr/>
          <a:lstStyle/>
          <a:p>
            <a:r>
              <a:rPr lang="en-US" dirty="0"/>
              <a:t>Print	</a:t>
            </a:r>
          </a:p>
        </p:txBody>
      </p:sp>
      <p:sp>
        <p:nvSpPr>
          <p:cNvPr id="9" name="Content Placeholder 8">
            <a:extLst>
              <a:ext uri="{FF2B5EF4-FFF2-40B4-BE49-F238E27FC236}">
                <a16:creationId xmlns:a16="http://schemas.microsoft.com/office/drawing/2014/main" id="{D540C2C4-0748-455A-9E66-8091727C8EC3}"/>
              </a:ext>
            </a:extLst>
          </p:cNvPr>
          <p:cNvSpPr>
            <a:spLocks noGrp="1"/>
          </p:cNvSpPr>
          <p:nvPr>
            <p:ph sz="half" idx="2"/>
          </p:nvPr>
        </p:nvSpPr>
        <p:spPr>
          <a:xfrm>
            <a:off x="1645922" y="2505075"/>
            <a:ext cx="4351655" cy="3684588"/>
          </a:xfrm>
        </p:spPr>
        <p:txBody>
          <a:bodyPr/>
          <a:lstStyle/>
          <a:p>
            <a:r>
              <a:rPr lang="en-US" dirty="0"/>
              <a:t>Newspaper</a:t>
            </a:r>
          </a:p>
          <a:p>
            <a:r>
              <a:rPr lang="en-US" dirty="0"/>
              <a:t>Flyers</a:t>
            </a:r>
          </a:p>
          <a:p>
            <a:r>
              <a:rPr lang="en-US" dirty="0"/>
              <a:t>Calendars</a:t>
            </a:r>
          </a:p>
          <a:p>
            <a:r>
              <a:rPr lang="en-US" dirty="0"/>
              <a:t>Pens</a:t>
            </a:r>
          </a:p>
          <a:p>
            <a:r>
              <a:rPr lang="en-US" dirty="0"/>
              <a:t>Business Cards</a:t>
            </a:r>
          </a:p>
          <a:p>
            <a:r>
              <a:rPr lang="en-US" dirty="0"/>
              <a:t>Signs</a:t>
            </a:r>
          </a:p>
        </p:txBody>
      </p:sp>
      <p:sp>
        <p:nvSpPr>
          <p:cNvPr id="10" name="Text Placeholder 9">
            <a:extLst>
              <a:ext uri="{FF2B5EF4-FFF2-40B4-BE49-F238E27FC236}">
                <a16:creationId xmlns:a16="http://schemas.microsoft.com/office/drawing/2014/main" id="{516509EC-1739-4E5F-BB18-B06DFE7824B3}"/>
              </a:ext>
            </a:extLst>
          </p:cNvPr>
          <p:cNvSpPr>
            <a:spLocks noGrp="1"/>
          </p:cNvSpPr>
          <p:nvPr>
            <p:ph type="body" sz="quarter" idx="3"/>
          </p:nvPr>
        </p:nvSpPr>
        <p:spPr>
          <a:xfrm>
            <a:off x="6172200" y="1681163"/>
            <a:ext cx="4373880" cy="823912"/>
          </a:xfrm>
        </p:spPr>
        <p:txBody>
          <a:bodyPr/>
          <a:lstStyle/>
          <a:p>
            <a:r>
              <a:rPr lang="en-US" dirty="0"/>
              <a:t>Electronic</a:t>
            </a:r>
          </a:p>
        </p:txBody>
      </p:sp>
      <p:sp>
        <p:nvSpPr>
          <p:cNvPr id="11" name="Content Placeholder 10">
            <a:extLst>
              <a:ext uri="{FF2B5EF4-FFF2-40B4-BE49-F238E27FC236}">
                <a16:creationId xmlns:a16="http://schemas.microsoft.com/office/drawing/2014/main" id="{8976DFD7-297E-44D1-88F9-A5C6BE89D304}"/>
              </a:ext>
            </a:extLst>
          </p:cNvPr>
          <p:cNvSpPr>
            <a:spLocks noGrp="1"/>
          </p:cNvSpPr>
          <p:nvPr>
            <p:ph sz="quarter" idx="4"/>
          </p:nvPr>
        </p:nvSpPr>
        <p:spPr>
          <a:xfrm>
            <a:off x="6172202" y="2505075"/>
            <a:ext cx="4351655" cy="3684588"/>
          </a:xfrm>
        </p:spPr>
        <p:txBody>
          <a:bodyPr/>
          <a:lstStyle/>
          <a:p>
            <a:r>
              <a:rPr lang="en-US" dirty="0"/>
              <a:t>Emails</a:t>
            </a:r>
          </a:p>
          <a:p>
            <a:r>
              <a:rPr lang="en-US" dirty="0"/>
              <a:t>Texts</a:t>
            </a:r>
          </a:p>
          <a:p>
            <a:r>
              <a:rPr lang="en-US" dirty="0"/>
              <a:t>Radio Ads</a:t>
            </a:r>
          </a:p>
          <a:p>
            <a:r>
              <a:rPr lang="en-US" dirty="0"/>
              <a:t>TV Ads</a:t>
            </a:r>
          </a:p>
          <a:p>
            <a:r>
              <a:rPr lang="en-US" dirty="0"/>
              <a:t>Social Media</a:t>
            </a:r>
          </a:p>
        </p:txBody>
      </p:sp>
    </p:spTree>
    <p:extLst>
      <p:ext uri="{BB962C8B-B14F-4D97-AF65-F5344CB8AC3E}">
        <p14:creationId xmlns:p14="http://schemas.microsoft.com/office/powerpoint/2010/main" val="148427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B78BC-9C5D-4940-B233-5661728A4777}"/>
              </a:ext>
            </a:extLst>
          </p:cNvPr>
          <p:cNvSpPr>
            <a:spLocks noGrp="1"/>
          </p:cNvSpPr>
          <p:nvPr>
            <p:ph type="title"/>
          </p:nvPr>
        </p:nvSpPr>
        <p:spPr>
          <a:xfrm>
            <a:off x="841248" y="548640"/>
            <a:ext cx="3600860" cy="5431536"/>
          </a:xfrm>
        </p:spPr>
        <p:txBody>
          <a:bodyPr>
            <a:normAutofit/>
          </a:bodyPr>
          <a:lstStyle/>
          <a:p>
            <a:r>
              <a:rPr lang="en-US" sz="4600"/>
              <a:t>Print Advertising</a:t>
            </a: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435D20-5068-4180-A200-78CF315BD695}"/>
              </a:ext>
            </a:extLst>
          </p:cNvPr>
          <p:cNvSpPr>
            <a:spLocks noGrp="1"/>
          </p:cNvSpPr>
          <p:nvPr>
            <p:ph idx="1"/>
          </p:nvPr>
        </p:nvSpPr>
        <p:spPr>
          <a:xfrm>
            <a:off x="5126418" y="552091"/>
            <a:ext cx="6224335" cy="5431536"/>
          </a:xfrm>
        </p:spPr>
        <p:txBody>
          <a:bodyPr anchor="ctr">
            <a:normAutofit/>
          </a:bodyPr>
          <a:lstStyle/>
          <a:p>
            <a:pPr marL="457189" lvl="1" indent="0">
              <a:buNone/>
            </a:pPr>
            <a:r>
              <a:rPr lang="en-US" sz="2200" b="1"/>
              <a:t>Firm Advertisement:</a:t>
            </a:r>
          </a:p>
          <a:p>
            <a:pPr lvl="2"/>
            <a:r>
              <a:rPr lang="en-US" sz="2200"/>
              <a:t>Firm name</a:t>
            </a:r>
          </a:p>
          <a:p>
            <a:pPr lvl="2"/>
            <a:endParaRPr lang="en-US" sz="2200"/>
          </a:p>
          <a:p>
            <a:pPr marL="457189" lvl="1" indent="0">
              <a:buNone/>
            </a:pPr>
            <a:r>
              <a:rPr lang="en-US" sz="2200" b="1"/>
              <a:t>Licensee Advertisement: </a:t>
            </a:r>
          </a:p>
          <a:p>
            <a:pPr lvl="2"/>
            <a:r>
              <a:rPr lang="en-US" sz="2200"/>
              <a:t>Firm name </a:t>
            </a:r>
          </a:p>
          <a:p>
            <a:pPr lvl="2"/>
            <a:r>
              <a:rPr lang="en-US" sz="2200"/>
              <a:t>Licensee’s name</a:t>
            </a:r>
          </a:p>
          <a:p>
            <a:pPr marL="0" indent="0">
              <a:buNone/>
            </a:pPr>
            <a:endParaRPr lang="en-US" sz="2200" b="1" i="1"/>
          </a:p>
          <a:p>
            <a:pPr marL="0" indent="0">
              <a:buNone/>
            </a:pPr>
            <a:r>
              <a:rPr lang="en-US" sz="2200" b="1" i="1"/>
              <a:t>“Clearly and legibly displayed”</a:t>
            </a:r>
            <a:endParaRPr lang="en-US" sz="2200"/>
          </a:p>
          <a:p>
            <a:endParaRPr lang="en-US" sz="2200"/>
          </a:p>
        </p:txBody>
      </p:sp>
    </p:spTree>
    <p:extLst>
      <p:ext uri="{BB962C8B-B14F-4D97-AF65-F5344CB8AC3E}">
        <p14:creationId xmlns:p14="http://schemas.microsoft.com/office/powerpoint/2010/main" val="156351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69A7-CD3A-43CD-B6CE-A7177C02B97E}"/>
              </a:ext>
            </a:extLst>
          </p:cNvPr>
          <p:cNvSpPr>
            <a:spLocks noGrp="1"/>
          </p:cNvSpPr>
          <p:nvPr>
            <p:ph type="title"/>
          </p:nvPr>
        </p:nvSpPr>
        <p:spPr>
          <a:xfrm>
            <a:off x="838200" y="365125"/>
            <a:ext cx="10515600" cy="1325563"/>
          </a:xfrm>
        </p:spPr>
        <p:txBody>
          <a:bodyPr>
            <a:normAutofit/>
          </a:bodyPr>
          <a:lstStyle/>
          <a:p>
            <a:pPr algn="ctr"/>
            <a:r>
              <a:rPr lang="en-US" dirty="0"/>
              <a:t>Business Cards</a:t>
            </a:r>
          </a:p>
        </p:txBody>
      </p:sp>
      <p:graphicFrame>
        <p:nvGraphicFramePr>
          <p:cNvPr id="5" name="Content Placeholder 2">
            <a:extLst>
              <a:ext uri="{FF2B5EF4-FFF2-40B4-BE49-F238E27FC236}">
                <a16:creationId xmlns:a16="http://schemas.microsoft.com/office/drawing/2014/main" id="{9D27A43D-BD23-492F-96B1-60CDB8375BEB}"/>
              </a:ext>
            </a:extLst>
          </p:cNvPr>
          <p:cNvGraphicFramePr>
            <a:graphicFrameLocks noGrp="1"/>
          </p:cNvGraphicFramePr>
          <p:nvPr>
            <p:ph idx="1"/>
            <p:extLst>
              <p:ext uri="{D42A27DB-BD31-4B8C-83A1-F6EECF244321}">
                <p14:modId xmlns:p14="http://schemas.microsoft.com/office/powerpoint/2010/main" val="1373192375"/>
              </p:ext>
            </p:extLst>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711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A79A4-705B-4A92-9051-00584CA3C48F}"/>
              </a:ext>
            </a:extLst>
          </p:cNvPr>
          <p:cNvSpPr>
            <a:spLocks noGrp="1"/>
          </p:cNvSpPr>
          <p:nvPr>
            <p:ph type="title"/>
          </p:nvPr>
        </p:nvSpPr>
        <p:spPr>
          <a:xfrm>
            <a:off x="630936" y="640823"/>
            <a:ext cx="3419856" cy="5583148"/>
          </a:xfrm>
        </p:spPr>
        <p:txBody>
          <a:bodyPr anchor="ctr">
            <a:normAutofit/>
          </a:bodyPr>
          <a:lstStyle/>
          <a:p>
            <a:r>
              <a:rPr lang="en-US" sz="4600"/>
              <a:t>For Sale/Lease Signs</a:t>
            </a:r>
          </a:p>
        </p:txBody>
      </p:sp>
      <p:sp>
        <p:nvSpPr>
          <p:cNvPr id="2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ome">
            <a:extLst>
              <a:ext uri="{FF2B5EF4-FFF2-40B4-BE49-F238E27FC236}">
                <a16:creationId xmlns:a16="http://schemas.microsoft.com/office/drawing/2014/main" id="{E48F1E90-2EC8-48D5-B00D-6247CBC69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6971" y="640823"/>
            <a:ext cx="2798064" cy="2798064"/>
          </a:xfrm>
          <a:prstGeom prst="rect">
            <a:avLst/>
          </a:prstGeom>
        </p:spPr>
      </p:pic>
      <p:sp>
        <p:nvSpPr>
          <p:cNvPr id="3" name="Content Placeholder 2">
            <a:extLst>
              <a:ext uri="{FF2B5EF4-FFF2-40B4-BE49-F238E27FC236}">
                <a16:creationId xmlns:a16="http://schemas.microsoft.com/office/drawing/2014/main" id="{41CEBB76-BCB2-4AAE-91D6-9AF62D0D5053}"/>
              </a:ext>
            </a:extLst>
          </p:cNvPr>
          <p:cNvSpPr>
            <a:spLocks noGrp="1"/>
          </p:cNvSpPr>
          <p:nvPr>
            <p:ph idx="1"/>
          </p:nvPr>
        </p:nvSpPr>
        <p:spPr>
          <a:xfrm>
            <a:off x="4654296" y="4798577"/>
            <a:ext cx="6894576" cy="1428487"/>
          </a:xfrm>
        </p:spPr>
        <p:txBody>
          <a:bodyPr anchor="t">
            <a:noAutofit/>
          </a:bodyPr>
          <a:lstStyle/>
          <a:p>
            <a:r>
              <a:rPr lang="en-US" sz="3000" dirty="0"/>
              <a:t>Firm Name</a:t>
            </a:r>
          </a:p>
          <a:p>
            <a:r>
              <a:rPr lang="en-US" sz="3000" dirty="0"/>
              <a:t>Firm’s Primary or Branch Office Number</a:t>
            </a:r>
          </a:p>
        </p:txBody>
      </p:sp>
    </p:spTree>
    <p:extLst>
      <p:ext uri="{BB962C8B-B14F-4D97-AF65-F5344CB8AC3E}">
        <p14:creationId xmlns:p14="http://schemas.microsoft.com/office/powerpoint/2010/main" val="132561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3503A-0788-4D18-8D79-A0B55CCB76E1}"/>
              </a:ext>
            </a:extLst>
          </p:cNvPr>
          <p:cNvSpPr>
            <a:spLocks noGrp="1"/>
          </p:cNvSpPr>
          <p:nvPr>
            <p:ph type="title"/>
          </p:nvPr>
        </p:nvSpPr>
        <p:spPr>
          <a:xfrm>
            <a:off x="630936" y="640080"/>
            <a:ext cx="4818888" cy="1481328"/>
          </a:xfrm>
        </p:spPr>
        <p:txBody>
          <a:bodyPr anchor="b">
            <a:normAutofit/>
          </a:bodyPr>
          <a:lstStyle/>
          <a:p>
            <a:r>
              <a:rPr lang="en-US" sz="5000"/>
              <a:t>Electronic Advertising</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D57CE1-4278-4D23-94D4-CA2248F10C62}"/>
              </a:ext>
            </a:extLst>
          </p:cNvPr>
          <p:cNvSpPr>
            <a:spLocks noGrp="1"/>
          </p:cNvSpPr>
          <p:nvPr>
            <p:ph idx="1"/>
          </p:nvPr>
        </p:nvSpPr>
        <p:spPr>
          <a:xfrm>
            <a:off x="630936" y="2660904"/>
            <a:ext cx="4818888" cy="3547872"/>
          </a:xfrm>
        </p:spPr>
        <p:txBody>
          <a:bodyPr anchor="t">
            <a:normAutofit/>
          </a:bodyPr>
          <a:lstStyle/>
          <a:p>
            <a:r>
              <a:rPr lang="en-US" sz="3000" dirty="0"/>
              <a:t>Agent’s name</a:t>
            </a:r>
          </a:p>
          <a:p>
            <a:r>
              <a:rPr lang="en-US" sz="3000" dirty="0"/>
              <a:t>Firm’s name</a:t>
            </a:r>
          </a:p>
          <a:p>
            <a:r>
              <a:rPr lang="en-US" sz="3000" dirty="0"/>
              <a:t>City &amp; state of agent’s office</a:t>
            </a:r>
          </a:p>
          <a:p>
            <a:r>
              <a:rPr lang="en-US" sz="3000" dirty="0"/>
              <a:t>States of Licensure*</a:t>
            </a:r>
          </a:p>
        </p:txBody>
      </p:sp>
      <p:pic>
        <p:nvPicPr>
          <p:cNvPr id="7" name="Graphic 6" descr="Internet">
            <a:extLst>
              <a:ext uri="{FF2B5EF4-FFF2-40B4-BE49-F238E27FC236}">
                <a16:creationId xmlns:a16="http://schemas.microsoft.com/office/drawing/2014/main" id="{0E4A4271-B634-46AA-A43E-42043E8AEF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91154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802F12-F1FD-46D1-B24C-A96271E2DD7D}"/>
              </a:ext>
            </a:extLst>
          </p:cNvPr>
          <p:cNvSpPr>
            <a:spLocks noGrp="1"/>
          </p:cNvSpPr>
          <p:nvPr>
            <p:ph type="title"/>
          </p:nvPr>
        </p:nvSpPr>
        <p:spPr>
          <a:xfrm>
            <a:off x="640081" y="2053641"/>
            <a:ext cx="3669161" cy="2760099"/>
          </a:xfrm>
        </p:spPr>
        <p:txBody>
          <a:bodyPr>
            <a:normAutofit/>
          </a:bodyPr>
          <a:lstStyle/>
          <a:p>
            <a:r>
              <a:rPr lang="en-US" dirty="0">
                <a:solidFill>
                  <a:srgbClr val="FFFFFF"/>
                </a:solidFill>
              </a:rPr>
              <a:t>Electronic Disclosure Placement</a:t>
            </a:r>
          </a:p>
        </p:txBody>
      </p:sp>
      <p:sp>
        <p:nvSpPr>
          <p:cNvPr id="9" name="Content Placeholder 2">
            <a:extLst>
              <a:ext uri="{FF2B5EF4-FFF2-40B4-BE49-F238E27FC236}">
                <a16:creationId xmlns:a16="http://schemas.microsoft.com/office/drawing/2014/main" id="{23AFF71E-4D0E-494A-8B71-4C3E8778A4D6}"/>
              </a:ext>
            </a:extLst>
          </p:cNvPr>
          <p:cNvSpPr>
            <a:spLocks noGrp="1"/>
          </p:cNvSpPr>
          <p:nvPr>
            <p:ph idx="1"/>
          </p:nvPr>
        </p:nvSpPr>
        <p:spPr>
          <a:xfrm>
            <a:off x="6090575" y="801865"/>
            <a:ext cx="5306084" cy="5230635"/>
          </a:xfrm>
        </p:spPr>
        <p:txBody>
          <a:bodyPr anchor="ctr">
            <a:normAutofit/>
          </a:bodyPr>
          <a:lstStyle/>
          <a:p>
            <a:r>
              <a:rPr lang="en-US" sz="3000" dirty="0">
                <a:solidFill>
                  <a:srgbClr val="000000"/>
                </a:solidFill>
              </a:rPr>
              <a:t>Main page: all electronic media disclosures</a:t>
            </a:r>
          </a:p>
          <a:p>
            <a:r>
              <a:rPr lang="en-US" sz="3000" dirty="0">
                <a:solidFill>
                  <a:srgbClr val="000000"/>
                </a:solidFill>
              </a:rPr>
              <a:t>Non-main page(s): </a:t>
            </a:r>
          </a:p>
          <a:p>
            <a:pPr lvl="1"/>
            <a:r>
              <a:rPr lang="en-US" sz="3000" dirty="0">
                <a:solidFill>
                  <a:srgbClr val="000000"/>
                </a:solidFill>
              </a:rPr>
              <a:t>All electronic media disclosures OR</a:t>
            </a:r>
          </a:p>
          <a:p>
            <a:pPr lvl="1"/>
            <a:r>
              <a:rPr lang="en-US" sz="3000" dirty="0">
                <a:solidFill>
                  <a:srgbClr val="000000"/>
                </a:solidFill>
              </a:rPr>
              <a:t>Link to main page</a:t>
            </a:r>
          </a:p>
        </p:txBody>
      </p:sp>
    </p:spTree>
    <p:extLst>
      <p:ext uri="{BB962C8B-B14F-4D97-AF65-F5344CB8AC3E}">
        <p14:creationId xmlns:p14="http://schemas.microsoft.com/office/powerpoint/2010/main" val="424483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656CAE87-0B71-43F1-8924-1692CBB3F142}"/>
              </a:ext>
            </a:extLst>
          </p:cNvPr>
          <p:cNvSpPr>
            <a:spLocks noGrp="1"/>
          </p:cNvSpPr>
          <p:nvPr>
            <p:ph type="title"/>
          </p:nvPr>
        </p:nvSpPr>
        <p:spPr>
          <a:xfrm>
            <a:off x="804485" y="1191796"/>
            <a:ext cx="10021447" cy="2976344"/>
          </a:xfrm>
        </p:spPr>
        <p:txBody>
          <a:bodyPr vert="horz" lIns="91440" tIns="45720" rIns="91440" bIns="45720" rtlCol="0" anchor="ctr">
            <a:normAutofit/>
          </a:bodyPr>
          <a:lstStyle/>
          <a:p>
            <a:r>
              <a:rPr lang="en-US" sz="6600" dirty="0">
                <a:solidFill>
                  <a:srgbClr val="FFFFFF"/>
                </a:solidFill>
              </a:rPr>
              <a:t>Agent / Owner Advertising</a:t>
            </a:r>
          </a:p>
        </p:txBody>
      </p:sp>
      <p:sp>
        <p:nvSpPr>
          <p:cNvPr id="3" name="Content Placeholder 2">
            <a:extLst>
              <a:ext uri="{FF2B5EF4-FFF2-40B4-BE49-F238E27FC236}">
                <a16:creationId xmlns:a16="http://schemas.microsoft.com/office/drawing/2014/main" id="{E03F7EDA-C40F-4179-8D51-B617E4496502}"/>
              </a:ext>
            </a:extLst>
          </p:cNvPr>
          <p:cNvSpPr>
            <a:spLocks noGrp="1"/>
          </p:cNvSpPr>
          <p:nvPr>
            <p:ph idx="1"/>
          </p:nvPr>
        </p:nvSpPr>
        <p:spPr>
          <a:xfrm>
            <a:off x="804788" y="5318990"/>
            <a:ext cx="9416899" cy="723671"/>
          </a:xfrm>
        </p:spPr>
        <p:txBody>
          <a:bodyPr vert="horz" lIns="91440" tIns="45720" rIns="91440" bIns="45720" rtlCol="0" anchor="t">
            <a:normAutofit/>
          </a:bodyPr>
          <a:lstStyle/>
          <a:p>
            <a:pPr marL="0" indent="0">
              <a:buNone/>
            </a:pPr>
            <a:r>
              <a:rPr lang="en-US" sz="2400" dirty="0">
                <a:solidFill>
                  <a:srgbClr val="000000"/>
                </a:solidFill>
              </a:rPr>
              <a:t>Owns or has any ownership interest in advertised property</a:t>
            </a:r>
          </a:p>
        </p:txBody>
      </p:sp>
    </p:spTree>
    <p:extLst>
      <p:ext uri="{BB962C8B-B14F-4D97-AF65-F5344CB8AC3E}">
        <p14:creationId xmlns:p14="http://schemas.microsoft.com/office/powerpoint/2010/main" val="796582704"/>
      </p:ext>
    </p:extLst>
  </p:cSld>
  <p:clrMapOvr>
    <a:masterClrMapping/>
  </p:clrMapOvr>
</p:sld>
</file>

<file path=ppt/theme/theme1.xml><?xml version="1.0" encoding="utf-8"?>
<a:theme xmlns:a="http://schemas.openxmlformats.org/drawingml/2006/main" name="Office Theme">
  <a:themeElements>
    <a:clrScheme name="Custom 1">
      <a:dk1>
        <a:srgbClr val="183441"/>
      </a:dk1>
      <a:lt1>
        <a:sysClr val="window" lastClr="FFFFFF"/>
      </a:lt1>
      <a:dk2>
        <a:srgbClr val="3D5F6E"/>
      </a:dk2>
      <a:lt2>
        <a:srgbClr val="E7E6E6"/>
      </a:lt2>
      <a:accent1>
        <a:srgbClr val="F19F4A"/>
      </a:accent1>
      <a:accent2>
        <a:srgbClr val="91AA9D"/>
      </a:accent2>
      <a:accent3>
        <a:srgbClr val="D1DBBC"/>
      </a:accent3>
      <a:accent4>
        <a:srgbClr val="FBFFF5"/>
      </a:accent4>
      <a:accent5>
        <a:srgbClr val="D53521"/>
      </a:accent5>
      <a:accent6>
        <a:srgbClr val="70AD47"/>
      </a:accent6>
      <a:hlink>
        <a:srgbClr val="0563C1"/>
      </a:hlink>
      <a:folHlink>
        <a:srgbClr val="954F72"/>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5" ma:contentTypeDescription="Create a new document." ma:contentTypeScope="" ma:versionID="5ec63cf76c63be4c4060dde4fd5b70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655f07aff125d8ea5b8a8ee62677f2"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C606E9-A5E5-4E2D-A913-E0148BC36AC4}">
  <ds:schemaRefs>
    <ds:schemaRef ds:uri="http://schemas.microsoft.com/office/2006/documentManagement/types"/>
    <ds:schemaRef ds:uri="ba630d7b-8c89-47ad-91ac-97942cba60d1"/>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0207266a-8549-4d12-87c7-6d3d79637e47"/>
    <ds:schemaRef ds:uri="http://www.w3.org/XML/1998/namespace"/>
  </ds:schemaRefs>
</ds:datastoreItem>
</file>

<file path=customXml/itemProps2.xml><?xml version="1.0" encoding="utf-8"?>
<ds:datastoreItem xmlns:ds="http://schemas.openxmlformats.org/officeDocument/2006/customXml" ds:itemID="{0FE79273-84D0-4940-AB4A-74A325F8B748}">
  <ds:schemaRefs>
    <ds:schemaRef ds:uri="http://schemas.microsoft.com/sharepoint/v3/contenttype/forms"/>
  </ds:schemaRefs>
</ds:datastoreItem>
</file>

<file path=customXml/itemProps3.xml><?xml version="1.0" encoding="utf-8"?>
<ds:datastoreItem xmlns:ds="http://schemas.openxmlformats.org/officeDocument/2006/customXml" ds:itemID="{66F35781-8278-413E-95BC-AE4B9BB0E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108</TotalTime>
  <Words>1403</Words>
  <Application>Microsoft Office PowerPoint</Application>
  <PresentationFormat>Widescreen</PresentationFormat>
  <Paragraphs>159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vt:lpstr>
      <vt:lpstr>Open Sans Semibold</vt:lpstr>
      <vt:lpstr>Trebuchet MS</vt:lpstr>
      <vt:lpstr>Office Theme</vt:lpstr>
      <vt:lpstr>Advertising</vt:lpstr>
      <vt:lpstr>What is Advertising?</vt:lpstr>
      <vt:lpstr>Types of Advertising</vt:lpstr>
      <vt:lpstr>Print Advertising</vt:lpstr>
      <vt:lpstr>Business Cards</vt:lpstr>
      <vt:lpstr>For Sale/Lease Signs</vt:lpstr>
      <vt:lpstr>Electronic Advertising</vt:lpstr>
      <vt:lpstr>Electronic Disclosure Placement</vt:lpstr>
      <vt:lpstr>Agent / Owner Advertising</vt:lpstr>
      <vt:lpstr>Examples - Facebook</vt:lpstr>
      <vt:lpstr>Examples - Facebook</vt:lpstr>
      <vt:lpstr>Examples - Twitter</vt:lpstr>
      <vt:lpstr>Questions &amp; Answers</vt:lpstr>
      <vt:lpstr>Q. Do I need to disclose my license number in any of my advertising?</vt:lpstr>
      <vt:lpstr>Q. Are e-mails considered advertising?</vt:lpstr>
      <vt:lpstr>Q. Is there a font size requirement on my mandatory disclosures?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dc:title>
  <dc:creator>Laura Farley</dc:creator>
  <cp:lastModifiedBy>Laura Farley</cp:lastModifiedBy>
  <cp:revision>3</cp:revision>
  <dcterms:created xsi:type="dcterms:W3CDTF">2018-12-20T16:02:04Z</dcterms:created>
  <dcterms:modified xsi:type="dcterms:W3CDTF">2022-11-04T17:46:26Z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