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8" r:id="rId6"/>
    <p:sldId id="260" r:id="rId7"/>
    <p:sldId id="261" r:id="rId8"/>
    <p:sldId id="262" r:id="rId9"/>
    <p:sldId id="265" r:id="rId10"/>
    <p:sldId id="263" r:id="rId11"/>
    <p:sldId id="264"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00680-3336-42D8-AD30-448E6154F0FA}" v="19" dt="2022-07-24T12:41:06.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25" autoAdjust="0"/>
  </p:normalViewPr>
  <p:slideViewPr>
    <p:cSldViewPr snapToGrid="0">
      <p:cViewPr varScale="1">
        <p:scale>
          <a:sx n="81" d="100"/>
          <a:sy n="81" d="100"/>
        </p:scale>
        <p:origin x="9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Oroszlan" userId="d2dffdf8-1f2a-4c8f-bdae-c313f70e07f0" providerId="ADAL" clId="{E8600680-3336-42D8-AD30-448E6154F0FA}"/>
    <pc:docChg chg="custSel addSld modSld">
      <pc:chgData name="Cate Oroszlan" userId="d2dffdf8-1f2a-4c8f-bdae-c313f70e07f0" providerId="ADAL" clId="{E8600680-3336-42D8-AD30-448E6154F0FA}" dt="2022-07-24T12:41:29.500" v="247" actId="20577"/>
      <pc:docMkLst>
        <pc:docMk/>
      </pc:docMkLst>
      <pc:sldChg chg="modSp">
        <pc:chgData name="Cate Oroszlan" userId="d2dffdf8-1f2a-4c8f-bdae-c313f70e07f0" providerId="ADAL" clId="{E8600680-3336-42D8-AD30-448E6154F0FA}" dt="2022-07-14T16:28:39.304" v="134" actId="20577"/>
        <pc:sldMkLst>
          <pc:docMk/>
          <pc:sldMk cId="2667431734" sldId="256"/>
        </pc:sldMkLst>
        <pc:spChg chg="mod">
          <ac:chgData name="Cate Oroszlan" userId="d2dffdf8-1f2a-4c8f-bdae-c313f70e07f0" providerId="ADAL" clId="{E8600680-3336-42D8-AD30-448E6154F0FA}" dt="2022-07-14T16:28:39.304" v="134" actId="20577"/>
          <ac:spMkLst>
            <pc:docMk/>
            <pc:sldMk cId="2667431734" sldId="256"/>
            <ac:spMk id="3" creationId="{D7DD33B9-B770-82DF-19FA-097E173FB2A6}"/>
          </ac:spMkLst>
        </pc:spChg>
      </pc:sldChg>
      <pc:sldChg chg="modSp mod">
        <pc:chgData name="Cate Oroszlan" userId="d2dffdf8-1f2a-4c8f-bdae-c313f70e07f0" providerId="ADAL" clId="{E8600680-3336-42D8-AD30-448E6154F0FA}" dt="2022-07-14T16:28:04.643" v="117" actId="20577"/>
        <pc:sldMkLst>
          <pc:docMk/>
          <pc:sldMk cId="4274730848" sldId="258"/>
        </pc:sldMkLst>
        <pc:spChg chg="mod">
          <ac:chgData name="Cate Oroszlan" userId="d2dffdf8-1f2a-4c8f-bdae-c313f70e07f0" providerId="ADAL" clId="{E8600680-3336-42D8-AD30-448E6154F0FA}" dt="2022-07-14T16:28:04.643" v="117" actId="20577"/>
          <ac:spMkLst>
            <pc:docMk/>
            <pc:sldMk cId="4274730848" sldId="258"/>
            <ac:spMk id="3" creationId="{ADBA7A43-0598-C0F6-8D0D-16E0EAFCA6C2}"/>
          </ac:spMkLst>
        </pc:spChg>
      </pc:sldChg>
      <pc:sldChg chg="modSp modNotesTx">
        <pc:chgData name="Cate Oroszlan" userId="d2dffdf8-1f2a-4c8f-bdae-c313f70e07f0" providerId="ADAL" clId="{E8600680-3336-42D8-AD30-448E6154F0FA}" dt="2022-07-24T12:41:29.500" v="247" actId="20577"/>
        <pc:sldMkLst>
          <pc:docMk/>
          <pc:sldMk cId="3316358404" sldId="263"/>
        </pc:sldMkLst>
        <pc:graphicFrameChg chg="mod">
          <ac:chgData name="Cate Oroszlan" userId="d2dffdf8-1f2a-4c8f-bdae-c313f70e07f0" providerId="ADAL" clId="{E8600680-3336-42D8-AD30-448E6154F0FA}" dt="2022-07-24T12:41:06.451" v="170" actId="20577"/>
          <ac:graphicFrameMkLst>
            <pc:docMk/>
            <pc:sldMk cId="3316358404" sldId="263"/>
            <ac:graphicFrameMk id="5" creationId="{73C80D83-688D-CE94-3807-6869A278164F}"/>
          </ac:graphicFrameMkLst>
        </pc:graphicFrameChg>
      </pc:sldChg>
      <pc:sldChg chg="modNotesTx">
        <pc:chgData name="Cate Oroszlan" userId="d2dffdf8-1f2a-4c8f-bdae-c313f70e07f0" providerId="ADAL" clId="{E8600680-3336-42D8-AD30-448E6154F0FA}" dt="2022-07-24T12:40:44.276" v="166" actId="20577"/>
        <pc:sldMkLst>
          <pc:docMk/>
          <pc:sldMk cId="1937844522" sldId="266"/>
        </pc:sldMkLst>
      </pc:sldChg>
      <pc:sldChg chg="addSp modSp new mod setBg">
        <pc:chgData name="Cate Oroszlan" userId="d2dffdf8-1f2a-4c8f-bdae-c313f70e07f0" providerId="ADAL" clId="{E8600680-3336-42D8-AD30-448E6154F0FA}" dt="2022-07-24T12:40:30.510" v="146" actId="26606"/>
        <pc:sldMkLst>
          <pc:docMk/>
          <pc:sldMk cId="3383306803" sldId="267"/>
        </pc:sldMkLst>
        <pc:spChg chg="mod">
          <ac:chgData name="Cate Oroszlan" userId="d2dffdf8-1f2a-4c8f-bdae-c313f70e07f0" providerId="ADAL" clId="{E8600680-3336-42D8-AD30-448E6154F0FA}" dt="2022-07-24T12:40:30.510" v="146" actId="26606"/>
          <ac:spMkLst>
            <pc:docMk/>
            <pc:sldMk cId="3383306803" sldId="267"/>
            <ac:spMk id="2" creationId="{254FA998-B3FD-3467-F37F-3664B1EE74DD}"/>
          </ac:spMkLst>
        </pc:spChg>
        <pc:spChg chg="add">
          <ac:chgData name="Cate Oroszlan" userId="d2dffdf8-1f2a-4c8f-bdae-c313f70e07f0" providerId="ADAL" clId="{E8600680-3336-42D8-AD30-448E6154F0FA}" dt="2022-07-24T12:40:30.510" v="146" actId="26606"/>
          <ac:spMkLst>
            <pc:docMk/>
            <pc:sldMk cId="3383306803" sldId="267"/>
            <ac:spMk id="7" creationId="{BE194971-2F2D-44B0-8AE6-FF2DCCEE0A96}"/>
          </ac:spMkLst>
        </pc:spChg>
        <pc:spChg chg="add">
          <ac:chgData name="Cate Oroszlan" userId="d2dffdf8-1f2a-4c8f-bdae-c313f70e07f0" providerId="ADAL" clId="{E8600680-3336-42D8-AD30-448E6154F0FA}" dt="2022-07-24T12:40:30.510" v="146" actId="26606"/>
          <ac:spMkLst>
            <pc:docMk/>
            <pc:sldMk cId="3383306803" sldId="267"/>
            <ac:spMk id="9" creationId="{1FF9A61E-EB11-4C46-82E1-3E00A3B4B4D6}"/>
          </ac:spMkLst>
        </pc:spChg>
        <pc:spChg chg="add">
          <ac:chgData name="Cate Oroszlan" userId="d2dffdf8-1f2a-4c8f-bdae-c313f70e07f0" providerId="ADAL" clId="{E8600680-3336-42D8-AD30-448E6154F0FA}" dt="2022-07-24T12:40:30.510" v="146" actId="26606"/>
          <ac:spMkLst>
            <pc:docMk/>
            <pc:sldMk cId="3383306803" sldId="267"/>
            <ac:spMk id="13" creationId="{6A5AB136-1321-47B3-8AF9-A8140222B1ED}"/>
          </ac:spMkLst>
        </pc:spChg>
        <pc:spChg chg="add">
          <ac:chgData name="Cate Oroszlan" userId="d2dffdf8-1f2a-4c8f-bdae-c313f70e07f0" providerId="ADAL" clId="{E8600680-3336-42D8-AD30-448E6154F0FA}" dt="2022-07-24T12:40:30.510" v="146" actId="26606"/>
          <ac:spMkLst>
            <pc:docMk/>
            <pc:sldMk cId="3383306803" sldId="267"/>
            <ac:spMk id="15" creationId="{3A29AB2E-91A6-4F11-8765-A410A0139EB7}"/>
          </ac:spMkLst>
        </pc:spChg>
        <pc:cxnChg chg="add">
          <ac:chgData name="Cate Oroszlan" userId="d2dffdf8-1f2a-4c8f-bdae-c313f70e07f0" providerId="ADAL" clId="{E8600680-3336-42D8-AD30-448E6154F0FA}" dt="2022-07-24T12:40:30.510" v="146" actId="26606"/>
          <ac:cxnSpMkLst>
            <pc:docMk/>
            <pc:sldMk cId="3383306803" sldId="267"/>
            <ac:cxnSpMk id="11" creationId="{5E564EB3-35F2-4EFF-87DC-642DC020526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29F8E-E5F9-4EB8-81D3-9F8D225E94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6252151-BD4C-48C2-A87E-08F1CC3D37A2}">
      <dgm:prSet/>
      <dgm:spPr/>
      <dgm:t>
        <a:bodyPr/>
        <a:lstStyle/>
        <a:p>
          <a:r>
            <a:rPr lang="en-US" dirty="0"/>
            <a:t>If rent is unpaid when due, can issue a Five-Day Notice of Non-Payment,</a:t>
          </a:r>
        </a:p>
      </dgm:t>
    </dgm:pt>
    <dgm:pt modelId="{EACD3A79-DD48-41FF-9BAD-AF6246935611}" type="parTrans" cxnId="{A36CF1BA-A027-43D9-8782-3C2811BD5E4B}">
      <dgm:prSet/>
      <dgm:spPr/>
      <dgm:t>
        <a:bodyPr/>
        <a:lstStyle/>
        <a:p>
          <a:endParaRPr lang="en-US"/>
        </a:p>
      </dgm:t>
    </dgm:pt>
    <dgm:pt modelId="{ACCCD1E6-8A5E-4458-9089-65952CCBCE36}" type="sibTrans" cxnId="{A36CF1BA-A027-43D9-8782-3C2811BD5E4B}">
      <dgm:prSet/>
      <dgm:spPr/>
      <dgm:t>
        <a:bodyPr/>
        <a:lstStyle/>
        <a:p>
          <a:endParaRPr lang="en-US"/>
        </a:p>
      </dgm:t>
    </dgm:pt>
    <dgm:pt modelId="{20E9BC8C-5AB2-47EC-9C04-C15E71F40706}">
      <dgm:prSet/>
      <dgm:spPr/>
      <dgm:t>
        <a:bodyPr/>
        <a:lstStyle/>
        <a:p>
          <a:r>
            <a:rPr lang="en-US" dirty="0"/>
            <a:t>Notice states that rent must be paid within five-days or landlord will terminate the rental agreement.</a:t>
          </a:r>
        </a:p>
      </dgm:t>
    </dgm:pt>
    <dgm:pt modelId="{DC987226-C1BE-4567-AC77-40700D7D4347}" type="parTrans" cxnId="{4D00E8FE-CA99-43D9-BF4F-5E69EBF4C29E}">
      <dgm:prSet/>
      <dgm:spPr/>
      <dgm:t>
        <a:bodyPr/>
        <a:lstStyle/>
        <a:p>
          <a:endParaRPr lang="en-US"/>
        </a:p>
      </dgm:t>
    </dgm:pt>
    <dgm:pt modelId="{74F674F2-3F22-47F2-9278-7F4094603CE2}" type="sibTrans" cxnId="{4D00E8FE-CA99-43D9-BF4F-5E69EBF4C29E}">
      <dgm:prSet/>
      <dgm:spPr/>
      <dgm:t>
        <a:bodyPr/>
        <a:lstStyle/>
        <a:p>
          <a:endParaRPr lang="en-US"/>
        </a:p>
      </dgm:t>
    </dgm:pt>
    <dgm:pt modelId="{88B4F5B5-5B6F-48C0-BFFF-BC1A0CB3175F}">
      <dgm:prSet/>
      <dgm:spPr/>
      <dgm:t>
        <a:bodyPr/>
        <a:lstStyle/>
        <a:p>
          <a:r>
            <a:rPr lang="en-US" dirty="0"/>
            <a:t>If rent is not paid within the five-day period, landlord may terminate rental agreement and proceed to obtain possession of the premises.</a:t>
          </a:r>
        </a:p>
      </dgm:t>
    </dgm:pt>
    <dgm:pt modelId="{B2EF2751-D3CD-47EE-AB14-1CB9ABC8078B}" type="parTrans" cxnId="{60E04A9E-241A-4771-B3EE-D99EDDBB248B}">
      <dgm:prSet/>
      <dgm:spPr/>
      <dgm:t>
        <a:bodyPr/>
        <a:lstStyle/>
        <a:p>
          <a:endParaRPr lang="en-US"/>
        </a:p>
      </dgm:t>
    </dgm:pt>
    <dgm:pt modelId="{0B1809AC-D4EC-4DCC-A9FF-FCC6D9533455}" type="sibTrans" cxnId="{60E04A9E-241A-4771-B3EE-D99EDDBB248B}">
      <dgm:prSet/>
      <dgm:spPr/>
      <dgm:t>
        <a:bodyPr/>
        <a:lstStyle/>
        <a:p>
          <a:endParaRPr lang="en-US"/>
        </a:p>
      </dgm:t>
    </dgm:pt>
    <dgm:pt modelId="{44CEDAFE-EA90-4087-A115-4819A7992088}" type="pres">
      <dgm:prSet presAssocID="{8A629F8E-E5F9-4EB8-81D3-9F8D225E9489}" presName="linear" presStyleCnt="0">
        <dgm:presLayoutVars>
          <dgm:animLvl val="lvl"/>
          <dgm:resizeHandles val="exact"/>
        </dgm:presLayoutVars>
      </dgm:prSet>
      <dgm:spPr/>
    </dgm:pt>
    <dgm:pt modelId="{CE379B1E-AB8E-4969-B21C-A1B77FFFD789}" type="pres">
      <dgm:prSet presAssocID="{56252151-BD4C-48C2-A87E-08F1CC3D37A2}" presName="parentText" presStyleLbl="node1" presStyleIdx="0" presStyleCnt="3">
        <dgm:presLayoutVars>
          <dgm:chMax val="0"/>
          <dgm:bulletEnabled val="1"/>
        </dgm:presLayoutVars>
      </dgm:prSet>
      <dgm:spPr/>
    </dgm:pt>
    <dgm:pt modelId="{A2326BB4-3376-46BA-BB04-74C824EC26B8}" type="pres">
      <dgm:prSet presAssocID="{ACCCD1E6-8A5E-4458-9089-65952CCBCE36}" presName="spacer" presStyleCnt="0"/>
      <dgm:spPr/>
    </dgm:pt>
    <dgm:pt modelId="{B953460C-D101-4964-9AFC-55114E045D05}" type="pres">
      <dgm:prSet presAssocID="{20E9BC8C-5AB2-47EC-9C04-C15E71F40706}" presName="parentText" presStyleLbl="node1" presStyleIdx="1" presStyleCnt="3">
        <dgm:presLayoutVars>
          <dgm:chMax val="0"/>
          <dgm:bulletEnabled val="1"/>
        </dgm:presLayoutVars>
      </dgm:prSet>
      <dgm:spPr/>
    </dgm:pt>
    <dgm:pt modelId="{22FB7C3C-E127-4AC4-B594-F106B3B715E1}" type="pres">
      <dgm:prSet presAssocID="{74F674F2-3F22-47F2-9278-7F4094603CE2}" presName="spacer" presStyleCnt="0"/>
      <dgm:spPr/>
    </dgm:pt>
    <dgm:pt modelId="{25AF3C0B-F9BA-4AD7-81E7-0765093524DB}" type="pres">
      <dgm:prSet presAssocID="{88B4F5B5-5B6F-48C0-BFFF-BC1A0CB3175F}" presName="parentText" presStyleLbl="node1" presStyleIdx="2" presStyleCnt="3">
        <dgm:presLayoutVars>
          <dgm:chMax val="0"/>
          <dgm:bulletEnabled val="1"/>
        </dgm:presLayoutVars>
      </dgm:prSet>
      <dgm:spPr/>
    </dgm:pt>
  </dgm:ptLst>
  <dgm:cxnLst>
    <dgm:cxn modelId="{96BB1F7E-6DA6-4ABD-A8A6-30FC68F87319}" type="presOf" srcId="{88B4F5B5-5B6F-48C0-BFFF-BC1A0CB3175F}" destId="{25AF3C0B-F9BA-4AD7-81E7-0765093524DB}" srcOrd="0" destOrd="0" presId="urn:microsoft.com/office/officeart/2005/8/layout/vList2"/>
    <dgm:cxn modelId="{0210BC94-7ED8-40D7-B261-FBDA10E6324A}" type="presOf" srcId="{8A629F8E-E5F9-4EB8-81D3-9F8D225E9489}" destId="{44CEDAFE-EA90-4087-A115-4819A7992088}" srcOrd="0" destOrd="0" presId="urn:microsoft.com/office/officeart/2005/8/layout/vList2"/>
    <dgm:cxn modelId="{60E04A9E-241A-4771-B3EE-D99EDDBB248B}" srcId="{8A629F8E-E5F9-4EB8-81D3-9F8D225E9489}" destId="{88B4F5B5-5B6F-48C0-BFFF-BC1A0CB3175F}" srcOrd="2" destOrd="0" parTransId="{B2EF2751-D3CD-47EE-AB14-1CB9ABC8078B}" sibTransId="{0B1809AC-D4EC-4DCC-A9FF-FCC6D9533455}"/>
    <dgm:cxn modelId="{9F2A2CA6-B13C-470C-A43A-BBD886B9A245}" type="presOf" srcId="{20E9BC8C-5AB2-47EC-9C04-C15E71F40706}" destId="{B953460C-D101-4964-9AFC-55114E045D05}" srcOrd="0" destOrd="0" presId="urn:microsoft.com/office/officeart/2005/8/layout/vList2"/>
    <dgm:cxn modelId="{B7E643A7-3705-49A9-928D-F2809B6E2DF7}" type="presOf" srcId="{56252151-BD4C-48C2-A87E-08F1CC3D37A2}" destId="{CE379B1E-AB8E-4969-B21C-A1B77FFFD789}" srcOrd="0" destOrd="0" presId="urn:microsoft.com/office/officeart/2005/8/layout/vList2"/>
    <dgm:cxn modelId="{A36CF1BA-A027-43D9-8782-3C2811BD5E4B}" srcId="{8A629F8E-E5F9-4EB8-81D3-9F8D225E9489}" destId="{56252151-BD4C-48C2-A87E-08F1CC3D37A2}" srcOrd="0" destOrd="0" parTransId="{EACD3A79-DD48-41FF-9BAD-AF6246935611}" sibTransId="{ACCCD1E6-8A5E-4458-9089-65952CCBCE36}"/>
    <dgm:cxn modelId="{4D00E8FE-CA99-43D9-BF4F-5E69EBF4C29E}" srcId="{8A629F8E-E5F9-4EB8-81D3-9F8D225E9489}" destId="{20E9BC8C-5AB2-47EC-9C04-C15E71F40706}" srcOrd="1" destOrd="0" parTransId="{DC987226-C1BE-4567-AC77-40700D7D4347}" sibTransId="{74F674F2-3F22-47F2-9278-7F4094603CE2}"/>
    <dgm:cxn modelId="{850C6E2B-0665-45A6-9702-376E1E8DC99A}" type="presParOf" srcId="{44CEDAFE-EA90-4087-A115-4819A7992088}" destId="{CE379B1E-AB8E-4969-B21C-A1B77FFFD789}" srcOrd="0" destOrd="0" presId="urn:microsoft.com/office/officeart/2005/8/layout/vList2"/>
    <dgm:cxn modelId="{E359FC61-25E1-4E67-8B47-6FB39EEA63D1}" type="presParOf" srcId="{44CEDAFE-EA90-4087-A115-4819A7992088}" destId="{A2326BB4-3376-46BA-BB04-74C824EC26B8}" srcOrd="1" destOrd="0" presId="urn:microsoft.com/office/officeart/2005/8/layout/vList2"/>
    <dgm:cxn modelId="{E13356D8-B0FB-411E-AF63-315E94287F32}" type="presParOf" srcId="{44CEDAFE-EA90-4087-A115-4819A7992088}" destId="{B953460C-D101-4964-9AFC-55114E045D05}" srcOrd="2" destOrd="0" presId="urn:microsoft.com/office/officeart/2005/8/layout/vList2"/>
    <dgm:cxn modelId="{4B49FA21-A2E1-4AC5-BDAE-910E29D40A60}" type="presParOf" srcId="{44CEDAFE-EA90-4087-A115-4819A7992088}" destId="{22FB7C3C-E127-4AC4-B594-F106B3B715E1}" srcOrd="3" destOrd="0" presId="urn:microsoft.com/office/officeart/2005/8/layout/vList2"/>
    <dgm:cxn modelId="{8FADEDA0-B1F5-434A-AB46-AF42C8BAC612}" type="presParOf" srcId="{44CEDAFE-EA90-4087-A115-4819A7992088}" destId="{25AF3C0B-F9BA-4AD7-81E7-0765093524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D79B3-BAC8-420C-B69A-62771875AC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63BDA50-8EE7-40C0-8A8E-7B7E4B645C23}">
      <dgm:prSet/>
      <dgm:spPr/>
      <dgm:t>
        <a:bodyPr/>
        <a:lstStyle/>
        <a:p>
          <a:r>
            <a:rPr lang="en-US" dirty="0"/>
            <a:t>If tenant violates a provision of the lease that can be remedied, can issue a 21/30 day notice.</a:t>
          </a:r>
        </a:p>
      </dgm:t>
    </dgm:pt>
    <dgm:pt modelId="{8558FD2C-203F-42C1-B5B8-FE36B7910869}" type="parTrans" cxnId="{1EF0738A-8582-4A51-835A-8FD499C0B47F}">
      <dgm:prSet/>
      <dgm:spPr/>
      <dgm:t>
        <a:bodyPr/>
        <a:lstStyle/>
        <a:p>
          <a:endParaRPr lang="en-US"/>
        </a:p>
      </dgm:t>
    </dgm:pt>
    <dgm:pt modelId="{16B4BDAA-80EF-4FCB-9D38-6A7248631921}" type="sibTrans" cxnId="{1EF0738A-8582-4A51-835A-8FD499C0B47F}">
      <dgm:prSet/>
      <dgm:spPr/>
      <dgm:t>
        <a:bodyPr/>
        <a:lstStyle/>
        <a:p>
          <a:endParaRPr lang="en-US"/>
        </a:p>
      </dgm:t>
    </dgm:pt>
    <dgm:pt modelId="{A2EA9482-D1F2-4722-977A-55585471A9C8}">
      <dgm:prSet/>
      <dgm:spPr/>
      <dgm:t>
        <a:bodyPr/>
        <a:lstStyle/>
        <a:p>
          <a:r>
            <a:rPr lang="en-US" dirty="0"/>
            <a:t>Notice specifies the breach, and states that if tenant does not remedy the violation within 21 days after delivery of notice the lease will terminate in 30 days after delivery of notice.</a:t>
          </a:r>
        </a:p>
      </dgm:t>
    </dgm:pt>
    <dgm:pt modelId="{553C5EBA-557E-4802-BE35-A135A7F8AF1E}" type="parTrans" cxnId="{8AFBAA15-EEE6-4EAD-A95B-EEB400CC5F81}">
      <dgm:prSet/>
      <dgm:spPr/>
      <dgm:t>
        <a:bodyPr/>
        <a:lstStyle/>
        <a:p>
          <a:endParaRPr lang="en-US"/>
        </a:p>
      </dgm:t>
    </dgm:pt>
    <dgm:pt modelId="{9E71D972-DD2D-4AB4-97EB-DBF05ED228FE}" type="sibTrans" cxnId="{8AFBAA15-EEE6-4EAD-A95B-EEB400CC5F81}">
      <dgm:prSet/>
      <dgm:spPr/>
      <dgm:t>
        <a:bodyPr/>
        <a:lstStyle/>
        <a:p>
          <a:endParaRPr lang="en-US"/>
        </a:p>
      </dgm:t>
    </dgm:pt>
    <dgm:pt modelId="{A7332E38-4C97-4228-849F-FC48F58EDF01}">
      <dgm:prSet/>
      <dgm:spPr/>
      <dgm:t>
        <a:bodyPr/>
        <a:lstStyle/>
        <a:p>
          <a:r>
            <a:rPr lang="en-US" dirty="0"/>
            <a:t>If violation is not remedied, landlord can terminate rental agreement and proceed to seek possession of the premises. </a:t>
          </a:r>
        </a:p>
      </dgm:t>
    </dgm:pt>
    <dgm:pt modelId="{E6C53093-C45D-4A73-B447-4A08AF95ECB8}" type="parTrans" cxnId="{AB167246-BA96-40E6-AF8C-7ADF9BF8FE4D}">
      <dgm:prSet/>
      <dgm:spPr/>
      <dgm:t>
        <a:bodyPr/>
        <a:lstStyle/>
        <a:p>
          <a:endParaRPr lang="en-US"/>
        </a:p>
      </dgm:t>
    </dgm:pt>
    <dgm:pt modelId="{EE5A4D84-0572-4B68-BDCD-1C846C2D8DAB}" type="sibTrans" cxnId="{AB167246-BA96-40E6-AF8C-7ADF9BF8FE4D}">
      <dgm:prSet/>
      <dgm:spPr/>
      <dgm:t>
        <a:bodyPr/>
        <a:lstStyle/>
        <a:p>
          <a:endParaRPr lang="en-US"/>
        </a:p>
      </dgm:t>
    </dgm:pt>
    <dgm:pt modelId="{11D7CA6F-A67D-46B5-A57F-060CB9943EB7}" type="pres">
      <dgm:prSet presAssocID="{CF6D79B3-BAC8-420C-B69A-62771875ACC9}" presName="linear" presStyleCnt="0">
        <dgm:presLayoutVars>
          <dgm:animLvl val="lvl"/>
          <dgm:resizeHandles val="exact"/>
        </dgm:presLayoutVars>
      </dgm:prSet>
      <dgm:spPr/>
    </dgm:pt>
    <dgm:pt modelId="{BC98DD48-32FB-4979-B082-D42399FC211C}" type="pres">
      <dgm:prSet presAssocID="{D63BDA50-8EE7-40C0-8A8E-7B7E4B645C23}" presName="parentText" presStyleLbl="node1" presStyleIdx="0" presStyleCnt="3">
        <dgm:presLayoutVars>
          <dgm:chMax val="0"/>
          <dgm:bulletEnabled val="1"/>
        </dgm:presLayoutVars>
      </dgm:prSet>
      <dgm:spPr/>
    </dgm:pt>
    <dgm:pt modelId="{1348C1D8-F398-40A5-8695-CBC81398C721}" type="pres">
      <dgm:prSet presAssocID="{16B4BDAA-80EF-4FCB-9D38-6A7248631921}" presName="spacer" presStyleCnt="0"/>
      <dgm:spPr/>
    </dgm:pt>
    <dgm:pt modelId="{EC425404-5099-46F4-88C0-80EFF13BFA4A}" type="pres">
      <dgm:prSet presAssocID="{A2EA9482-D1F2-4722-977A-55585471A9C8}" presName="parentText" presStyleLbl="node1" presStyleIdx="1" presStyleCnt="3">
        <dgm:presLayoutVars>
          <dgm:chMax val="0"/>
          <dgm:bulletEnabled val="1"/>
        </dgm:presLayoutVars>
      </dgm:prSet>
      <dgm:spPr/>
    </dgm:pt>
    <dgm:pt modelId="{98514810-C5AC-460F-8EF2-EF5FCFC657FF}" type="pres">
      <dgm:prSet presAssocID="{9E71D972-DD2D-4AB4-97EB-DBF05ED228FE}" presName="spacer" presStyleCnt="0"/>
      <dgm:spPr/>
    </dgm:pt>
    <dgm:pt modelId="{123E6001-9631-418A-AB97-36953A23DDF8}" type="pres">
      <dgm:prSet presAssocID="{A7332E38-4C97-4228-849F-FC48F58EDF01}" presName="parentText" presStyleLbl="node1" presStyleIdx="2" presStyleCnt="3">
        <dgm:presLayoutVars>
          <dgm:chMax val="0"/>
          <dgm:bulletEnabled val="1"/>
        </dgm:presLayoutVars>
      </dgm:prSet>
      <dgm:spPr/>
    </dgm:pt>
  </dgm:ptLst>
  <dgm:cxnLst>
    <dgm:cxn modelId="{8AFBAA15-EEE6-4EAD-A95B-EEB400CC5F81}" srcId="{CF6D79B3-BAC8-420C-B69A-62771875ACC9}" destId="{A2EA9482-D1F2-4722-977A-55585471A9C8}" srcOrd="1" destOrd="0" parTransId="{553C5EBA-557E-4802-BE35-A135A7F8AF1E}" sibTransId="{9E71D972-DD2D-4AB4-97EB-DBF05ED228FE}"/>
    <dgm:cxn modelId="{AB167246-BA96-40E6-AF8C-7ADF9BF8FE4D}" srcId="{CF6D79B3-BAC8-420C-B69A-62771875ACC9}" destId="{A7332E38-4C97-4228-849F-FC48F58EDF01}" srcOrd="2" destOrd="0" parTransId="{E6C53093-C45D-4A73-B447-4A08AF95ECB8}" sibTransId="{EE5A4D84-0572-4B68-BDCD-1C846C2D8DAB}"/>
    <dgm:cxn modelId="{1C8B1D85-86BF-40F5-9BB1-063DC9119308}" type="presOf" srcId="{CF6D79B3-BAC8-420C-B69A-62771875ACC9}" destId="{11D7CA6F-A67D-46B5-A57F-060CB9943EB7}" srcOrd="0" destOrd="0" presId="urn:microsoft.com/office/officeart/2005/8/layout/vList2"/>
    <dgm:cxn modelId="{1EF0738A-8582-4A51-835A-8FD499C0B47F}" srcId="{CF6D79B3-BAC8-420C-B69A-62771875ACC9}" destId="{D63BDA50-8EE7-40C0-8A8E-7B7E4B645C23}" srcOrd="0" destOrd="0" parTransId="{8558FD2C-203F-42C1-B5B8-FE36B7910869}" sibTransId="{16B4BDAA-80EF-4FCB-9D38-6A7248631921}"/>
    <dgm:cxn modelId="{9EF80EAA-01B7-43E4-B840-1C30BF277822}" type="presOf" srcId="{A7332E38-4C97-4228-849F-FC48F58EDF01}" destId="{123E6001-9631-418A-AB97-36953A23DDF8}" srcOrd="0" destOrd="0" presId="urn:microsoft.com/office/officeart/2005/8/layout/vList2"/>
    <dgm:cxn modelId="{9E2883AA-C9D3-4B8E-908D-80B105B129A8}" type="presOf" srcId="{A2EA9482-D1F2-4722-977A-55585471A9C8}" destId="{EC425404-5099-46F4-88C0-80EFF13BFA4A}" srcOrd="0" destOrd="0" presId="urn:microsoft.com/office/officeart/2005/8/layout/vList2"/>
    <dgm:cxn modelId="{E9F694FA-A2CC-45B5-8474-EF8D456FEB0B}" type="presOf" srcId="{D63BDA50-8EE7-40C0-8A8E-7B7E4B645C23}" destId="{BC98DD48-32FB-4979-B082-D42399FC211C}" srcOrd="0" destOrd="0" presId="urn:microsoft.com/office/officeart/2005/8/layout/vList2"/>
    <dgm:cxn modelId="{DD82306A-7B26-454F-89C9-5F8A9B2C66C7}" type="presParOf" srcId="{11D7CA6F-A67D-46B5-A57F-060CB9943EB7}" destId="{BC98DD48-32FB-4979-B082-D42399FC211C}" srcOrd="0" destOrd="0" presId="urn:microsoft.com/office/officeart/2005/8/layout/vList2"/>
    <dgm:cxn modelId="{CEAB5D03-D822-429B-8010-4155856A41A5}" type="presParOf" srcId="{11D7CA6F-A67D-46B5-A57F-060CB9943EB7}" destId="{1348C1D8-F398-40A5-8695-CBC81398C721}" srcOrd="1" destOrd="0" presId="urn:microsoft.com/office/officeart/2005/8/layout/vList2"/>
    <dgm:cxn modelId="{D134D830-9507-4B44-96C4-ED1A077A7F03}" type="presParOf" srcId="{11D7CA6F-A67D-46B5-A57F-060CB9943EB7}" destId="{EC425404-5099-46F4-88C0-80EFF13BFA4A}" srcOrd="2" destOrd="0" presId="urn:microsoft.com/office/officeart/2005/8/layout/vList2"/>
    <dgm:cxn modelId="{5FC3C888-68D1-4F69-948F-C5B42D9303AA}" type="presParOf" srcId="{11D7CA6F-A67D-46B5-A57F-060CB9943EB7}" destId="{98514810-C5AC-460F-8EF2-EF5FCFC657FF}" srcOrd="3" destOrd="0" presId="urn:microsoft.com/office/officeart/2005/8/layout/vList2"/>
    <dgm:cxn modelId="{1BF550BF-E84E-4FCE-8177-4E16B3E4CCFF}" type="presParOf" srcId="{11D7CA6F-A67D-46B5-A57F-060CB9943EB7}" destId="{123E6001-9631-418A-AB97-36953A23DD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FDF28-EAA9-477F-850C-A573CE77A0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171C42C-3391-4CA2-A3A8-E2DC2D4B9ECD}">
      <dgm:prSet/>
      <dgm:spPr/>
      <dgm:t>
        <a:bodyPr/>
        <a:lstStyle/>
        <a:p>
          <a:r>
            <a:rPr lang="en-US" dirty="0"/>
            <a:t>If tenant previously received written notice that required the tenant to remedy a breach and intentionally commits a subsequent breach of the same nature, can issue a 30-day termination notice.</a:t>
          </a:r>
        </a:p>
      </dgm:t>
    </dgm:pt>
    <dgm:pt modelId="{92D0D4FF-68BA-4AF1-AD69-E129E9932F7C}" type="parTrans" cxnId="{02939A56-76D5-471A-AF27-2430B82C2458}">
      <dgm:prSet/>
      <dgm:spPr/>
      <dgm:t>
        <a:bodyPr/>
        <a:lstStyle/>
        <a:p>
          <a:endParaRPr lang="en-US"/>
        </a:p>
      </dgm:t>
    </dgm:pt>
    <dgm:pt modelId="{3E365F0F-1BAC-476A-A6FA-5E0723E03EA3}" type="sibTrans" cxnId="{02939A56-76D5-471A-AF27-2430B82C2458}">
      <dgm:prSet/>
      <dgm:spPr/>
      <dgm:t>
        <a:bodyPr/>
        <a:lstStyle/>
        <a:p>
          <a:endParaRPr lang="en-US"/>
        </a:p>
      </dgm:t>
    </dgm:pt>
    <dgm:pt modelId="{6451DE98-AB85-4662-A8B3-0C34613F1F94}">
      <dgm:prSet/>
      <dgm:spPr/>
      <dgm:t>
        <a:bodyPr/>
        <a:lstStyle/>
        <a:p>
          <a:r>
            <a:rPr lang="en-US" dirty="0"/>
            <a:t>Notice specifies nature of breach and previous breach of a like nature, and states that lease will terminate 30 days after delivery of notice.</a:t>
          </a:r>
        </a:p>
      </dgm:t>
    </dgm:pt>
    <dgm:pt modelId="{9C53A138-2577-436F-8551-863D14CBE2AF}" type="parTrans" cxnId="{3620F983-2EB2-4C4F-9A91-B71635559CEF}">
      <dgm:prSet/>
      <dgm:spPr/>
      <dgm:t>
        <a:bodyPr/>
        <a:lstStyle/>
        <a:p>
          <a:endParaRPr lang="en-US"/>
        </a:p>
      </dgm:t>
    </dgm:pt>
    <dgm:pt modelId="{4FCE44CF-392D-4291-BF91-3E4750B40DF3}" type="sibTrans" cxnId="{3620F983-2EB2-4C4F-9A91-B71635559CEF}">
      <dgm:prSet/>
      <dgm:spPr/>
      <dgm:t>
        <a:bodyPr/>
        <a:lstStyle/>
        <a:p>
          <a:endParaRPr lang="en-US"/>
        </a:p>
      </dgm:t>
    </dgm:pt>
    <dgm:pt modelId="{0A29A685-3BA4-4AE4-B05A-6BE795FD2AB5}" type="pres">
      <dgm:prSet presAssocID="{9B8FDF28-EAA9-477F-850C-A573CE77A069}" presName="linear" presStyleCnt="0">
        <dgm:presLayoutVars>
          <dgm:animLvl val="lvl"/>
          <dgm:resizeHandles val="exact"/>
        </dgm:presLayoutVars>
      </dgm:prSet>
      <dgm:spPr/>
    </dgm:pt>
    <dgm:pt modelId="{841FC428-355D-4813-9FED-C7EE1BFB9406}" type="pres">
      <dgm:prSet presAssocID="{C171C42C-3391-4CA2-A3A8-E2DC2D4B9ECD}" presName="parentText" presStyleLbl="node1" presStyleIdx="0" presStyleCnt="2">
        <dgm:presLayoutVars>
          <dgm:chMax val="0"/>
          <dgm:bulletEnabled val="1"/>
        </dgm:presLayoutVars>
      </dgm:prSet>
      <dgm:spPr/>
    </dgm:pt>
    <dgm:pt modelId="{6514D96E-8DC9-47F8-97D4-4458E6DED976}" type="pres">
      <dgm:prSet presAssocID="{3E365F0F-1BAC-476A-A6FA-5E0723E03EA3}" presName="spacer" presStyleCnt="0"/>
      <dgm:spPr/>
    </dgm:pt>
    <dgm:pt modelId="{EC4B9331-390D-4510-8F55-8C8C7176E782}" type="pres">
      <dgm:prSet presAssocID="{6451DE98-AB85-4662-A8B3-0C34613F1F94}" presName="parentText" presStyleLbl="node1" presStyleIdx="1" presStyleCnt="2">
        <dgm:presLayoutVars>
          <dgm:chMax val="0"/>
          <dgm:bulletEnabled val="1"/>
        </dgm:presLayoutVars>
      </dgm:prSet>
      <dgm:spPr/>
    </dgm:pt>
  </dgm:ptLst>
  <dgm:cxnLst>
    <dgm:cxn modelId="{61D18C00-1775-4152-AD3C-21970E18EA64}" type="presOf" srcId="{C171C42C-3391-4CA2-A3A8-E2DC2D4B9ECD}" destId="{841FC428-355D-4813-9FED-C7EE1BFB9406}" srcOrd="0" destOrd="0" presId="urn:microsoft.com/office/officeart/2005/8/layout/vList2"/>
    <dgm:cxn modelId="{02939A56-76D5-471A-AF27-2430B82C2458}" srcId="{9B8FDF28-EAA9-477F-850C-A573CE77A069}" destId="{C171C42C-3391-4CA2-A3A8-E2DC2D4B9ECD}" srcOrd="0" destOrd="0" parTransId="{92D0D4FF-68BA-4AF1-AD69-E129E9932F7C}" sibTransId="{3E365F0F-1BAC-476A-A6FA-5E0723E03EA3}"/>
    <dgm:cxn modelId="{3620F983-2EB2-4C4F-9A91-B71635559CEF}" srcId="{9B8FDF28-EAA9-477F-850C-A573CE77A069}" destId="{6451DE98-AB85-4662-A8B3-0C34613F1F94}" srcOrd="1" destOrd="0" parTransId="{9C53A138-2577-436F-8551-863D14CBE2AF}" sibTransId="{4FCE44CF-392D-4291-BF91-3E4750B40DF3}"/>
    <dgm:cxn modelId="{3D14CBA1-E36A-40CE-84D5-503D02890FED}" type="presOf" srcId="{9B8FDF28-EAA9-477F-850C-A573CE77A069}" destId="{0A29A685-3BA4-4AE4-B05A-6BE795FD2AB5}" srcOrd="0" destOrd="0" presId="urn:microsoft.com/office/officeart/2005/8/layout/vList2"/>
    <dgm:cxn modelId="{1B1041EE-5489-45FC-B856-ED91535945B4}" type="presOf" srcId="{6451DE98-AB85-4662-A8B3-0C34613F1F94}" destId="{EC4B9331-390D-4510-8F55-8C8C7176E782}" srcOrd="0" destOrd="0" presId="urn:microsoft.com/office/officeart/2005/8/layout/vList2"/>
    <dgm:cxn modelId="{FB0913B2-743F-45F6-92FB-CC7B7748C677}" type="presParOf" srcId="{0A29A685-3BA4-4AE4-B05A-6BE795FD2AB5}" destId="{841FC428-355D-4813-9FED-C7EE1BFB9406}" srcOrd="0" destOrd="0" presId="urn:microsoft.com/office/officeart/2005/8/layout/vList2"/>
    <dgm:cxn modelId="{660DCCC3-84EC-4F46-B5E7-4E1A089EDC85}" type="presParOf" srcId="{0A29A685-3BA4-4AE4-B05A-6BE795FD2AB5}" destId="{6514D96E-8DC9-47F8-97D4-4458E6DED976}" srcOrd="1" destOrd="0" presId="urn:microsoft.com/office/officeart/2005/8/layout/vList2"/>
    <dgm:cxn modelId="{A09712CF-13E2-49EF-8857-963CE36F56BB}" type="presParOf" srcId="{0A29A685-3BA4-4AE4-B05A-6BE795FD2AB5}" destId="{EC4B9331-390D-4510-8F55-8C8C7176E78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A3575-3260-4C8B-AFA0-C665FF296C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C39070B-25AB-405A-9C67-91483A976214}">
      <dgm:prSet/>
      <dgm:spPr/>
      <dgm:t>
        <a:bodyPr/>
        <a:lstStyle/>
        <a:p>
          <a:r>
            <a:rPr lang="en-US" dirty="0"/>
            <a:t>If tenant violates a provision of the lease that cannot be remedied, can issue a 30-day notice of termination.</a:t>
          </a:r>
        </a:p>
      </dgm:t>
    </dgm:pt>
    <dgm:pt modelId="{E594B2DF-032D-43BD-8F6A-959032185C73}" type="parTrans" cxnId="{2CB3127C-00BC-48BD-BEF3-593D3159C6CE}">
      <dgm:prSet/>
      <dgm:spPr/>
      <dgm:t>
        <a:bodyPr/>
        <a:lstStyle/>
        <a:p>
          <a:endParaRPr lang="en-US"/>
        </a:p>
      </dgm:t>
    </dgm:pt>
    <dgm:pt modelId="{8E2FCFB9-88C5-44AA-B7AE-7041A6C31B75}" type="sibTrans" cxnId="{2CB3127C-00BC-48BD-BEF3-593D3159C6CE}">
      <dgm:prSet/>
      <dgm:spPr/>
      <dgm:t>
        <a:bodyPr/>
        <a:lstStyle/>
        <a:p>
          <a:endParaRPr lang="en-US"/>
        </a:p>
      </dgm:t>
    </dgm:pt>
    <dgm:pt modelId="{554F627A-9D3C-4C0D-8616-70DFC18926D7}">
      <dgm:prSet/>
      <dgm:spPr/>
      <dgm:t>
        <a:bodyPr/>
        <a:lstStyle/>
        <a:p>
          <a:r>
            <a:rPr lang="en-US" dirty="0"/>
            <a:t>Notice specifies the exact breach, states that tenant violated the lease in a way that is not remediable,  and that the lease will terminate in 30 days for the reasons within the notice without allowing the tenant an opportunity to remedy the breach.</a:t>
          </a:r>
        </a:p>
      </dgm:t>
    </dgm:pt>
    <dgm:pt modelId="{0390C6FC-A11C-49C1-8C59-9A6ABD29153F}" type="parTrans" cxnId="{2AC18542-3213-4B94-A5E6-217CE5497783}">
      <dgm:prSet/>
      <dgm:spPr/>
      <dgm:t>
        <a:bodyPr/>
        <a:lstStyle/>
        <a:p>
          <a:endParaRPr lang="en-US"/>
        </a:p>
      </dgm:t>
    </dgm:pt>
    <dgm:pt modelId="{7C73D6EF-AA3F-43F1-A4D1-837D02081AC3}" type="sibTrans" cxnId="{2AC18542-3213-4B94-A5E6-217CE5497783}">
      <dgm:prSet/>
      <dgm:spPr/>
      <dgm:t>
        <a:bodyPr/>
        <a:lstStyle/>
        <a:p>
          <a:endParaRPr lang="en-US"/>
        </a:p>
      </dgm:t>
    </dgm:pt>
    <dgm:pt modelId="{E06027E9-2EA9-4137-AC65-DD9EEE5C285E}">
      <dgm:prSet/>
      <dgm:spPr/>
      <dgm:t>
        <a:bodyPr/>
        <a:lstStyle/>
        <a:p>
          <a:r>
            <a:rPr lang="en-US"/>
            <a:t>Lease terminates 30 days after delivery and landlord can proceed to seek possession of the property.</a:t>
          </a:r>
        </a:p>
      </dgm:t>
    </dgm:pt>
    <dgm:pt modelId="{07957EBE-E382-4BAF-8E6D-87AAB2D18276}" type="parTrans" cxnId="{9983D632-9887-4472-88DE-D0AA394CB890}">
      <dgm:prSet/>
      <dgm:spPr/>
      <dgm:t>
        <a:bodyPr/>
        <a:lstStyle/>
        <a:p>
          <a:endParaRPr lang="en-US"/>
        </a:p>
      </dgm:t>
    </dgm:pt>
    <dgm:pt modelId="{57CD2C51-EC2C-46EE-952D-826F5436D8CA}" type="sibTrans" cxnId="{9983D632-9887-4472-88DE-D0AA394CB890}">
      <dgm:prSet/>
      <dgm:spPr/>
      <dgm:t>
        <a:bodyPr/>
        <a:lstStyle/>
        <a:p>
          <a:endParaRPr lang="en-US"/>
        </a:p>
      </dgm:t>
    </dgm:pt>
    <dgm:pt modelId="{0BD48386-EE44-4C3D-8489-E67388DCB77C}" type="pres">
      <dgm:prSet presAssocID="{426A3575-3260-4C8B-AFA0-C665FF296C4D}" presName="linear" presStyleCnt="0">
        <dgm:presLayoutVars>
          <dgm:animLvl val="lvl"/>
          <dgm:resizeHandles val="exact"/>
        </dgm:presLayoutVars>
      </dgm:prSet>
      <dgm:spPr/>
    </dgm:pt>
    <dgm:pt modelId="{D2398CBC-2863-463F-9AB8-018B838872C5}" type="pres">
      <dgm:prSet presAssocID="{0C39070B-25AB-405A-9C67-91483A976214}" presName="parentText" presStyleLbl="node1" presStyleIdx="0" presStyleCnt="3">
        <dgm:presLayoutVars>
          <dgm:chMax val="0"/>
          <dgm:bulletEnabled val="1"/>
        </dgm:presLayoutVars>
      </dgm:prSet>
      <dgm:spPr/>
    </dgm:pt>
    <dgm:pt modelId="{41655644-B28E-4904-90F1-F8025FEC1E49}" type="pres">
      <dgm:prSet presAssocID="{8E2FCFB9-88C5-44AA-B7AE-7041A6C31B75}" presName="spacer" presStyleCnt="0"/>
      <dgm:spPr/>
    </dgm:pt>
    <dgm:pt modelId="{61246482-8433-428C-8C10-75D7672E11B7}" type="pres">
      <dgm:prSet presAssocID="{554F627A-9D3C-4C0D-8616-70DFC18926D7}" presName="parentText" presStyleLbl="node1" presStyleIdx="1" presStyleCnt="3">
        <dgm:presLayoutVars>
          <dgm:chMax val="0"/>
          <dgm:bulletEnabled val="1"/>
        </dgm:presLayoutVars>
      </dgm:prSet>
      <dgm:spPr/>
    </dgm:pt>
    <dgm:pt modelId="{3AACD2E6-2F8F-4ED5-A62E-1C269A92DD86}" type="pres">
      <dgm:prSet presAssocID="{7C73D6EF-AA3F-43F1-A4D1-837D02081AC3}" presName="spacer" presStyleCnt="0"/>
      <dgm:spPr/>
    </dgm:pt>
    <dgm:pt modelId="{0BD7BE62-EEC5-47F0-B7E6-143B135FF656}" type="pres">
      <dgm:prSet presAssocID="{E06027E9-2EA9-4137-AC65-DD9EEE5C285E}" presName="parentText" presStyleLbl="node1" presStyleIdx="2" presStyleCnt="3">
        <dgm:presLayoutVars>
          <dgm:chMax val="0"/>
          <dgm:bulletEnabled val="1"/>
        </dgm:presLayoutVars>
      </dgm:prSet>
      <dgm:spPr/>
    </dgm:pt>
  </dgm:ptLst>
  <dgm:cxnLst>
    <dgm:cxn modelId="{4097BE21-1650-4ADE-B964-F2D4DD507C20}" type="presOf" srcId="{0C39070B-25AB-405A-9C67-91483A976214}" destId="{D2398CBC-2863-463F-9AB8-018B838872C5}" srcOrd="0" destOrd="0" presId="urn:microsoft.com/office/officeart/2005/8/layout/vList2"/>
    <dgm:cxn modelId="{9983D632-9887-4472-88DE-D0AA394CB890}" srcId="{426A3575-3260-4C8B-AFA0-C665FF296C4D}" destId="{E06027E9-2EA9-4137-AC65-DD9EEE5C285E}" srcOrd="2" destOrd="0" parTransId="{07957EBE-E382-4BAF-8E6D-87AAB2D18276}" sibTransId="{57CD2C51-EC2C-46EE-952D-826F5436D8CA}"/>
    <dgm:cxn modelId="{CCDEDA60-C6E7-4690-A1E1-1D26B4ABAFF6}" type="presOf" srcId="{426A3575-3260-4C8B-AFA0-C665FF296C4D}" destId="{0BD48386-EE44-4C3D-8489-E67388DCB77C}" srcOrd="0" destOrd="0" presId="urn:microsoft.com/office/officeart/2005/8/layout/vList2"/>
    <dgm:cxn modelId="{2AC18542-3213-4B94-A5E6-217CE5497783}" srcId="{426A3575-3260-4C8B-AFA0-C665FF296C4D}" destId="{554F627A-9D3C-4C0D-8616-70DFC18926D7}" srcOrd="1" destOrd="0" parTransId="{0390C6FC-A11C-49C1-8C59-9A6ABD29153F}" sibTransId="{7C73D6EF-AA3F-43F1-A4D1-837D02081AC3}"/>
    <dgm:cxn modelId="{2CB3127C-00BC-48BD-BEF3-593D3159C6CE}" srcId="{426A3575-3260-4C8B-AFA0-C665FF296C4D}" destId="{0C39070B-25AB-405A-9C67-91483A976214}" srcOrd="0" destOrd="0" parTransId="{E594B2DF-032D-43BD-8F6A-959032185C73}" sibTransId="{8E2FCFB9-88C5-44AA-B7AE-7041A6C31B75}"/>
    <dgm:cxn modelId="{D719BF9E-8210-4F30-B206-C2690449E915}" type="presOf" srcId="{554F627A-9D3C-4C0D-8616-70DFC18926D7}" destId="{61246482-8433-428C-8C10-75D7672E11B7}" srcOrd="0" destOrd="0" presId="urn:microsoft.com/office/officeart/2005/8/layout/vList2"/>
    <dgm:cxn modelId="{1B8348B2-E8A7-4994-BA98-1080A57255F0}" type="presOf" srcId="{E06027E9-2EA9-4137-AC65-DD9EEE5C285E}" destId="{0BD7BE62-EEC5-47F0-B7E6-143B135FF656}" srcOrd="0" destOrd="0" presId="urn:microsoft.com/office/officeart/2005/8/layout/vList2"/>
    <dgm:cxn modelId="{B634B121-6F3A-48BF-A3FB-7973F973D14C}" type="presParOf" srcId="{0BD48386-EE44-4C3D-8489-E67388DCB77C}" destId="{D2398CBC-2863-463F-9AB8-018B838872C5}" srcOrd="0" destOrd="0" presId="urn:microsoft.com/office/officeart/2005/8/layout/vList2"/>
    <dgm:cxn modelId="{07CDD859-61AE-4A37-A5F1-335CC1A891B3}" type="presParOf" srcId="{0BD48386-EE44-4C3D-8489-E67388DCB77C}" destId="{41655644-B28E-4904-90F1-F8025FEC1E49}" srcOrd="1" destOrd="0" presId="urn:microsoft.com/office/officeart/2005/8/layout/vList2"/>
    <dgm:cxn modelId="{CE4CE323-535E-4FF8-BB60-31A61E0F74F5}" type="presParOf" srcId="{0BD48386-EE44-4C3D-8489-E67388DCB77C}" destId="{61246482-8433-428C-8C10-75D7672E11B7}" srcOrd="2" destOrd="0" presId="urn:microsoft.com/office/officeart/2005/8/layout/vList2"/>
    <dgm:cxn modelId="{07E7AC43-8D03-45D0-9ED0-C6E1287B2DF8}" type="presParOf" srcId="{0BD48386-EE44-4C3D-8489-E67388DCB77C}" destId="{3AACD2E6-2F8F-4ED5-A62E-1C269A92DD86}" srcOrd="3" destOrd="0" presId="urn:microsoft.com/office/officeart/2005/8/layout/vList2"/>
    <dgm:cxn modelId="{266AEF9E-F7AA-466F-B67A-A01C5764C439}" type="presParOf" srcId="{0BD48386-EE44-4C3D-8489-E67388DCB77C}" destId="{0BD7BE62-EEC5-47F0-B7E6-143B135FF65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A97D5-F4C5-45A2-8A4E-B3E553AF385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C0D31E6-E52B-4CC9-8CD3-2A9269AF3B46}">
      <dgm:prSet/>
      <dgm:spPr/>
      <dgm:t>
        <a:bodyPr/>
        <a:lstStyle/>
        <a:p>
          <a:r>
            <a:rPr lang="en-US"/>
            <a:t>If the breach of the tenant’s obligations involve a criminal or willful act that is not remediable and that poses a threat to health or safety, can issue a termination notice</a:t>
          </a:r>
        </a:p>
      </dgm:t>
    </dgm:pt>
    <dgm:pt modelId="{311F2CE5-547B-48DA-9412-939030735F7E}" type="parTrans" cxnId="{6CC320EC-3838-4028-A4E7-D96E55C13727}">
      <dgm:prSet/>
      <dgm:spPr/>
      <dgm:t>
        <a:bodyPr/>
        <a:lstStyle/>
        <a:p>
          <a:endParaRPr lang="en-US"/>
        </a:p>
      </dgm:t>
    </dgm:pt>
    <dgm:pt modelId="{19AFC0DC-E14F-4D32-8981-9A86221A9767}" type="sibTrans" cxnId="{6CC320EC-3838-4028-A4E7-D96E55C13727}">
      <dgm:prSet/>
      <dgm:spPr/>
      <dgm:t>
        <a:bodyPr/>
        <a:lstStyle/>
        <a:p>
          <a:endParaRPr lang="en-US"/>
        </a:p>
      </dgm:t>
    </dgm:pt>
    <dgm:pt modelId="{0136BF09-F17A-4618-ADAA-B57D1D7C02C9}">
      <dgm:prSet/>
      <dgm:spPr/>
      <dgm:t>
        <a:bodyPr/>
        <a:lstStyle/>
        <a:p>
          <a:r>
            <a:rPr lang="en-US"/>
            <a:t>Terminates the lease agreement immediately</a:t>
          </a:r>
        </a:p>
      </dgm:t>
    </dgm:pt>
    <dgm:pt modelId="{1A7B24C3-4258-4473-A188-A101C5195D63}" type="parTrans" cxnId="{5D3143BB-9EB2-4289-9179-76E5150242DB}">
      <dgm:prSet/>
      <dgm:spPr/>
      <dgm:t>
        <a:bodyPr/>
        <a:lstStyle/>
        <a:p>
          <a:endParaRPr lang="en-US"/>
        </a:p>
      </dgm:t>
    </dgm:pt>
    <dgm:pt modelId="{8D38EF34-1218-4624-81AA-3D2898EE25B3}" type="sibTrans" cxnId="{5D3143BB-9EB2-4289-9179-76E5150242DB}">
      <dgm:prSet/>
      <dgm:spPr/>
      <dgm:t>
        <a:bodyPr/>
        <a:lstStyle/>
        <a:p>
          <a:endParaRPr lang="en-US"/>
        </a:p>
      </dgm:t>
    </dgm:pt>
    <dgm:pt modelId="{17B5ABFD-DFDE-4308-8825-9C37A1CBF856}">
      <dgm:prSet/>
      <dgm:spPr/>
      <dgm:t>
        <a:bodyPr/>
        <a:lstStyle/>
        <a:p>
          <a:r>
            <a:rPr lang="en-US"/>
            <a:t>Landlord can proceed to obtain possession of the premises</a:t>
          </a:r>
        </a:p>
      </dgm:t>
    </dgm:pt>
    <dgm:pt modelId="{C378CAAE-89F6-498F-9F8E-B413848C93AD}" type="parTrans" cxnId="{4B568968-2B22-4861-9E09-F375D4A39345}">
      <dgm:prSet/>
      <dgm:spPr/>
      <dgm:t>
        <a:bodyPr/>
        <a:lstStyle/>
        <a:p>
          <a:endParaRPr lang="en-US"/>
        </a:p>
      </dgm:t>
    </dgm:pt>
    <dgm:pt modelId="{9F2BDB8A-288D-43E1-9CCF-DAF99012F59A}" type="sibTrans" cxnId="{4B568968-2B22-4861-9E09-F375D4A39345}">
      <dgm:prSet/>
      <dgm:spPr/>
      <dgm:t>
        <a:bodyPr/>
        <a:lstStyle/>
        <a:p>
          <a:endParaRPr lang="en-US"/>
        </a:p>
      </dgm:t>
    </dgm:pt>
    <dgm:pt modelId="{AF67274E-22DE-47BF-9942-3991E989BCE3}" type="pres">
      <dgm:prSet presAssocID="{019A97D5-F4C5-45A2-8A4E-B3E553AF3850}" presName="linear" presStyleCnt="0">
        <dgm:presLayoutVars>
          <dgm:animLvl val="lvl"/>
          <dgm:resizeHandles val="exact"/>
        </dgm:presLayoutVars>
      </dgm:prSet>
      <dgm:spPr/>
    </dgm:pt>
    <dgm:pt modelId="{E564488D-02C8-4D78-8101-699A30B9C527}" type="pres">
      <dgm:prSet presAssocID="{3C0D31E6-E52B-4CC9-8CD3-2A9269AF3B46}" presName="parentText" presStyleLbl="node1" presStyleIdx="0" presStyleCnt="3">
        <dgm:presLayoutVars>
          <dgm:chMax val="0"/>
          <dgm:bulletEnabled val="1"/>
        </dgm:presLayoutVars>
      </dgm:prSet>
      <dgm:spPr/>
    </dgm:pt>
    <dgm:pt modelId="{945C554D-ED2B-427A-B808-8C8717833C79}" type="pres">
      <dgm:prSet presAssocID="{19AFC0DC-E14F-4D32-8981-9A86221A9767}" presName="spacer" presStyleCnt="0"/>
      <dgm:spPr/>
    </dgm:pt>
    <dgm:pt modelId="{DC37ACC2-2403-4FE8-961A-29DCE9BA8CAA}" type="pres">
      <dgm:prSet presAssocID="{0136BF09-F17A-4618-ADAA-B57D1D7C02C9}" presName="parentText" presStyleLbl="node1" presStyleIdx="1" presStyleCnt="3">
        <dgm:presLayoutVars>
          <dgm:chMax val="0"/>
          <dgm:bulletEnabled val="1"/>
        </dgm:presLayoutVars>
      </dgm:prSet>
      <dgm:spPr/>
    </dgm:pt>
    <dgm:pt modelId="{E4582CDA-522B-48B3-A189-454C52746DB8}" type="pres">
      <dgm:prSet presAssocID="{8D38EF34-1218-4624-81AA-3D2898EE25B3}" presName="spacer" presStyleCnt="0"/>
      <dgm:spPr/>
    </dgm:pt>
    <dgm:pt modelId="{8BF815F4-C880-47C9-AB2F-2C8C69199D40}" type="pres">
      <dgm:prSet presAssocID="{17B5ABFD-DFDE-4308-8825-9C37A1CBF856}" presName="parentText" presStyleLbl="node1" presStyleIdx="2" presStyleCnt="3">
        <dgm:presLayoutVars>
          <dgm:chMax val="0"/>
          <dgm:bulletEnabled val="1"/>
        </dgm:presLayoutVars>
      </dgm:prSet>
      <dgm:spPr/>
    </dgm:pt>
  </dgm:ptLst>
  <dgm:cxnLst>
    <dgm:cxn modelId="{1623FF05-2D96-4117-9803-04A8C413AAA6}" type="presOf" srcId="{17B5ABFD-DFDE-4308-8825-9C37A1CBF856}" destId="{8BF815F4-C880-47C9-AB2F-2C8C69199D40}" srcOrd="0" destOrd="0" presId="urn:microsoft.com/office/officeart/2005/8/layout/vList2"/>
    <dgm:cxn modelId="{5D87FC64-48C8-45C6-B584-7CD2A8A62847}" type="presOf" srcId="{3C0D31E6-E52B-4CC9-8CD3-2A9269AF3B46}" destId="{E564488D-02C8-4D78-8101-699A30B9C527}" srcOrd="0" destOrd="0" presId="urn:microsoft.com/office/officeart/2005/8/layout/vList2"/>
    <dgm:cxn modelId="{4B568968-2B22-4861-9E09-F375D4A39345}" srcId="{019A97D5-F4C5-45A2-8A4E-B3E553AF3850}" destId="{17B5ABFD-DFDE-4308-8825-9C37A1CBF856}" srcOrd="2" destOrd="0" parTransId="{C378CAAE-89F6-498F-9F8E-B413848C93AD}" sibTransId="{9F2BDB8A-288D-43E1-9CCF-DAF99012F59A}"/>
    <dgm:cxn modelId="{7FE8B75A-8F4D-423D-A6CF-ECDE1DBA3844}" type="presOf" srcId="{019A97D5-F4C5-45A2-8A4E-B3E553AF3850}" destId="{AF67274E-22DE-47BF-9942-3991E989BCE3}" srcOrd="0" destOrd="0" presId="urn:microsoft.com/office/officeart/2005/8/layout/vList2"/>
    <dgm:cxn modelId="{FC5B0EA7-1C26-4E3A-BC5A-2CDBEBE4111F}" type="presOf" srcId="{0136BF09-F17A-4618-ADAA-B57D1D7C02C9}" destId="{DC37ACC2-2403-4FE8-961A-29DCE9BA8CAA}" srcOrd="0" destOrd="0" presId="urn:microsoft.com/office/officeart/2005/8/layout/vList2"/>
    <dgm:cxn modelId="{5D3143BB-9EB2-4289-9179-76E5150242DB}" srcId="{019A97D5-F4C5-45A2-8A4E-B3E553AF3850}" destId="{0136BF09-F17A-4618-ADAA-B57D1D7C02C9}" srcOrd="1" destOrd="0" parTransId="{1A7B24C3-4258-4473-A188-A101C5195D63}" sibTransId="{8D38EF34-1218-4624-81AA-3D2898EE25B3}"/>
    <dgm:cxn modelId="{6CC320EC-3838-4028-A4E7-D96E55C13727}" srcId="{019A97D5-F4C5-45A2-8A4E-B3E553AF3850}" destId="{3C0D31E6-E52B-4CC9-8CD3-2A9269AF3B46}" srcOrd="0" destOrd="0" parTransId="{311F2CE5-547B-48DA-9412-939030735F7E}" sibTransId="{19AFC0DC-E14F-4D32-8981-9A86221A9767}"/>
    <dgm:cxn modelId="{CCA51D2A-42F8-42AD-A9DC-D3B417454A24}" type="presParOf" srcId="{AF67274E-22DE-47BF-9942-3991E989BCE3}" destId="{E564488D-02C8-4D78-8101-699A30B9C527}" srcOrd="0" destOrd="0" presId="urn:microsoft.com/office/officeart/2005/8/layout/vList2"/>
    <dgm:cxn modelId="{234595E3-E711-4E83-BBE9-525C82FC6937}" type="presParOf" srcId="{AF67274E-22DE-47BF-9942-3991E989BCE3}" destId="{945C554D-ED2B-427A-B808-8C8717833C79}" srcOrd="1" destOrd="0" presId="urn:microsoft.com/office/officeart/2005/8/layout/vList2"/>
    <dgm:cxn modelId="{720F2559-C98D-4429-BFDE-2A2FBC29E0C1}" type="presParOf" srcId="{AF67274E-22DE-47BF-9942-3991E989BCE3}" destId="{DC37ACC2-2403-4FE8-961A-29DCE9BA8CAA}" srcOrd="2" destOrd="0" presId="urn:microsoft.com/office/officeart/2005/8/layout/vList2"/>
    <dgm:cxn modelId="{837B5D8C-282E-41D1-8271-6F80FF9B6615}" type="presParOf" srcId="{AF67274E-22DE-47BF-9942-3991E989BCE3}" destId="{E4582CDA-522B-48B3-A189-454C52746DB8}" srcOrd="3" destOrd="0" presId="urn:microsoft.com/office/officeart/2005/8/layout/vList2"/>
    <dgm:cxn modelId="{3D000FBC-C4BE-472C-8DEC-3E93D4F4650C}" type="presParOf" srcId="{AF67274E-22DE-47BF-9942-3991E989BCE3}" destId="{8BF815F4-C880-47C9-AB2F-2C8C69199D4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EF50D-4E72-41EA-AD85-4149E02F80B9}"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8559DE1F-544B-4D38-9FBF-963F56EF0246}">
      <dgm:prSet/>
      <dgm:spPr/>
      <dgm:t>
        <a:bodyPr/>
        <a:lstStyle/>
        <a:p>
          <a:r>
            <a:rPr lang="en-US"/>
            <a:t>See</a:t>
          </a:r>
        </a:p>
      </dgm:t>
    </dgm:pt>
    <dgm:pt modelId="{58719101-C784-4976-AF0A-721E7C3E130D}" type="parTrans" cxnId="{75051958-57CA-4A44-8761-446F8DDB3310}">
      <dgm:prSet/>
      <dgm:spPr/>
      <dgm:t>
        <a:bodyPr/>
        <a:lstStyle/>
        <a:p>
          <a:endParaRPr lang="en-US"/>
        </a:p>
      </dgm:t>
    </dgm:pt>
    <dgm:pt modelId="{9A1A2215-3108-4BAA-82A7-A5EE0809EC87}" type="sibTrans" cxnId="{75051958-57CA-4A44-8761-446F8DDB3310}">
      <dgm:prSet/>
      <dgm:spPr/>
      <dgm:t>
        <a:bodyPr/>
        <a:lstStyle/>
        <a:p>
          <a:endParaRPr lang="en-US"/>
        </a:p>
      </dgm:t>
    </dgm:pt>
    <dgm:pt modelId="{AA1CD898-F3F3-4DC3-9F77-ADF652B8BBEC}">
      <dgm:prSet/>
      <dgm:spPr/>
      <dgm:t>
        <a:bodyPr/>
        <a:lstStyle/>
        <a:p>
          <a:r>
            <a:rPr lang="en-US" dirty="0"/>
            <a:t>If tenant complies with action required in the notice</a:t>
          </a:r>
        </a:p>
      </dgm:t>
    </dgm:pt>
    <dgm:pt modelId="{1D09D254-C414-4EBE-838B-34903BB9C874}" type="parTrans" cxnId="{73CDDAF2-E232-485E-8DC7-B6C4B512DB1B}">
      <dgm:prSet/>
      <dgm:spPr/>
      <dgm:t>
        <a:bodyPr/>
        <a:lstStyle/>
        <a:p>
          <a:endParaRPr lang="en-US"/>
        </a:p>
      </dgm:t>
    </dgm:pt>
    <dgm:pt modelId="{88B9687B-65D7-490C-B78C-E7DF84A784D0}" type="sibTrans" cxnId="{73CDDAF2-E232-485E-8DC7-B6C4B512DB1B}">
      <dgm:prSet/>
      <dgm:spPr/>
      <dgm:t>
        <a:bodyPr/>
        <a:lstStyle/>
        <a:p>
          <a:endParaRPr lang="en-US"/>
        </a:p>
      </dgm:t>
    </dgm:pt>
    <dgm:pt modelId="{8DC2778F-376B-4A54-B483-E276F50E64E6}">
      <dgm:prSet/>
      <dgm:spPr/>
      <dgm:t>
        <a:bodyPr/>
        <a:lstStyle/>
        <a:p>
          <a:r>
            <a:rPr lang="en-US"/>
            <a:t>Monitor</a:t>
          </a:r>
        </a:p>
      </dgm:t>
    </dgm:pt>
    <dgm:pt modelId="{1163D9C9-CC69-4C56-AE3B-363622429194}" type="parTrans" cxnId="{8DC397D1-55D3-489B-B60F-FCD1D7A50AAD}">
      <dgm:prSet/>
      <dgm:spPr/>
      <dgm:t>
        <a:bodyPr/>
        <a:lstStyle/>
        <a:p>
          <a:endParaRPr lang="en-US"/>
        </a:p>
      </dgm:t>
    </dgm:pt>
    <dgm:pt modelId="{CC5AAAB2-34A2-4255-BF9A-401479900AC0}" type="sibTrans" cxnId="{8DC397D1-55D3-489B-B60F-FCD1D7A50AAD}">
      <dgm:prSet/>
      <dgm:spPr/>
      <dgm:t>
        <a:bodyPr/>
        <a:lstStyle/>
        <a:p>
          <a:endParaRPr lang="en-US"/>
        </a:p>
      </dgm:t>
    </dgm:pt>
    <dgm:pt modelId="{B498C8E6-DF58-4552-A221-BE201758ED0F}">
      <dgm:prSet/>
      <dgm:spPr/>
      <dgm:t>
        <a:bodyPr/>
        <a:lstStyle/>
        <a:p>
          <a:r>
            <a:rPr lang="en-US" dirty="0"/>
            <a:t>Timeframes for completing action</a:t>
          </a:r>
        </a:p>
      </dgm:t>
    </dgm:pt>
    <dgm:pt modelId="{AFA9B738-849C-4952-95B4-85A463FC55DB}" type="parTrans" cxnId="{E944A24E-8AF6-4F07-B688-A54F1B817AC6}">
      <dgm:prSet/>
      <dgm:spPr/>
      <dgm:t>
        <a:bodyPr/>
        <a:lstStyle/>
        <a:p>
          <a:endParaRPr lang="en-US"/>
        </a:p>
      </dgm:t>
    </dgm:pt>
    <dgm:pt modelId="{9D6F5723-D28E-4BCD-825C-1E2AF2B1FAF8}" type="sibTrans" cxnId="{E944A24E-8AF6-4F07-B688-A54F1B817AC6}">
      <dgm:prSet/>
      <dgm:spPr/>
      <dgm:t>
        <a:bodyPr/>
        <a:lstStyle/>
        <a:p>
          <a:endParaRPr lang="en-US"/>
        </a:p>
      </dgm:t>
    </dgm:pt>
    <dgm:pt modelId="{AC0A75F4-AC11-4CEA-9903-5C78485E3530}">
      <dgm:prSet/>
      <dgm:spPr/>
      <dgm:t>
        <a:bodyPr/>
        <a:lstStyle/>
        <a:p>
          <a:r>
            <a:rPr lang="en-US" dirty="0"/>
            <a:t>Take Next Steps</a:t>
          </a:r>
        </a:p>
      </dgm:t>
    </dgm:pt>
    <dgm:pt modelId="{A4F33F84-947F-4A4E-B4BC-F0643E2A6667}" type="parTrans" cxnId="{41AFB88D-E4A9-422F-91C4-5665492E76AE}">
      <dgm:prSet/>
      <dgm:spPr/>
      <dgm:t>
        <a:bodyPr/>
        <a:lstStyle/>
        <a:p>
          <a:endParaRPr lang="en-US"/>
        </a:p>
      </dgm:t>
    </dgm:pt>
    <dgm:pt modelId="{E1383FF5-42B7-43A0-830F-8F80645828E7}" type="sibTrans" cxnId="{41AFB88D-E4A9-422F-91C4-5665492E76AE}">
      <dgm:prSet/>
      <dgm:spPr/>
      <dgm:t>
        <a:bodyPr/>
        <a:lstStyle/>
        <a:p>
          <a:endParaRPr lang="en-US"/>
        </a:p>
      </dgm:t>
    </dgm:pt>
    <dgm:pt modelId="{9846EE77-48A2-4885-8B5B-F586F3CDA9E8}">
      <dgm:prSet/>
      <dgm:spPr/>
      <dgm:t>
        <a:bodyPr/>
        <a:lstStyle/>
        <a:p>
          <a:r>
            <a:rPr lang="en-US" dirty="0"/>
            <a:t>File an Unlawful Detainer to evict tenant</a:t>
          </a:r>
        </a:p>
      </dgm:t>
    </dgm:pt>
    <dgm:pt modelId="{9D71E547-1F53-4CCA-BA29-2A91CFC611B3}" type="parTrans" cxnId="{AD4C9769-84C9-4472-BD34-6FC9FAE13AD0}">
      <dgm:prSet/>
      <dgm:spPr/>
      <dgm:t>
        <a:bodyPr/>
        <a:lstStyle/>
        <a:p>
          <a:endParaRPr lang="en-US"/>
        </a:p>
      </dgm:t>
    </dgm:pt>
    <dgm:pt modelId="{13103E7F-E671-4C8D-98E5-3EDBE8F7ACC2}" type="sibTrans" cxnId="{AD4C9769-84C9-4472-BD34-6FC9FAE13AD0}">
      <dgm:prSet/>
      <dgm:spPr/>
      <dgm:t>
        <a:bodyPr/>
        <a:lstStyle/>
        <a:p>
          <a:endParaRPr lang="en-US"/>
        </a:p>
      </dgm:t>
    </dgm:pt>
    <dgm:pt modelId="{F97E2DF6-42A4-445D-9CF4-ED838EAE71F7}" type="pres">
      <dgm:prSet presAssocID="{9BCEF50D-4E72-41EA-AD85-4149E02F80B9}" presName="Name0" presStyleCnt="0">
        <dgm:presLayoutVars>
          <dgm:dir/>
          <dgm:animLvl val="lvl"/>
          <dgm:resizeHandles val="exact"/>
        </dgm:presLayoutVars>
      </dgm:prSet>
      <dgm:spPr/>
    </dgm:pt>
    <dgm:pt modelId="{422DFD8A-2394-4AAF-B17E-C5F237394DA1}" type="pres">
      <dgm:prSet presAssocID="{8559DE1F-544B-4D38-9FBF-963F56EF0246}" presName="linNode" presStyleCnt="0"/>
      <dgm:spPr/>
    </dgm:pt>
    <dgm:pt modelId="{90D024E7-18E8-4AF1-BE64-A05F74623136}" type="pres">
      <dgm:prSet presAssocID="{8559DE1F-544B-4D38-9FBF-963F56EF0246}" presName="parentText" presStyleLbl="solidFgAcc1" presStyleIdx="0" presStyleCnt="3">
        <dgm:presLayoutVars>
          <dgm:chMax val="1"/>
          <dgm:bulletEnabled/>
        </dgm:presLayoutVars>
      </dgm:prSet>
      <dgm:spPr/>
    </dgm:pt>
    <dgm:pt modelId="{F70EBE30-9416-4EBD-ACF1-9A5BD070F590}" type="pres">
      <dgm:prSet presAssocID="{8559DE1F-544B-4D38-9FBF-963F56EF0246}" presName="descendantText" presStyleLbl="alignNode1" presStyleIdx="0" presStyleCnt="3">
        <dgm:presLayoutVars>
          <dgm:bulletEnabled/>
        </dgm:presLayoutVars>
      </dgm:prSet>
      <dgm:spPr/>
    </dgm:pt>
    <dgm:pt modelId="{CCAEA34D-AAE2-463B-89D3-7E6F7EEA0BB0}" type="pres">
      <dgm:prSet presAssocID="{9A1A2215-3108-4BAA-82A7-A5EE0809EC87}" presName="sp" presStyleCnt="0"/>
      <dgm:spPr/>
    </dgm:pt>
    <dgm:pt modelId="{3181B46E-7FB3-45FC-B606-64A061645D05}" type="pres">
      <dgm:prSet presAssocID="{8DC2778F-376B-4A54-B483-E276F50E64E6}" presName="linNode" presStyleCnt="0"/>
      <dgm:spPr/>
    </dgm:pt>
    <dgm:pt modelId="{0CCB2ADC-1A8A-4464-9CDF-A5B9BD039D7F}" type="pres">
      <dgm:prSet presAssocID="{8DC2778F-376B-4A54-B483-E276F50E64E6}" presName="parentText" presStyleLbl="solidFgAcc1" presStyleIdx="1" presStyleCnt="3">
        <dgm:presLayoutVars>
          <dgm:chMax val="1"/>
          <dgm:bulletEnabled/>
        </dgm:presLayoutVars>
      </dgm:prSet>
      <dgm:spPr/>
    </dgm:pt>
    <dgm:pt modelId="{7F6B745E-78D4-4038-8921-EAC3953FF633}" type="pres">
      <dgm:prSet presAssocID="{8DC2778F-376B-4A54-B483-E276F50E64E6}" presName="descendantText" presStyleLbl="alignNode1" presStyleIdx="1" presStyleCnt="3">
        <dgm:presLayoutVars>
          <dgm:bulletEnabled/>
        </dgm:presLayoutVars>
      </dgm:prSet>
      <dgm:spPr/>
    </dgm:pt>
    <dgm:pt modelId="{DFFF0AE0-3077-4B1F-AE97-52B50E6AFB59}" type="pres">
      <dgm:prSet presAssocID="{CC5AAAB2-34A2-4255-BF9A-401479900AC0}" presName="sp" presStyleCnt="0"/>
      <dgm:spPr/>
    </dgm:pt>
    <dgm:pt modelId="{59AAD4E5-765A-4355-89CA-03F910DEBDB9}" type="pres">
      <dgm:prSet presAssocID="{AC0A75F4-AC11-4CEA-9903-5C78485E3530}" presName="linNode" presStyleCnt="0"/>
      <dgm:spPr/>
    </dgm:pt>
    <dgm:pt modelId="{7996E45C-15DA-49BF-97BB-D0184ACE3FFB}" type="pres">
      <dgm:prSet presAssocID="{AC0A75F4-AC11-4CEA-9903-5C78485E3530}" presName="parentText" presStyleLbl="solidFgAcc1" presStyleIdx="2" presStyleCnt="3">
        <dgm:presLayoutVars>
          <dgm:chMax val="1"/>
          <dgm:bulletEnabled/>
        </dgm:presLayoutVars>
      </dgm:prSet>
      <dgm:spPr/>
    </dgm:pt>
    <dgm:pt modelId="{66AD65EE-C563-495A-9878-529D3C71469E}" type="pres">
      <dgm:prSet presAssocID="{AC0A75F4-AC11-4CEA-9903-5C78485E3530}" presName="descendantText" presStyleLbl="alignNode1" presStyleIdx="2" presStyleCnt="3">
        <dgm:presLayoutVars>
          <dgm:bulletEnabled/>
        </dgm:presLayoutVars>
      </dgm:prSet>
      <dgm:spPr/>
    </dgm:pt>
  </dgm:ptLst>
  <dgm:cxnLst>
    <dgm:cxn modelId="{8D604602-2401-4CAD-9E01-E6066A48A486}" type="presOf" srcId="{8DC2778F-376B-4A54-B483-E276F50E64E6}" destId="{0CCB2ADC-1A8A-4464-9CDF-A5B9BD039D7F}" srcOrd="0" destOrd="0" presId="urn:microsoft.com/office/officeart/2016/7/layout/VerticalHollowActionList"/>
    <dgm:cxn modelId="{D8B11B15-03F2-4D10-838A-C7DECA4141D5}" type="presOf" srcId="{B498C8E6-DF58-4552-A221-BE201758ED0F}" destId="{7F6B745E-78D4-4038-8921-EAC3953FF633}" srcOrd="0" destOrd="0" presId="urn:microsoft.com/office/officeart/2016/7/layout/VerticalHollowActionList"/>
    <dgm:cxn modelId="{B73A9A37-7EB6-4E04-8D4D-28DE56BBCC0C}" type="presOf" srcId="{AA1CD898-F3F3-4DC3-9F77-ADF652B8BBEC}" destId="{F70EBE30-9416-4EBD-ACF1-9A5BD070F590}" srcOrd="0" destOrd="0" presId="urn:microsoft.com/office/officeart/2016/7/layout/VerticalHollowActionList"/>
    <dgm:cxn modelId="{AD4C9769-84C9-4472-BD34-6FC9FAE13AD0}" srcId="{AC0A75F4-AC11-4CEA-9903-5C78485E3530}" destId="{9846EE77-48A2-4885-8B5B-F586F3CDA9E8}" srcOrd="0" destOrd="0" parTransId="{9D71E547-1F53-4CCA-BA29-2A91CFC611B3}" sibTransId="{13103E7F-E671-4C8D-98E5-3EDBE8F7ACC2}"/>
    <dgm:cxn modelId="{E944A24E-8AF6-4F07-B688-A54F1B817AC6}" srcId="{8DC2778F-376B-4A54-B483-E276F50E64E6}" destId="{B498C8E6-DF58-4552-A221-BE201758ED0F}" srcOrd="0" destOrd="0" parTransId="{AFA9B738-849C-4952-95B4-85A463FC55DB}" sibTransId="{9D6F5723-D28E-4BCD-825C-1E2AF2B1FAF8}"/>
    <dgm:cxn modelId="{75051958-57CA-4A44-8761-446F8DDB3310}" srcId="{9BCEF50D-4E72-41EA-AD85-4149E02F80B9}" destId="{8559DE1F-544B-4D38-9FBF-963F56EF0246}" srcOrd="0" destOrd="0" parTransId="{58719101-C784-4976-AF0A-721E7C3E130D}" sibTransId="{9A1A2215-3108-4BAA-82A7-A5EE0809EC87}"/>
    <dgm:cxn modelId="{B0FFDF79-B2EE-4B65-8360-7A039EE3B885}" type="presOf" srcId="{8559DE1F-544B-4D38-9FBF-963F56EF0246}" destId="{90D024E7-18E8-4AF1-BE64-A05F74623136}" srcOrd="0" destOrd="0" presId="urn:microsoft.com/office/officeart/2016/7/layout/VerticalHollowActionList"/>
    <dgm:cxn modelId="{41AFB88D-E4A9-422F-91C4-5665492E76AE}" srcId="{9BCEF50D-4E72-41EA-AD85-4149E02F80B9}" destId="{AC0A75F4-AC11-4CEA-9903-5C78485E3530}" srcOrd="2" destOrd="0" parTransId="{A4F33F84-947F-4A4E-B4BC-F0643E2A6667}" sibTransId="{E1383FF5-42B7-43A0-830F-8F80645828E7}"/>
    <dgm:cxn modelId="{80745891-EB4A-4A9D-B998-BEC0E49272E5}" type="presOf" srcId="{AC0A75F4-AC11-4CEA-9903-5C78485E3530}" destId="{7996E45C-15DA-49BF-97BB-D0184ACE3FFB}" srcOrd="0" destOrd="0" presId="urn:microsoft.com/office/officeart/2016/7/layout/VerticalHollowActionList"/>
    <dgm:cxn modelId="{6B5FBEBC-C1A5-46F2-B88D-D47252E2C1AF}" type="presOf" srcId="{9846EE77-48A2-4885-8B5B-F586F3CDA9E8}" destId="{66AD65EE-C563-495A-9878-529D3C71469E}" srcOrd="0" destOrd="0" presId="urn:microsoft.com/office/officeart/2016/7/layout/VerticalHollowActionList"/>
    <dgm:cxn modelId="{8DC397D1-55D3-489B-B60F-FCD1D7A50AAD}" srcId="{9BCEF50D-4E72-41EA-AD85-4149E02F80B9}" destId="{8DC2778F-376B-4A54-B483-E276F50E64E6}" srcOrd="1" destOrd="0" parTransId="{1163D9C9-CC69-4C56-AE3B-363622429194}" sibTransId="{CC5AAAB2-34A2-4255-BF9A-401479900AC0}"/>
    <dgm:cxn modelId="{73CDDAF2-E232-485E-8DC7-B6C4B512DB1B}" srcId="{8559DE1F-544B-4D38-9FBF-963F56EF0246}" destId="{AA1CD898-F3F3-4DC3-9F77-ADF652B8BBEC}" srcOrd="0" destOrd="0" parTransId="{1D09D254-C414-4EBE-838B-34903BB9C874}" sibTransId="{88B9687B-65D7-490C-B78C-E7DF84A784D0}"/>
    <dgm:cxn modelId="{4F6CB2F5-9528-4085-840F-4284B4B3AF12}" type="presOf" srcId="{9BCEF50D-4E72-41EA-AD85-4149E02F80B9}" destId="{F97E2DF6-42A4-445D-9CF4-ED838EAE71F7}" srcOrd="0" destOrd="0" presId="urn:microsoft.com/office/officeart/2016/7/layout/VerticalHollowActionList"/>
    <dgm:cxn modelId="{C00A973A-5361-447A-9A65-AB926A555664}" type="presParOf" srcId="{F97E2DF6-42A4-445D-9CF4-ED838EAE71F7}" destId="{422DFD8A-2394-4AAF-B17E-C5F237394DA1}" srcOrd="0" destOrd="0" presId="urn:microsoft.com/office/officeart/2016/7/layout/VerticalHollowActionList"/>
    <dgm:cxn modelId="{903FB117-9029-4DC4-B082-5FD8A1A91E36}" type="presParOf" srcId="{422DFD8A-2394-4AAF-B17E-C5F237394DA1}" destId="{90D024E7-18E8-4AF1-BE64-A05F74623136}" srcOrd="0" destOrd="0" presId="urn:microsoft.com/office/officeart/2016/7/layout/VerticalHollowActionList"/>
    <dgm:cxn modelId="{0C3AE85F-C4B0-42FF-97C0-08EAB7AEE082}" type="presParOf" srcId="{422DFD8A-2394-4AAF-B17E-C5F237394DA1}" destId="{F70EBE30-9416-4EBD-ACF1-9A5BD070F590}" srcOrd="1" destOrd="0" presId="urn:microsoft.com/office/officeart/2016/7/layout/VerticalHollowActionList"/>
    <dgm:cxn modelId="{87771E61-C7AF-4222-89D0-40A53738641F}" type="presParOf" srcId="{F97E2DF6-42A4-445D-9CF4-ED838EAE71F7}" destId="{CCAEA34D-AAE2-463B-89D3-7E6F7EEA0BB0}" srcOrd="1" destOrd="0" presId="urn:microsoft.com/office/officeart/2016/7/layout/VerticalHollowActionList"/>
    <dgm:cxn modelId="{F0F4F611-33DB-480B-85DF-733146D456FA}" type="presParOf" srcId="{F97E2DF6-42A4-445D-9CF4-ED838EAE71F7}" destId="{3181B46E-7FB3-45FC-B606-64A061645D05}" srcOrd="2" destOrd="0" presId="urn:microsoft.com/office/officeart/2016/7/layout/VerticalHollowActionList"/>
    <dgm:cxn modelId="{6C135FB4-8A1D-4678-B932-5AC522D2BEFF}" type="presParOf" srcId="{3181B46E-7FB3-45FC-B606-64A061645D05}" destId="{0CCB2ADC-1A8A-4464-9CDF-A5B9BD039D7F}" srcOrd="0" destOrd="0" presId="urn:microsoft.com/office/officeart/2016/7/layout/VerticalHollowActionList"/>
    <dgm:cxn modelId="{B4035440-C6A5-4650-80F8-A7041F76095C}" type="presParOf" srcId="{3181B46E-7FB3-45FC-B606-64A061645D05}" destId="{7F6B745E-78D4-4038-8921-EAC3953FF633}" srcOrd="1" destOrd="0" presId="urn:microsoft.com/office/officeart/2016/7/layout/VerticalHollowActionList"/>
    <dgm:cxn modelId="{47BFFB83-D855-4D71-A566-64402253CA98}" type="presParOf" srcId="{F97E2DF6-42A4-445D-9CF4-ED838EAE71F7}" destId="{DFFF0AE0-3077-4B1F-AE97-52B50E6AFB59}" srcOrd="3" destOrd="0" presId="urn:microsoft.com/office/officeart/2016/7/layout/VerticalHollowActionList"/>
    <dgm:cxn modelId="{11AD554B-EDC5-4926-BA91-F6DBA6AE5EAE}" type="presParOf" srcId="{F97E2DF6-42A4-445D-9CF4-ED838EAE71F7}" destId="{59AAD4E5-765A-4355-89CA-03F910DEBDB9}" srcOrd="4" destOrd="0" presId="urn:microsoft.com/office/officeart/2016/7/layout/VerticalHollowActionList"/>
    <dgm:cxn modelId="{15103E80-F72C-41AF-892D-6A4658F47A68}" type="presParOf" srcId="{59AAD4E5-765A-4355-89CA-03F910DEBDB9}" destId="{7996E45C-15DA-49BF-97BB-D0184ACE3FFB}" srcOrd="0" destOrd="0" presId="urn:microsoft.com/office/officeart/2016/7/layout/VerticalHollowActionList"/>
    <dgm:cxn modelId="{760B0CE2-EBE8-4F1F-8842-7A516CCE29FE}" type="presParOf" srcId="{59AAD4E5-765A-4355-89CA-03F910DEBDB9}" destId="{66AD65EE-C563-495A-9878-529D3C71469E}"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79B1E-AB8E-4969-B21C-A1B77FFFD789}">
      <dsp:nvSpPr>
        <dsp:cNvPr id="0" name=""/>
        <dsp:cNvSpPr/>
      </dsp:nvSpPr>
      <dsp:spPr>
        <a:xfrm>
          <a:off x="0" y="91193"/>
          <a:ext cx="5641974" cy="15335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rent is unpaid when due, can issue a Five-Day Notice of Non-Payment,</a:t>
          </a:r>
        </a:p>
      </dsp:txBody>
      <dsp:txXfrm>
        <a:off x="74861" y="166054"/>
        <a:ext cx="5492252" cy="1383818"/>
      </dsp:txXfrm>
    </dsp:sp>
    <dsp:sp modelId="{B953460C-D101-4964-9AFC-55114E045D05}">
      <dsp:nvSpPr>
        <dsp:cNvPr id="0" name=""/>
        <dsp:cNvSpPr/>
      </dsp:nvSpPr>
      <dsp:spPr>
        <a:xfrm>
          <a:off x="0" y="1693854"/>
          <a:ext cx="5641974" cy="153354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Notice states that rent must be paid within five-days or landlord will terminate the rental agreement.</a:t>
          </a:r>
        </a:p>
      </dsp:txBody>
      <dsp:txXfrm>
        <a:off x="74861" y="1768715"/>
        <a:ext cx="5492252" cy="1383818"/>
      </dsp:txXfrm>
    </dsp:sp>
    <dsp:sp modelId="{25AF3C0B-F9BA-4AD7-81E7-0765093524DB}">
      <dsp:nvSpPr>
        <dsp:cNvPr id="0" name=""/>
        <dsp:cNvSpPr/>
      </dsp:nvSpPr>
      <dsp:spPr>
        <a:xfrm>
          <a:off x="0" y="3296515"/>
          <a:ext cx="5641974" cy="153354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rent is not paid within the five-day period, landlord may terminate rental agreement and proceed to obtain possession of the premises.</a:t>
          </a:r>
        </a:p>
      </dsp:txBody>
      <dsp:txXfrm>
        <a:off x="74861" y="3371376"/>
        <a:ext cx="5492252" cy="1383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8DD48-32FB-4979-B082-D42399FC211C}">
      <dsp:nvSpPr>
        <dsp:cNvPr id="0" name=""/>
        <dsp:cNvSpPr/>
      </dsp:nvSpPr>
      <dsp:spPr>
        <a:xfrm>
          <a:off x="0" y="265269"/>
          <a:ext cx="5641974" cy="14213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If tenant violates a provision of the lease that can be remedied, can issue a 21/30 day notice.</a:t>
          </a:r>
        </a:p>
      </dsp:txBody>
      <dsp:txXfrm>
        <a:off x="69384" y="334653"/>
        <a:ext cx="5503206" cy="1282562"/>
      </dsp:txXfrm>
    </dsp:sp>
    <dsp:sp modelId="{EC425404-5099-46F4-88C0-80EFF13BFA4A}">
      <dsp:nvSpPr>
        <dsp:cNvPr id="0" name=""/>
        <dsp:cNvSpPr/>
      </dsp:nvSpPr>
      <dsp:spPr>
        <a:xfrm>
          <a:off x="0" y="1749959"/>
          <a:ext cx="5641974" cy="142133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Notice specifies the breach, and states that if tenant does not remedy the violation within 21 days after delivery of notice the lease will terminate in 30 days after delivery of notice.</a:t>
          </a:r>
        </a:p>
      </dsp:txBody>
      <dsp:txXfrm>
        <a:off x="69384" y="1819343"/>
        <a:ext cx="5503206" cy="1282562"/>
      </dsp:txXfrm>
    </dsp:sp>
    <dsp:sp modelId="{123E6001-9631-418A-AB97-36953A23DDF8}">
      <dsp:nvSpPr>
        <dsp:cNvPr id="0" name=""/>
        <dsp:cNvSpPr/>
      </dsp:nvSpPr>
      <dsp:spPr>
        <a:xfrm>
          <a:off x="0" y="3234650"/>
          <a:ext cx="5641974" cy="142133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If violation is not remedied, landlord can terminate rental agreement and proceed to seek possession of the premises. </a:t>
          </a:r>
        </a:p>
      </dsp:txBody>
      <dsp:txXfrm>
        <a:off x="69384" y="3304034"/>
        <a:ext cx="5503206" cy="1282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FC428-355D-4813-9FED-C7EE1BFB9406}">
      <dsp:nvSpPr>
        <dsp:cNvPr id="0" name=""/>
        <dsp:cNvSpPr/>
      </dsp:nvSpPr>
      <dsp:spPr>
        <a:xfrm>
          <a:off x="0" y="50424"/>
          <a:ext cx="5641974" cy="2372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tenant previously received written notice that required the tenant to remedy a breach and intentionally commits a subsequent breach of the same nature, can issue a 30-day termination notice.</a:t>
          </a:r>
        </a:p>
      </dsp:txBody>
      <dsp:txXfrm>
        <a:off x="115829" y="166253"/>
        <a:ext cx="5410316" cy="2141102"/>
      </dsp:txXfrm>
    </dsp:sp>
    <dsp:sp modelId="{EC4B9331-390D-4510-8F55-8C8C7176E782}">
      <dsp:nvSpPr>
        <dsp:cNvPr id="0" name=""/>
        <dsp:cNvSpPr/>
      </dsp:nvSpPr>
      <dsp:spPr>
        <a:xfrm>
          <a:off x="0" y="2498064"/>
          <a:ext cx="5641974" cy="237276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Notice specifies nature of breach and previous breach of a like nature, and states that lease will terminate 30 days after delivery of notice.</a:t>
          </a:r>
        </a:p>
      </dsp:txBody>
      <dsp:txXfrm>
        <a:off x="115829" y="2613893"/>
        <a:ext cx="5410316" cy="2141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8CBC-2863-463F-9AB8-018B838872C5}">
      <dsp:nvSpPr>
        <dsp:cNvPr id="0" name=""/>
        <dsp:cNvSpPr/>
      </dsp:nvSpPr>
      <dsp:spPr>
        <a:xfrm>
          <a:off x="0" y="44743"/>
          <a:ext cx="5641974" cy="15721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tenant violates a provision of the lease that cannot be remedied, can issue a 30-day notice of termination.</a:t>
          </a:r>
        </a:p>
      </dsp:txBody>
      <dsp:txXfrm>
        <a:off x="76748" y="121491"/>
        <a:ext cx="5488478" cy="1418691"/>
      </dsp:txXfrm>
    </dsp:sp>
    <dsp:sp modelId="{61246482-8433-428C-8C10-75D7672E11B7}">
      <dsp:nvSpPr>
        <dsp:cNvPr id="0" name=""/>
        <dsp:cNvSpPr/>
      </dsp:nvSpPr>
      <dsp:spPr>
        <a:xfrm>
          <a:off x="0" y="1674531"/>
          <a:ext cx="5641974" cy="1572187"/>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Notice specifies the exact breach, states that tenant violated the lease in a way that is not remediable,  and that the lease will terminate in 30 days for the reasons within the notice without allowing the tenant an opportunity to remedy the breach.</a:t>
          </a:r>
        </a:p>
      </dsp:txBody>
      <dsp:txXfrm>
        <a:off x="76748" y="1751279"/>
        <a:ext cx="5488478" cy="1418691"/>
      </dsp:txXfrm>
    </dsp:sp>
    <dsp:sp modelId="{0BD7BE62-EEC5-47F0-B7E6-143B135FF656}">
      <dsp:nvSpPr>
        <dsp:cNvPr id="0" name=""/>
        <dsp:cNvSpPr/>
      </dsp:nvSpPr>
      <dsp:spPr>
        <a:xfrm>
          <a:off x="0" y="3304318"/>
          <a:ext cx="5641974" cy="1572187"/>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Lease terminates 30 days after delivery and landlord can proceed to seek possession of the property.</a:t>
          </a:r>
        </a:p>
      </dsp:txBody>
      <dsp:txXfrm>
        <a:off x="76748" y="3381066"/>
        <a:ext cx="5488478" cy="1418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4488D-02C8-4D78-8101-699A30B9C527}">
      <dsp:nvSpPr>
        <dsp:cNvPr id="0" name=""/>
        <dsp:cNvSpPr/>
      </dsp:nvSpPr>
      <dsp:spPr>
        <a:xfrm>
          <a:off x="0" y="174309"/>
          <a:ext cx="5641974" cy="14800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the breach of the tenant’s obligations involve a criminal or willful act that is not remediable and that poses a threat to health or safety, can issue a termination notice</a:t>
          </a:r>
        </a:p>
      </dsp:txBody>
      <dsp:txXfrm>
        <a:off x="72250" y="246559"/>
        <a:ext cx="5497474" cy="1335549"/>
      </dsp:txXfrm>
    </dsp:sp>
    <dsp:sp modelId="{DC37ACC2-2403-4FE8-961A-29DCE9BA8CAA}">
      <dsp:nvSpPr>
        <dsp:cNvPr id="0" name=""/>
        <dsp:cNvSpPr/>
      </dsp:nvSpPr>
      <dsp:spPr>
        <a:xfrm>
          <a:off x="0" y="1720600"/>
          <a:ext cx="5641974" cy="148004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Terminates the lease agreement immediately</a:t>
          </a:r>
        </a:p>
      </dsp:txBody>
      <dsp:txXfrm>
        <a:off x="72250" y="1792850"/>
        <a:ext cx="5497474" cy="1335549"/>
      </dsp:txXfrm>
    </dsp:sp>
    <dsp:sp modelId="{8BF815F4-C880-47C9-AB2F-2C8C69199D40}">
      <dsp:nvSpPr>
        <dsp:cNvPr id="0" name=""/>
        <dsp:cNvSpPr/>
      </dsp:nvSpPr>
      <dsp:spPr>
        <a:xfrm>
          <a:off x="0" y="3266889"/>
          <a:ext cx="5641974" cy="148004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Landlord can proceed to obtain possession of the premises</a:t>
          </a:r>
        </a:p>
      </dsp:txBody>
      <dsp:txXfrm>
        <a:off x="72250" y="3339139"/>
        <a:ext cx="5497474" cy="1335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EBE30-9416-4EBD-ACF1-9A5BD070F590}">
      <dsp:nvSpPr>
        <dsp:cNvPr id="0" name=""/>
        <dsp:cNvSpPr/>
      </dsp:nvSpPr>
      <dsp:spPr>
        <a:xfrm>
          <a:off x="1128395" y="1537"/>
          <a:ext cx="4513580" cy="157633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76" tIns="400390" rIns="87576" bIns="400390" numCol="1" spcCol="1270" anchor="ctr" anchorCtr="0">
          <a:noAutofit/>
        </a:bodyPr>
        <a:lstStyle/>
        <a:p>
          <a:pPr marL="0" lvl="0" indent="0" algn="l" defTabSz="977900">
            <a:lnSpc>
              <a:spcPct val="90000"/>
            </a:lnSpc>
            <a:spcBef>
              <a:spcPct val="0"/>
            </a:spcBef>
            <a:spcAft>
              <a:spcPct val="35000"/>
            </a:spcAft>
            <a:buNone/>
          </a:pPr>
          <a:r>
            <a:rPr lang="en-US" sz="2200" kern="1200" dirty="0"/>
            <a:t>If tenant complies with action required in the notice</a:t>
          </a:r>
        </a:p>
      </dsp:txBody>
      <dsp:txXfrm>
        <a:off x="1128395" y="1537"/>
        <a:ext cx="4513580" cy="1576337"/>
      </dsp:txXfrm>
    </dsp:sp>
    <dsp:sp modelId="{90D024E7-18E8-4AF1-BE64-A05F74623136}">
      <dsp:nvSpPr>
        <dsp:cNvPr id="0" name=""/>
        <dsp:cNvSpPr/>
      </dsp:nvSpPr>
      <dsp:spPr>
        <a:xfrm>
          <a:off x="0" y="1537"/>
          <a:ext cx="1128395" cy="1576337"/>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11" tIns="155707" rIns="59711" bIns="155707" numCol="1" spcCol="1270" anchor="ctr" anchorCtr="0">
          <a:noAutofit/>
        </a:bodyPr>
        <a:lstStyle/>
        <a:p>
          <a:pPr marL="0" lvl="0" indent="0" algn="ctr" defTabSz="1155700">
            <a:lnSpc>
              <a:spcPct val="90000"/>
            </a:lnSpc>
            <a:spcBef>
              <a:spcPct val="0"/>
            </a:spcBef>
            <a:spcAft>
              <a:spcPct val="35000"/>
            </a:spcAft>
            <a:buNone/>
          </a:pPr>
          <a:r>
            <a:rPr lang="en-US" sz="2600" kern="1200"/>
            <a:t>See</a:t>
          </a:r>
        </a:p>
      </dsp:txBody>
      <dsp:txXfrm>
        <a:off x="0" y="1537"/>
        <a:ext cx="1128395" cy="1576337"/>
      </dsp:txXfrm>
    </dsp:sp>
    <dsp:sp modelId="{7F6B745E-78D4-4038-8921-EAC3953FF633}">
      <dsp:nvSpPr>
        <dsp:cNvPr id="0" name=""/>
        <dsp:cNvSpPr/>
      </dsp:nvSpPr>
      <dsp:spPr>
        <a:xfrm>
          <a:off x="1128395" y="1672456"/>
          <a:ext cx="4513580" cy="1576337"/>
        </a:xfrm>
        <a:prstGeom prst="rect">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76" tIns="400390" rIns="87576" bIns="400390" numCol="1" spcCol="1270" anchor="ctr" anchorCtr="0">
          <a:noAutofit/>
        </a:bodyPr>
        <a:lstStyle/>
        <a:p>
          <a:pPr marL="0" lvl="0" indent="0" algn="l" defTabSz="977900">
            <a:lnSpc>
              <a:spcPct val="90000"/>
            </a:lnSpc>
            <a:spcBef>
              <a:spcPct val="0"/>
            </a:spcBef>
            <a:spcAft>
              <a:spcPct val="35000"/>
            </a:spcAft>
            <a:buNone/>
          </a:pPr>
          <a:r>
            <a:rPr lang="en-US" sz="2200" kern="1200" dirty="0"/>
            <a:t>Timeframes for completing action</a:t>
          </a:r>
        </a:p>
      </dsp:txBody>
      <dsp:txXfrm>
        <a:off x="1128395" y="1672456"/>
        <a:ext cx="4513580" cy="1576337"/>
      </dsp:txXfrm>
    </dsp:sp>
    <dsp:sp modelId="{0CCB2ADC-1A8A-4464-9CDF-A5B9BD039D7F}">
      <dsp:nvSpPr>
        <dsp:cNvPr id="0" name=""/>
        <dsp:cNvSpPr/>
      </dsp:nvSpPr>
      <dsp:spPr>
        <a:xfrm>
          <a:off x="0" y="1672456"/>
          <a:ext cx="1128395" cy="1576337"/>
        </a:xfrm>
        <a:prstGeom prst="rect">
          <a:avLst/>
        </a:prstGeom>
        <a:solidFill>
          <a:schemeClr val="lt1">
            <a:hueOff val="0"/>
            <a:satOff val="0"/>
            <a:lumOff val="0"/>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11" tIns="155707" rIns="59711" bIns="155707" numCol="1" spcCol="1270" anchor="ctr" anchorCtr="0">
          <a:noAutofit/>
        </a:bodyPr>
        <a:lstStyle/>
        <a:p>
          <a:pPr marL="0" lvl="0" indent="0" algn="ctr" defTabSz="1155700">
            <a:lnSpc>
              <a:spcPct val="90000"/>
            </a:lnSpc>
            <a:spcBef>
              <a:spcPct val="0"/>
            </a:spcBef>
            <a:spcAft>
              <a:spcPct val="35000"/>
            </a:spcAft>
            <a:buNone/>
          </a:pPr>
          <a:r>
            <a:rPr lang="en-US" sz="2600" kern="1200"/>
            <a:t>Monitor</a:t>
          </a:r>
        </a:p>
      </dsp:txBody>
      <dsp:txXfrm>
        <a:off x="0" y="1672456"/>
        <a:ext cx="1128395" cy="1576337"/>
      </dsp:txXfrm>
    </dsp:sp>
    <dsp:sp modelId="{66AD65EE-C563-495A-9878-529D3C71469E}">
      <dsp:nvSpPr>
        <dsp:cNvPr id="0" name=""/>
        <dsp:cNvSpPr/>
      </dsp:nvSpPr>
      <dsp:spPr>
        <a:xfrm>
          <a:off x="1128395" y="3343374"/>
          <a:ext cx="4513580" cy="1576337"/>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76" tIns="400390" rIns="87576" bIns="400390" numCol="1" spcCol="1270" anchor="ctr" anchorCtr="0">
          <a:noAutofit/>
        </a:bodyPr>
        <a:lstStyle/>
        <a:p>
          <a:pPr marL="0" lvl="0" indent="0" algn="l" defTabSz="977900">
            <a:lnSpc>
              <a:spcPct val="90000"/>
            </a:lnSpc>
            <a:spcBef>
              <a:spcPct val="0"/>
            </a:spcBef>
            <a:spcAft>
              <a:spcPct val="35000"/>
            </a:spcAft>
            <a:buNone/>
          </a:pPr>
          <a:r>
            <a:rPr lang="en-US" sz="2200" kern="1200" dirty="0"/>
            <a:t>File an Unlawful Detainer to evict tenant</a:t>
          </a:r>
        </a:p>
      </dsp:txBody>
      <dsp:txXfrm>
        <a:off x="1128395" y="3343374"/>
        <a:ext cx="4513580" cy="1576337"/>
      </dsp:txXfrm>
    </dsp:sp>
    <dsp:sp modelId="{7996E45C-15DA-49BF-97BB-D0184ACE3FFB}">
      <dsp:nvSpPr>
        <dsp:cNvPr id="0" name=""/>
        <dsp:cNvSpPr/>
      </dsp:nvSpPr>
      <dsp:spPr>
        <a:xfrm>
          <a:off x="0" y="3343374"/>
          <a:ext cx="1128395" cy="1576337"/>
        </a:xfrm>
        <a:prstGeom prst="rect">
          <a:avLst/>
        </a:prstGeom>
        <a:solidFill>
          <a:schemeClr val="lt1">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11" tIns="155707" rIns="59711" bIns="155707" numCol="1" spcCol="1270" anchor="ctr" anchorCtr="0">
          <a:noAutofit/>
        </a:bodyPr>
        <a:lstStyle/>
        <a:p>
          <a:pPr marL="0" lvl="0" indent="0" algn="ctr" defTabSz="1155700">
            <a:lnSpc>
              <a:spcPct val="90000"/>
            </a:lnSpc>
            <a:spcBef>
              <a:spcPct val="0"/>
            </a:spcBef>
            <a:spcAft>
              <a:spcPct val="35000"/>
            </a:spcAft>
            <a:buNone/>
          </a:pPr>
          <a:r>
            <a:rPr lang="en-US" sz="2600" kern="1200" dirty="0"/>
            <a:t>Take Next Steps</a:t>
          </a:r>
        </a:p>
      </dsp:txBody>
      <dsp:txXfrm>
        <a:off x="0" y="3343374"/>
        <a:ext cx="1128395" cy="15763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8CBF-66C2-4C7C-A755-01D8D5154163}" type="datetimeFigureOut">
              <a:rPr lang="en-US" smtClean="0"/>
              <a:t>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46315-A7E4-4693-AC38-0A1084361A4D}" type="slidenum">
              <a:rPr lang="en-US" smtClean="0"/>
              <a:t>‹#›</a:t>
            </a:fld>
            <a:endParaRPr lang="en-US"/>
          </a:p>
        </p:txBody>
      </p:sp>
    </p:spTree>
    <p:extLst>
      <p:ext uri="{BB962C8B-B14F-4D97-AF65-F5344CB8AC3E}">
        <p14:creationId xmlns:p14="http://schemas.microsoft.com/office/powerpoint/2010/main" val="64751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46315-A7E4-4693-AC38-0A1084361A4D}" type="slidenum">
              <a:rPr lang="en-US" smtClean="0"/>
              <a:t>1</a:t>
            </a:fld>
            <a:endParaRPr lang="en-US"/>
          </a:p>
        </p:txBody>
      </p:sp>
    </p:spTree>
    <p:extLst>
      <p:ext uri="{BB962C8B-B14F-4D97-AF65-F5344CB8AC3E}">
        <p14:creationId xmlns:p14="http://schemas.microsoft.com/office/powerpoint/2010/main" val="407730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types of notices that are provided for in the Virginia Residential Landlord Tenant Act. We will discuss each one and provide information on when each notice is appropriate.</a:t>
            </a:r>
          </a:p>
        </p:txBody>
      </p:sp>
      <p:sp>
        <p:nvSpPr>
          <p:cNvPr id="4" name="Slide Number Placeholder 3"/>
          <p:cNvSpPr>
            <a:spLocks noGrp="1"/>
          </p:cNvSpPr>
          <p:nvPr>
            <p:ph type="sldNum" sz="quarter" idx="5"/>
          </p:nvPr>
        </p:nvSpPr>
        <p:spPr/>
        <p:txBody>
          <a:bodyPr/>
          <a:lstStyle/>
          <a:p>
            <a:fld id="{69546315-A7E4-4693-AC38-0A1084361A4D}" type="slidenum">
              <a:rPr lang="en-US" smtClean="0"/>
              <a:t>2</a:t>
            </a:fld>
            <a:endParaRPr lang="en-US"/>
          </a:p>
        </p:txBody>
      </p:sp>
    </p:spTree>
    <p:extLst>
      <p:ext uri="{BB962C8B-B14F-4D97-AF65-F5344CB8AC3E}">
        <p14:creationId xmlns:p14="http://schemas.microsoft.com/office/powerpoint/2010/main" val="381042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too far in – it is imperative that you understand the terms of the lease for the property that you are managing. In other words, READ THE CONTRACT. </a:t>
            </a:r>
          </a:p>
          <a:p>
            <a:endParaRPr lang="en-US" dirty="0"/>
          </a:p>
          <a:p>
            <a:r>
              <a:rPr lang="en-US" dirty="0"/>
              <a:t>If you are confused about what type of notice to send to a tenant, speak with me (your broker), or talk to an attorney who can give legal advice.</a:t>
            </a:r>
          </a:p>
        </p:txBody>
      </p:sp>
      <p:sp>
        <p:nvSpPr>
          <p:cNvPr id="4" name="Slide Number Placeholder 3"/>
          <p:cNvSpPr>
            <a:spLocks noGrp="1"/>
          </p:cNvSpPr>
          <p:nvPr>
            <p:ph type="sldNum" sz="quarter" idx="5"/>
          </p:nvPr>
        </p:nvSpPr>
        <p:spPr/>
        <p:txBody>
          <a:bodyPr/>
          <a:lstStyle/>
          <a:p>
            <a:fld id="{69546315-A7E4-4693-AC38-0A1084361A4D}" type="slidenum">
              <a:rPr lang="en-US" smtClean="0"/>
              <a:t>3</a:t>
            </a:fld>
            <a:endParaRPr lang="en-US"/>
          </a:p>
        </p:txBody>
      </p:sp>
    </p:spTree>
    <p:extLst>
      <p:ext uri="{BB962C8B-B14F-4D97-AF65-F5344CB8AC3E}">
        <p14:creationId xmlns:p14="http://schemas.microsoft.com/office/powerpoint/2010/main" val="334856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rent is not paid when it is due, then you can issue a five-day notice of non-payment. </a:t>
            </a:r>
          </a:p>
          <a:p>
            <a:endParaRPr lang="en-US" dirty="0"/>
          </a:p>
          <a:p>
            <a:r>
              <a:rPr lang="en-US" dirty="0"/>
              <a:t>Please note this is a July 1, 2022 update from how we had been proceeding in the past few years. There is no longer a 14-day notice requirement, or a requirement to offer a payment plan. </a:t>
            </a:r>
          </a:p>
          <a:p>
            <a:endParaRPr lang="en-US" dirty="0"/>
          </a:p>
          <a:p>
            <a:r>
              <a:rPr lang="en-US" dirty="0"/>
              <a:t>The five-day notice of non-payment states that rent must be paid within the next five-days or the landlord will terminate the rental agreement.</a:t>
            </a:r>
          </a:p>
          <a:p>
            <a:endParaRPr lang="en-US" dirty="0"/>
          </a:p>
          <a:p>
            <a:r>
              <a:rPr lang="en-US" dirty="0"/>
              <a:t>If rent remains unpaid at the end of the five-day period, you may terminate the rental agreement and proceed to obtain procession of the premises by filing an unlawful detainer. </a:t>
            </a:r>
          </a:p>
          <a:p>
            <a:endParaRPr lang="en-US" dirty="0"/>
          </a:p>
          <a:p>
            <a:endParaRPr lang="en-US" dirty="0"/>
          </a:p>
        </p:txBody>
      </p:sp>
      <p:sp>
        <p:nvSpPr>
          <p:cNvPr id="4" name="Slide Number Placeholder 3"/>
          <p:cNvSpPr>
            <a:spLocks noGrp="1"/>
          </p:cNvSpPr>
          <p:nvPr>
            <p:ph type="sldNum" sz="quarter" idx="5"/>
          </p:nvPr>
        </p:nvSpPr>
        <p:spPr/>
        <p:txBody>
          <a:bodyPr/>
          <a:lstStyle/>
          <a:p>
            <a:fld id="{69546315-A7E4-4693-AC38-0A1084361A4D}" type="slidenum">
              <a:rPr lang="en-US" smtClean="0"/>
              <a:t>4</a:t>
            </a:fld>
            <a:endParaRPr lang="en-US"/>
          </a:p>
        </p:txBody>
      </p:sp>
    </p:spTree>
    <p:extLst>
      <p:ext uri="{BB962C8B-B14F-4D97-AF65-F5344CB8AC3E}">
        <p14:creationId xmlns:p14="http://schemas.microsoft.com/office/powerpoint/2010/main" val="404953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tenant violates the lease in a way that is remediable – for example, having unauthorized guests or parking in the wrong parking space, then the landlord can issue what is called a 21/30 day notice.</a:t>
            </a:r>
          </a:p>
          <a:p>
            <a:endParaRPr lang="en-US" dirty="0"/>
          </a:p>
          <a:p>
            <a:r>
              <a:rPr lang="en-US" dirty="0"/>
              <a:t>The type of violation can be remediable by repairs or the payment of damages.</a:t>
            </a:r>
          </a:p>
          <a:p>
            <a:endParaRPr lang="en-US" dirty="0"/>
          </a:p>
          <a:p>
            <a:r>
              <a:rPr lang="en-US" dirty="0"/>
              <a:t>This notice requires the tenant to fix the breach within 21 days of delivery of the notice. If the breach is not fixed, then the lease will terminate 30 days after delivery of this notice. Again, on day 30, if the tenant remains in the property and the violation has not been fixed, then you can move to get possession of the property by filing an unlawful detainer. </a:t>
            </a:r>
          </a:p>
        </p:txBody>
      </p:sp>
      <p:sp>
        <p:nvSpPr>
          <p:cNvPr id="4" name="Slide Number Placeholder 3"/>
          <p:cNvSpPr>
            <a:spLocks noGrp="1"/>
          </p:cNvSpPr>
          <p:nvPr>
            <p:ph type="sldNum" sz="quarter" idx="5"/>
          </p:nvPr>
        </p:nvSpPr>
        <p:spPr/>
        <p:txBody>
          <a:bodyPr/>
          <a:lstStyle/>
          <a:p>
            <a:fld id="{69546315-A7E4-4693-AC38-0A1084361A4D}" type="slidenum">
              <a:rPr lang="en-US" smtClean="0"/>
              <a:t>5</a:t>
            </a:fld>
            <a:endParaRPr lang="en-US"/>
          </a:p>
        </p:txBody>
      </p:sp>
    </p:spTree>
    <p:extLst>
      <p:ext uri="{BB962C8B-B14F-4D97-AF65-F5344CB8AC3E}">
        <p14:creationId xmlns:p14="http://schemas.microsoft.com/office/powerpoint/2010/main" val="373999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notice for a repeat violation – so if you have already issued a 21/30 Day notice to a tenant, and then they commit the same breach. You then can issue a termination notice based on the repeat violation, even if the violation would be remediable.</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69546315-A7E4-4693-AC38-0A1084361A4D}" type="slidenum">
              <a:rPr lang="en-US" smtClean="0"/>
              <a:t>6</a:t>
            </a:fld>
            <a:endParaRPr lang="en-US"/>
          </a:p>
        </p:txBody>
      </p:sp>
    </p:spTree>
    <p:extLst>
      <p:ext uri="{BB962C8B-B14F-4D97-AF65-F5344CB8AC3E}">
        <p14:creationId xmlns:p14="http://schemas.microsoft.com/office/powerpoint/2010/main" val="80531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fld id="{69546315-A7E4-4693-AC38-0A1084361A4D}" type="slidenum">
              <a:rPr lang="en-US" smtClean="0"/>
              <a:t>7</a:t>
            </a:fld>
            <a:endParaRPr lang="en-US"/>
          </a:p>
        </p:txBody>
      </p:sp>
    </p:spTree>
    <p:extLst>
      <p:ext uri="{BB962C8B-B14F-4D97-AF65-F5344CB8AC3E}">
        <p14:creationId xmlns:p14="http://schemas.microsoft.com/office/powerpoint/2010/main" val="45263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breach is of a more serious nature – a criminal act or a threat to health and safety, then the landlord can issue a termination notice and end the lease immediately.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You do not have to wait for a criminal conviction to terminate. In the unlawful detainer case, you would need to demonstrate that the person committed the violation by the preponderance of the evidence. This means you have to prove it’s more likely than not that the tenant committed the crime. Keep in mind, this is a lower standard than for a criminal conviction.</a:t>
            </a:r>
          </a:p>
          <a:p>
            <a:endParaRPr lang="en-US" dirty="0"/>
          </a:p>
        </p:txBody>
      </p:sp>
      <p:sp>
        <p:nvSpPr>
          <p:cNvPr id="4" name="Slide Number Placeholder 3"/>
          <p:cNvSpPr>
            <a:spLocks noGrp="1"/>
          </p:cNvSpPr>
          <p:nvPr>
            <p:ph type="sldNum" sz="quarter" idx="5"/>
          </p:nvPr>
        </p:nvSpPr>
        <p:spPr/>
        <p:txBody>
          <a:bodyPr/>
          <a:lstStyle/>
          <a:p>
            <a:fld id="{69546315-A7E4-4693-AC38-0A1084361A4D}" type="slidenum">
              <a:rPr lang="en-US" smtClean="0"/>
              <a:t>8</a:t>
            </a:fld>
            <a:endParaRPr lang="en-US"/>
          </a:p>
        </p:txBody>
      </p:sp>
    </p:spTree>
    <p:extLst>
      <p:ext uri="{BB962C8B-B14F-4D97-AF65-F5344CB8AC3E}">
        <p14:creationId xmlns:p14="http://schemas.microsoft.com/office/powerpoint/2010/main" val="382498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9546315-A7E4-4693-AC38-0A1084361A4D}" type="slidenum">
              <a:rPr lang="en-US" smtClean="0"/>
              <a:t>9</a:t>
            </a:fld>
            <a:endParaRPr lang="en-US"/>
          </a:p>
        </p:txBody>
      </p:sp>
    </p:spTree>
    <p:extLst>
      <p:ext uri="{BB962C8B-B14F-4D97-AF65-F5344CB8AC3E}">
        <p14:creationId xmlns:p14="http://schemas.microsoft.com/office/powerpoint/2010/main" val="406645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7/24/2022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ouses in a village">
            <a:extLst>
              <a:ext uri="{FF2B5EF4-FFF2-40B4-BE49-F238E27FC236}">
                <a16:creationId xmlns:a16="http://schemas.microsoft.com/office/drawing/2014/main" id="{3C042AF8-9DCA-991B-A446-46F7D6DDAEEB}"/>
              </a:ext>
            </a:extLst>
          </p:cNvPr>
          <p:cNvPicPr>
            <a:picLocks noChangeAspect="1"/>
          </p:cNvPicPr>
          <p:nvPr/>
        </p:nvPicPr>
        <p:blipFill rotWithShape="1">
          <a:blip r:embed="rId3">
            <a:alphaModFix amt="45000"/>
          </a:blip>
          <a:srcRect t="11521" r="-1" b="13459"/>
          <a:stretch/>
        </p:blipFill>
        <p:spPr>
          <a:xfrm>
            <a:off x="20" y="-1"/>
            <a:ext cx="12188932" cy="6858000"/>
          </a:xfrm>
          <a:prstGeom prst="rect">
            <a:avLst/>
          </a:prstGeom>
        </p:spPr>
      </p:pic>
      <p:sp>
        <p:nvSpPr>
          <p:cNvPr id="2" name="Title 1">
            <a:extLst>
              <a:ext uri="{FF2B5EF4-FFF2-40B4-BE49-F238E27FC236}">
                <a16:creationId xmlns:a16="http://schemas.microsoft.com/office/drawing/2014/main" id="{FD1A3DAE-A93D-52C0-2649-03128372AB55}"/>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Residential Lease Violations</a:t>
            </a:r>
          </a:p>
        </p:txBody>
      </p:sp>
      <p:sp>
        <p:nvSpPr>
          <p:cNvPr id="3" name="Subtitle 2">
            <a:extLst>
              <a:ext uri="{FF2B5EF4-FFF2-40B4-BE49-F238E27FC236}">
                <a16:creationId xmlns:a16="http://schemas.microsoft.com/office/drawing/2014/main" id="{D7DD33B9-B770-82DF-19FA-097E173FB2A6}"/>
              </a:ext>
            </a:extLst>
          </p:cNvPr>
          <p:cNvSpPr>
            <a:spLocks noGrp="1"/>
          </p:cNvSpPr>
          <p:nvPr>
            <p:ph type="subTitle" idx="1"/>
          </p:nvPr>
        </p:nvSpPr>
        <p:spPr>
          <a:xfrm>
            <a:off x="8451608" y="643467"/>
            <a:ext cx="3096926" cy="5571066"/>
          </a:xfrm>
        </p:spPr>
        <p:txBody>
          <a:bodyPr>
            <a:normAutofit/>
          </a:bodyPr>
          <a:lstStyle/>
          <a:p>
            <a:r>
              <a:rPr lang="en-US" sz="2000" dirty="0">
                <a:solidFill>
                  <a:schemeClr val="tx1"/>
                </a:solidFill>
              </a:rPr>
              <a:t>What notices </a:t>
            </a:r>
            <a:r>
              <a:rPr lang="en-US" sz="2000">
                <a:solidFill>
                  <a:schemeClr val="tx1"/>
                </a:solidFill>
              </a:rPr>
              <a:t>to issue when </a:t>
            </a:r>
            <a:r>
              <a:rPr lang="en-US" sz="2000" dirty="0">
                <a:solidFill>
                  <a:schemeClr val="tx1"/>
                </a:solidFill>
              </a:rPr>
              <a:t>a tenant violates the terms of the lease</a:t>
            </a:r>
          </a:p>
        </p:txBody>
      </p:sp>
      <p:cxnSp>
        <p:nvCxnSpPr>
          <p:cNvPr id="22" name="Straight Connector 2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431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FA998-B3FD-3467-F37F-3664B1EE74DD}"/>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Questions?</a:t>
            </a:r>
          </a:p>
        </p:txBody>
      </p:sp>
      <p:sp>
        <p:nvSpPr>
          <p:cNvPr id="15" name="Rectangle 14">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38330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alendar">
            <a:extLst>
              <a:ext uri="{FF2B5EF4-FFF2-40B4-BE49-F238E27FC236}">
                <a16:creationId xmlns:a16="http://schemas.microsoft.com/office/drawing/2014/main" id="{1330F46C-3C11-CFFE-83AB-2BD47F5FEC2F}"/>
              </a:ext>
            </a:extLst>
          </p:cNvPr>
          <p:cNvPicPr>
            <a:picLocks noChangeAspect="1"/>
          </p:cNvPicPr>
          <p:nvPr/>
        </p:nvPicPr>
        <p:blipFill rotWithShape="1">
          <a:blip r:embed="rId3">
            <a:duotone>
              <a:schemeClr val="bg2">
                <a:shade val="45000"/>
                <a:satMod val="135000"/>
              </a:schemeClr>
              <a:prstClr val="white"/>
            </a:duotone>
            <a:alphaModFix amt="35000"/>
          </a:blip>
          <a:srcRect t="15709" r="-1" b="-1"/>
          <a:stretch/>
        </p:blipFill>
        <p:spPr>
          <a:xfrm>
            <a:off x="20" y="-1"/>
            <a:ext cx="12188932" cy="6858000"/>
          </a:xfrm>
          <a:prstGeom prst="rect">
            <a:avLst/>
          </a:prstGeom>
        </p:spPr>
      </p:pic>
      <p:sp>
        <p:nvSpPr>
          <p:cNvPr id="2" name="Title 1">
            <a:extLst>
              <a:ext uri="{FF2B5EF4-FFF2-40B4-BE49-F238E27FC236}">
                <a16:creationId xmlns:a16="http://schemas.microsoft.com/office/drawing/2014/main" id="{07055AEB-A244-C343-89E1-F7A85A26F1A9}"/>
              </a:ext>
            </a:extLst>
          </p:cNvPr>
          <p:cNvSpPr>
            <a:spLocks noGrp="1"/>
          </p:cNvSpPr>
          <p:nvPr>
            <p:ph type="title"/>
          </p:nvPr>
        </p:nvSpPr>
        <p:spPr>
          <a:xfrm>
            <a:off x="643467" y="643467"/>
            <a:ext cx="3684437" cy="5571066"/>
          </a:xfrm>
        </p:spPr>
        <p:txBody>
          <a:bodyPr>
            <a:normAutofit/>
          </a:bodyPr>
          <a:lstStyle/>
          <a:p>
            <a:pPr algn="r"/>
            <a:r>
              <a:rPr lang="en-US"/>
              <a:t>Types of Notices</a:t>
            </a:r>
          </a:p>
        </p:txBody>
      </p:sp>
      <p:cxnSp>
        <p:nvCxnSpPr>
          <p:cNvPr id="22" name="Straight Connector 2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BA7A43-0598-C0F6-8D0D-16E0EAFCA6C2}"/>
              </a:ext>
            </a:extLst>
          </p:cNvPr>
          <p:cNvSpPr>
            <a:spLocks noGrp="1"/>
          </p:cNvSpPr>
          <p:nvPr>
            <p:ph idx="1"/>
          </p:nvPr>
        </p:nvSpPr>
        <p:spPr>
          <a:xfrm>
            <a:off x="4971371" y="643467"/>
            <a:ext cx="6574112" cy="5571066"/>
          </a:xfrm>
        </p:spPr>
        <p:txBody>
          <a:bodyPr anchor="ctr">
            <a:normAutofit/>
          </a:bodyPr>
          <a:lstStyle/>
          <a:p>
            <a:r>
              <a:rPr lang="en-US" dirty="0"/>
              <a:t>Notice of Nonpayment of Rent</a:t>
            </a:r>
          </a:p>
          <a:p>
            <a:r>
              <a:rPr lang="en-US" dirty="0"/>
              <a:t>21/30 Notice</a:t>
            </a:r>
          </a:p>
          <a:p>
            <a:r>
              <a:rPr lang="en-US" dirty="0"/>
              <a:t>Notice of Termination - Repeat Violation</a:t>
            </a:r>
          </a:p>
          <a:p>
            <a:r>
              <a:rPr lang="en-US" dirty="0"/>
              <a:t>30 Day Notice of Termination</a:t>
            </a:r>
          </a:p>
          <a:p>
            <a:r>
              <a:rPr lang="en-US" dirty="0"/>
              <a:t>Notice of Termination (Criminal Acts)</a:t>
            </a:r>
          </a:p>
        </p:txBody>
      </p:sp>
    </p:spTree>
    <p:extLst>
      <p:ext uri="{BB962C8B-B14F-4D97-AF65-F5344CB8AC3E}">
        <p14:creationId xmlns:p14="http://schemas.microsoft.com/office/powerpoint/2010/main" val="42747308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D75E2-A0C0-5BEE-1DC9-B17712B988A7}"/>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READ THE CONTRACT</a:t>
            </a:r>
          </a:p>
        </p:txBody>
      </p:sp>
      <p:cxnSp>
        <p:nvCxnSpPr>
          <p:cNvPr id="32" name="Straight Connector 3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9" name="Graphic 18" descr="Document">
            <a:extLst>
              <a:ext uri="{FF2B5EF4-FFF2-40B4-BE49-F238E27FC236}">
                <a16:creationId xmlns:a16="http://schemas.microsoft.com/office/drawing/2014/main" id="{7DB844C3-9EEC-21AD-7EF5-021005370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1956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F01AE-2731-1DBC-4A4A-28D4D3CFC856}"/>
              </a:ext>
            </a:extLst>
          </p:cNvPr>
          <p:cNvSpPr>
            <a:spLocks noGrp="1"/>
          </p:cNvSpPr>
          <p:nvPr>
            <p:ph type="title"/>
          </p:nvPr>
        </p:nvSpPr>
        <p:spPr>
          <a:xfrm>
            <a:off x="643468" y="643467"/>
            <a:ext cx="3415612" cy="5571066"/>
          </a:xfrm>
        </p:spPr>
        <p:txBody>
          <a:bodyPr>
            <a:normAutofit/>
          </a:bodyPr>
          <a:lstStyle/>
          <a:p>
            <a:r>
              <a:rPr lang="en-US">
                <a:solidFill>
                  <a:srgbClr val="FFFFFF"/>
                </a:solidFill>
              </a:rPr>
              <a:t>Nonpayment of Rent</a:t>
            </a:r>
          </a:p>
        </p:txBody>
      </p:sp>
      <p:graphicFrame>
        <p:nvGraphicFramePr>
          <p:cNvPr id="5" name="Content Placeholder 2">
            <a:extLst>
              <a:ext uri="{FF2B5EF4-FFF2-40B4-BE49-F238E27FC236}">
                <a16:creationId xmlns:a16="http://schemas.microsoft.com/office/drawing/2014/main" id="{5E11E4D2-F46E-024C-3E13-08564C025D5F}"/>
              </a:ext>
            </a:extLst>
          </p:cNvPr>
          <p:cNvGraphicFramePr>
            <a:graphicFrameLocks noGrp="1"/>
          </p:cNvGraphicFramePr>
          <p:nvPr>
            <p:ph idx="1"/>
            <p:extLst>
              <p:ext uri="{D42A27DB-BD31-4B8C-83A1-F6EECF244321}">
                <p14:modId xmlns:p14="http://schemas.microsoft.com/office/powerpoint/2010/main" val="69545523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78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A337F-1166-918F-8ADF-AC32D137BBC5}"/>
              </a:ext>
            </a:extLst>
          </p:cNvPr>
          <p:cNvSpPr>
            <a:spLocks noGrp="1"/>
          </p:cNvSpPr>
          <p:nvPr>
            <p:ph type="title"/>
          </p:nvPr>
        </p:nvSpPr>
        <p:spPr>
          <a:xfrm>
            <a:off x="643468" y="643467"/>
            <a:ext cx="3415612" cy="5571066"/>
          </a:xfrm>
        </p:spPr>
        <p:txBody>
          <a:bodyPr>
            <a:normAutofit/>
          </a:bodyPr>
          <a:lstStyle/>
          <a:p>
            <a:r>
              <a:rPr lang="en-US" sz="4600">
                <a:solidFill>
                  <a:srgbClr val="FFFFFF"/>
                </a:solidFill>
              </a:rPr>
              <a:t>Notice of Material Noncompliance (Remediable) – 21/30 Day Notice</a:t>
            </a:r>
          </a:p>
        </p:txBody>
      </p:sp>
      <p:graphicFrame>
        <p:nvGraphicFramePr>
          <p:cNvPr id="5" name="Content Placeholder 2">
            <a:extLst>
              <a:ext uri="{FF2B5EF4-FFF2-40B4-BE49-F238E27FC236}">
                <a16:creationId xmlns:a16="http://schemas.microsoft.com/office/drawing/2014/main" id="{F20AAE18-9C42-671B-08A3-7411507420B8}"/>
              </a:ext>
            </a:extLst>
          </p:cNvPr>
          <p:cNvGraphicFramePr>
            <a:graphicFrameLocks noGrp="1"/>
          </p:cNvGraphicFramePr>
          <p:nvPr>
            <p:ph idx="1"/>
            <p:extLst>
              <p:ext uri="{D42A27DB-BD31-4B8C-83A1-F6EECF244321}">
                <p14:modId xmlns:p14="http://schemas.microsoft.com/office/powerpoint/2010/main" val="249280668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3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2B2C0-06A9-950B-50AC-1A05F413FD85}"/>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Notice of Termination - REPEAT VIOLATION</a:t>
            </a:r>
          </a:p>
        </p:txBody>
      </p:sp>
      <p:graphicFrame>
        <p:nvGraphicFramePr>
          <p:cNvPr id="5" name="Content Placeholder 2">
            <a:extLst>
              <a:ext uri="{FF2B5EF4-FFF2-40B4-BE49-F238E27FC236}">
                <a16:creationId xmlns:a16="http://schemas.microsoft.com/office/drawing/2014/main" id="{04CC8662-322A-0CEF-6504-EF44D372BCCE}"/>
              </a:ext>
            </a:extLst>
          </p:cNvPr>
          <p:cNvGraphicFramePr>
            <a:graphicFrameLocks noGrp="1"/>
          </p:cNvGraphicFramePr>
          <p:nvPr>
            <p:ph idx="1"/>
            <p:extLst>
              <p:ext uri="{D42A27DB-BD31-4B8C-83A1-F6EECF244321}">
                <p14:modId xmlns:p14="http://schemas.microsoft.com/office/powerpoint/2010/main" val="196608870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09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97FA0-3213-9C2A-89BD-D8E44FD4493C}"/>
              </a:ext>
            </a:extLst>
          </p:cNvPr>
          <p:cNvSpPr>
            <a:spLocks noGrp="1"/>
          </p:cNvSpPr>
          <p:nvPr>
            <p:ph type="title"/>
          </p:nvPr>
        </p:nvSpPr>
        <p:spPr>
          <a:xfrm>
            <a:off x="643468" y="643467"/>
            <a:ext cx="3415612" cy="5571066"/>
          </a:xfrm>
        </p:spPr>
        <p:txBody>
          <a:bodyPr>
            <a:normAutofit/>
          </a:bodyPr>
          <a:lstStyle/>
          <a:p>
            <a:r>
              <a:rPr lang="en-US" sz="4300">
                <a:solidFill>
                  <a:srgbClr val="FFFFFF"/>
                </a:solidFill>
              </a:rPr>
              <a:t>Notice of material noncompliance (NonREmediable) – 30 Day Notice of Termination</a:t>
            </a:r>
          </a:p>
        </p:txBody>
      </p:sp>
      <p:graphicFrame>
        <p:nvGraphicFramePr>
          <p:cNvPr id="5" name="Content Placeholder 2">
            <a:extLst>
              <a:ext uri="{FF2B5EF4-FFF2-40B4-BE49-F238E27FC236}">
                <a16:creationId xmlns:a16="http://schemas.microsoft.com/office/drawing/2014/main" id="{73C80D83-688D-CE94-3807-6869A278164F}"/>
              </a:ext>
            </a:extLst>
          </p:cNvPr>
          <p:cNvGraphicFramePr>
            <a:graphicFrameLocks noGrp="1"/>
          </p:cNvGraphicFramePr>
          <p:nvPr>
            <p:ph idx="1"/>
            <p:extLst>
              <p:ext uri="{D42A27DB-BD31-4B8C-83A1-F6EECF244321}">
                <p14:modId xmlns:p14="http://schemas.microsoft.com/office/powerpoint/2010/main" val="3898222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35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3E96-71D4-DC7A-3D6D-77A6544F82FE}"/>
              </a:ext>
            </a:extLst>
          </p:cNvPr>
          <p:cNvSpPr>
            <a:spLocks noGrp="1"/>
          </p:cNvSpPr>
          <p:nvPr>
            <p:ph type="title"/>
          </p:nvPr>
        </p:nvSpPr>
        <p:spPr>
          <a:xfrm>
            <a:off x="643468" y="643467"/>
            <a:ext cx="3415612" cy="5571066"/>
          </a:xfrm>
        </p:spPr>
        <p:txBody>
          <a:bodyPr>
            <a:normAutofit/>
          </a:bodyPr>
          <a:lstStyle/>
          <a:p>
            <a:r>
              <a:rPr lang="en-US" sz="4600">
                <a:solidFill>
                  <a:srgbClr val="FFFFFF"/>
                </a:solidFill>
              </a:rPr>
              <a:t>Notice of Material noncompliance (CRIMINAL) – TERMINATION NOTICE</a:t>
            </a:r>
          </a:p>
        </p:txBody>
      </p:sp>
      <p:graphicFrame>
        <p:nvGraphicFramePr>
          <p:cNvPr id="5" name="Content Placeholder 2">
            <a:extLst>
              <a:ext uri="{FF2B5EF4-FFF2-40B4-BE49-F238E27FC236}">
                <a16:creationId xmlns:a16="http://schemas.microsoft.com/office/drawing/2014/main" id="{8D6F6FD0-CC6F-962F-3CCB-88FA12F7C90B}"/>
              </a:ext>
            </a:extLst>
          </p:cNvPr>
          <p:cNvGraphicFramePr>
            <a:graphicFrameLocks noGrp="1"/>
          </p:cNvGraphicFramePr>
          <p:nvPr>
            <p:ph idx="1"/>
            <p:extLst>
              <p:ext uri="{D42A27DB-BD31-4B8C-83A1-F6EECF244321}">
                <p14:modId xmlns:p14="http://schemas.microsoft.com/office/powerpoint/2010/main" val="356443950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98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14AFC-A6D9-2AE4-59DE-7514798BEECB}"/>
              </a:ext>
            </a:extLst>
          </p:cNvPr>
          <p:cNvSpPr>
            <a:spLocks noGrp="1"/>
          </p:cNvSpPr>
          <p:nvPr>
            <p:ph type="title"/>
          </p:nvPr>
        </p:nvSpPr>
        <p:spPr>
          <a:xfrm>
            <a:off x="643468" y="643467"/>
            <a:ext cx="3415612" cy="5571066"/>
          </a:xfrm>
        </p:spPr>
        <p:txBody>
          <a:bodyPr>
            <a:normAutofit/>
          </a:bodyPr>
          <a:lstStyle/>
          <a:p>
            <a:r>
              <a:rPr lang="en-US">
                <a:solidFill>
                  <a:srgbClr val="FFFFFF"/>
                </a:solidFill>
              </a:rPr>
              <a:t>You’ve issued the notice – now what?</a:t>
            </a:r>
          </a:p>
        </p:txBody>
      </p:sp>
      <p:graphicFrame>
        <p:nvGraphicFramePr>
          <p:cNvPr id="5" name="Content Placeholder 2">
            <a:extLst>
              <a:ext uri="{FF2B5EF4-FFF2-40B4-BE49-F238E27FC236}">
                <a16:creationId xmlns:a16="http://schemas.microsoft.com/office/drawing/2014/main" id="{20784C34-356D-A12D-F6C0-0266E733D7F5}"/>
              </a:ext>
            </a:extLst>
          </p:cNvPr>
          <p:cNvGraphicFramePr>
            <a:graphicFrameLocks noGrp="1"/>
          </p:cNvGraphicFramePr>
          <p:nvPr>
            <p:ph idx="1"/>
            <p:extLst>
              <p:ext uri="{D42A27DB-BD31-4B8C-83A1-F6EECF244321}">
                <p14:modId xmlns:p14="http://schemas.microsoft.com/office/powerpoint/2010/main" val="242359489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844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EFB46-7D20-4A98-9011-86E05BAE6B63}">
  <ds:schemaRefs>
    <ds:schemaRef ds:uri="c25606f7-3c0a-4023-9f62-0ff088a46964"/>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ed82d5ce-ac55-4faf-b302-f86d2c2d6074"/>
  </ds:schemaRefs>
</ds:datastoreItem>
</file>

<file path=customXml/itemProps2.xml><?xml version="1.0" encoding="utf-8"?>
<ds:datastoreItem xmlns:ds="http://schemas.openxmlformats.org/officeDocument/2006/customXml" ds:itemID="{CF9E04B5-2064-4C5E-B62D-96AC3747C75F}">
  <ds:schemaRefs>
    <ds:schemaRef ds:uri="http://schemas.microsoft.com/sharepoint/v3/contenttype/forms"/>
  </ds:schemaRefs>
</ds:datastoreItem>
</file>

<file path=customXml/itemProps3.xml><?xml version="1.0" encoding="utf-8"?>
<ds:datastoreItem xmlns:ds="http://schemas.openxmlformats.org/officeDocument/2006/customXml" ds:itemID="{450C8D21-15BB-447D-B3C7-3930F68FB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c25606f7-3c0a-4023-9f62-0ff088a46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81</TotalTime>
  <Words>962</Words>
  <Application>Microsoft Office PowerPoint</Application>
  <PresentationFormat>Widescreen</PresentationFormat>
  <Paragraphs>69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 Cen MT</vt:lpstr>
      <vt:lpstr>Tw Cen MT Condensed</vt:lpstr>
      <vt:lpstr>Wingdings 3</vt:lpstr>
      <vt:lpstr>Integral</vt:lpstr>
      <vt:lpstr>Residential Lease Violations</vt:lpstr>
      <vt:lpstr>Types of Notices</vt:lpstr>
      <vt:lpstr>READ THE CONTRACT</vt:lpstr>
      <vt:lpstr>Nonpayment of Rent</vt:lpstr>
      <vt:lpstr>Notice of Material Noncompliance (Remediable) – 21/30 Day Notice</vt:lpstr>
      <vt:lpstr>Notice of Termination - REPEAT VIOLATION</vt:lpstr>
      <vt:lpstr>Notice of material noncompliance (NonREmediable) – 30 Day Notice of Termination</vt:lpstr>
      <vt:lpstr>Notice of Material noncompliance (CRIMINAL) – TERMINATION NOTICE</vt:lpstr>
      <vt:lpstr>You’ve issued the notice – now what?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Lease Violations</dc:title>
  <dc:creator>Cate Oroszlan</dc:creator>
  <cp:lastModifiedBy>Cate Oroszlan</cp:lastModifiedBy>
  <cp:revision>1</cp:revision>
  <dcterms:created xsi:type="dcterms:W3CDTF">2022-07-14T15:09:47Z</dcterms:created>
  <dcterms:modified xsi:type="dcterms:W3CDTF">2022-07-24T12:41:37Z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