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7"/>
  </p:notesMasterIdLst>
  <p:sldIdLst>
    <p:sldId id="269" r:id="rId5"/>
    <p:sldId id="270" r:id="rId6"/>
    <p:sldId id="271" r:id="rId7"/>
    <p:sldId id="280" r:id="rId8"/>
    <p:sldId id="272" r:id="rId9"/>
    <p:sldId id="273" r:id="rId10"/>
    <p:sldId id="274" r:id="rId11"/>
    <p:sldId id="275" r:id="rId12"/>
    <p:sldId id="279" r:id="rId13"/>
    <p:sldId id="276" r:id="rId14"/>
    <p:sldId id="27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B11C5-DE21-422C-B02E-ABC7FE362329}" v="5" dt="2022-03-24T18:27:49.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Pinkham" userId="S::jpinkham@virginiarealtors.org::c74fcdff-c2b4-44e4-817e-8beb96ba2faa" providerId="AD" clId="Web-{1295BBEB-6A4C-4D2A-870D-F4C99D609A4E}"/>
    <pc:docChg chg="delSld">
      <pc:chgData name="Julia Pinkham" userId="S::jpinkham@virginiarealtors.org::c74fcdff-c2b4-44e4-817e-8beb96ba2faa" providerId="AD" clId="Web-{1295BBEB-6A4C-4D2A-870D-F4C99D609A4E}" dt="2022-03-22T13:09:52.044" v="0"/>
      <pc:docMkLst>
        <pc:docMk/>
      </pc:docMkLst>
      <pc:sldChg chg="del">
        <pc:chgData name="Julia Pinkham" userId="S::jpinkham@virginiarealtors.org::c74fcdff-c2b4-44e4-817e-8beb96ba2faa" providerId="AD" clId="Web-{1295BBEB-6A4C-4D2A-870D-F4C99D609A4E}" dt="2022-03-22T13:09:52.044" v="0"/>
        <pc:sldMkLst>
          <pc:docMk/>
          <pc:sldMk cId="3737952628" sldId="277"/>
        </pc:sldMkLst>
      </pc:sldChg>
    </pc:docChg>
  </pc:docChgLst>
  <pc:docChgLst>
    <pc:chgData name="Jessica Toone" userId="8a887fee-5760-4bdf-8609-edf4e4bf3799" providerId="ADAL" clId="{005B11C5-DE21-422C-B02E-ABC7FE362329}"/>
    <pc:docChg chg="addSld modSld">
      <pc:chgData name="Jessica Toone" userId="8a887fee-5760-4bdf-8609-edf4e4bf3799" providerId="ADAL" clId="{005B11C5-DE21-422C-B02E-ABC7FE362329}" dt="2022-03-24T18:27:49.274" v="0"/>
      <pc:docMkLst>
        <pc:docMk/>
      </pc:docMkLst>
      <pc:sldChg chg="add setBg">
        <pc:chgData name="Jessica Toone" userId="8a887fee-5760-4bdf-8609-edf4e4bf3799" providerId="ADAL" clId="{005B11C5-DE21-422C-B02E-ABC7FE362329}" dt="2022-03-24T18:27:49.274" v="0"/>
        <pc:sldMkLst>
          <pc:docMk/>
          <pc:sldMk cId="3737952628" sldId="277"/>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CA927-233D-4B99-AC7D-8BD2665C1ED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2EC1A2-BE2C-4F89-B912-4DE2BC958F7E}">
      <dgm:prSet/>
      <dgm:spPr/>
      <dgm:t>
        <a:bodyPr/>
        <a:lstStyle/>
        <a:p>
          <a:r>
            <a:rPr lang="en-US"/>
            <a:t>I. Nothing in this chapter shall prohibit an owner or an owner's managing agent from denying or limiting the rental or occupancy of a rental dwelling unit to a person because of such person's source of funds, provided that such owner does not own more than four rental dwelling units in the Commonwealth at the time of the alleged discriminatory housing practice. However, if an owner, whether individually or through a business entity, owns more than a 10 percent interest in more than four rental dwelling units in the Commonwealth at the time of the alleged discriminatory housing practice, the exemption provided in this subsection shall not apply.</a:t>
          </a:r>
        </a:p>
      </dgm:t>
    </dgm:pt>
    <dgm:pt modelId="{436438A0-1C16-4337-A320-E1F9C9944DE7}" type="parTrans" cxnId="{32605665-068F-49A6-A3D3-B66CE808265D}">
      <dgm:prSet/>
      <dgm:spPr/>
      <dgm:t>
        <a:bodyPr/>
        <a:lstStyle/>
        <a:p>
          <a:endParaRPr lang="en-US"/>
        </a:p>
      </dgm:t>
    </dgm:pt>
    <dgm:pt modelId="{8BA82F0E-93D8-4C84-9545-4EDD47FD07EF}" type="sibTrans" cxnId="{32605665-068F-49A6-A3D3-B66CE808265D}">
      <dgm:prSet/>
      <dgm:spPr/>
      <dgm:t>
        <a:bodyPr/>
        <a:lstStyle/>
        <a:p>
          <a:endParaRPr lang="en-US"/>
        </a:p>
      </dgm:t>
    </dgm:pt>
    <dgm:pt modelId="{75D4F3B9-FB04-4428-A6F7-6A0251A15C92}">
      <dgm:prSet/>
      <dgm:spPr/>
      <dgm:t>
        <a:bodyPr/>
        <a:lstStyle/>
        <a:p>
          <a:r>
            <a:rPr lang="en-US"/>
            <a:t>J. It shall not be unlawful under this chapter for an owner or an owner's managing agent to deny or limit a person's rental or occupancy of a rental dwelling unit based on the person's source of funds for that unit if such source is not approved within 15 days of the person's submission of the request for tenancy approval.</a:t>
          </a:r>
        </a:p>
      </dgm:t>
    </dgm:pt>
    <dgm:pt modelId="{19B5BF61-E211-467C-BDF4-FD2A505B7169}" type="parTrans" cxnId="{3A3387F7-F57A-4EC9-905D-BC0EC475D030}">
      <dgm:prSet/>
      <dgm:spPr/>
      <dgm:t>
        <a:bodyPr/>
        <a:lstStyle/>
        <a:p>
          <a:endParaRPr lang="en-US"/>
        </a:p>
      </dgm:t>
    </dgm:pt>
    <dgm:pt modelId="{9843EFCB-29D2-48DF-A5C2-D7E14945AF4D}" type="sibTrans" cxnId="{3A3387F7-F57A-4EC9-905D-BC0EC475D030}">
      <dgm:prSet/>
      <dgm:spPr/>
      <dgm:t>
        <a:bodyPr/>
        <a:lstStyle/>
        <a:p>
          <a:endParaRPr lang="en-US"/>
        </a:p>
      </dgm:t>
    </dgm:pt>
    <dgm:pt modelId="{CE3C2A35-5D7A-4B9F-BDA0-7A277BA592FA}" type="pres">
      <dgm:prSet presAssocID="{8CBCA927-233D-4B99-AC7D-8BD2665C1EDF}" presName="linear" presStyleCnt="0">
        <dgm:presLayoutVars>
          <dgm:animLvl val="lvl"/>
          <dgm:resizeHandles val="exact"/>
        </dgm:presLayoutVars>
      </dgm:prSet>
      <dgm:spPr/>
    </dgm:pt>
    <dgm:pt modelId="{4D94F61D-826B-425F-BA53-38B513FF9CBA}" type="pres">
      <dgm:prSet presAssocID="{012EC1A2-BE2C-4F89-B912-4DE2BC958F7E}" presName="parentText" presStyleLbl="node1" presStyleIdx="0" presStyleCnt="2">
        <dgm:presLayoutVars>
          <dgm:chMax val="0"/>
          <dgm:bulletEnabled val="1"/>
        </dgm:presLayoutVars>
      </dgm:prSet>
      <dgm:spPr/>
    </dgm:pt>
    <dgm:pt modelId="{9E4054A5-3F32-4E0A-BD70-B4CE8700BBBC}" type="pres">
      <dgm:prSet presAssocID="{8BA82F0E-93D8-4C84-9545-4EDD47FD07EF}" presName="spacer" presStyleCnt="0"/>
      <dgm:spPr/>
    </dgm:pt>
    <dgm:pt modelId="{3A1E9904-7659-4034-856D-2152F1A2D3A6}" type="pres">
      <dgm:prSet presAssocID="{75D4F3B9-FB04-4428-A6F7-6A0251A15C92}" presName="parentText" presStyleLbl="node1" presStyleIdx="1" presStyleCnt="2">
        <dgm:presLayoutVars>
          <dgm:chMax val="0"/>
          <dgm:bulletEnabled val="1"/>
        </dgm:presLayoutVars>
      </dgm:prSet>
      <dgm:spPr/>
    </dgm:pt>
  </dgm:ptLst>
  <dgm:cxnLst>
    <dgm:cxn modelId="{A26C1212-D95B-4CE9-9EDA-3B71BC120138}" type="presOf" srcId="{8CBCA927-233D-4B99-AC7D-8BD2665C1EDF}" destId="{CE3C2A35-5D7A-4B9F-BDA0-7A277BA592FA}" srcOrd="0" destOrd="0" presId="urn:microsoft.com/office/officeart/2005/8/layout/vList2"/>
    <dgm:cxn modelId="{32605665-068F-49A6-A3D3-B66CE808265D}" srcId="{8CBCA927-233D-4B99-AC7D-8BD2665C1EDF}" destId="{012EC1A2-BE2C-4F89-B912-4DE2BC958F7E}" srcOrd="0" destOrd="0" parTransId="{436438A0-1C16-4337-A320-E1F9C9944DE7}" sibTransId="{8BA82F0E-93D8-4C84-9545-4EDD47FD07EF}"/>
    <dgm:cxn modelId="{7D5F7D93-1D31-463A-84EA-846047E0632A}" type="presOf" srcId="{012EC1A2-BE2C-4F89-B912-4DE2BC958F7E}" destId="{4D94F61D-826B-425F-BA53-38B513FF9CBA}" srcOrd="0" destOrd="0" presId="urn:microsoft.com/office/officeart/2005/8/layout/vList2"/>
    <dgm:cxn modelId="{5848C6F6-ABE7-4D88-B5BD-D7D48B475AE0}" type="presOf" srcId="{75D4F3B9-FB04-4428-A6F7-6A0251A15C92}" destId="{3A1E9904-7659-4034-856D-2152F1A2D3A6}" srcOrd="0" destOrd="0" presId="urn:microsoft.com/office/officeart/2005/8/layout/vList2"/>
    <dgm:cxn modelId="{3A3387F7-F57A-4EC9-905D-BC0EC475D030}" srcId="{8CBCA927-233D-4B99-AC7D-8BD2665C1EDF}" destId="{75D4F3B9-FB04-4428-A6F7-6A0251A15C92}" srcOrd="1" destOrd="0" parTransId="{19B5BF61-E211-467C-BDF4-FD2A505B7169}" sibTransId="{9843EFCB-29D2-48DF-A5C2-D7E14945AF4D}"/>
    <dgm:cxn modelId="{2984F299-3574-4DE4-AB6C-BB10FE620003}" type="presParOf" srcId="{CE3C2A35-5D7A-4B9F-BDA0-7A277BA592FA}" destId="{4D94F61D-826B-425F-BA53-38B513FF9CBA}" srcOrd="0" destOrd="0" presId="urn:microsoft.com/office/officeart/2005/8/layout/vList2"/>
    <dgm:cxn modelId="{15549AE5-B1FA-4DE4-AB5B-1E8E72E3F68C}" type="presParOf" srcId="{CE3C2A35-5D7A-4B9F-BDA0-7A277BA592FA}" destId="{9E4054A5-3F32-4E0A-BD70-B4CE8700BBBC}" srcOrd="1" destOrd="0" presId="urn:microsoft.com/office/officeart/2005/8/layout/vList2"/>
    <dgm:cxn modelId="{FE2A6FBB-9650-49CB-A15E-A6E9C06A333E}" type="presParOf" srcId="{CE3C2A35-5D7A-4B9F-BDA0-7A277BA592FA}" destId="{3A1E9904-7659-4034-856D-2152F1A2D3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97FD6-A273-4665-9EE7-37D00B4E31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3216174-7B63-4623-95EF-A2B5F1CFD95E}">
      <dgm:prSet custT="1"/>
      <dgm:spPr/>
      <dgm:t>
        <a:bodyPr/>
        <a:lstStyle/>
        <a:p>
          <a:r>
            <a:rPr lang="en-US" sz="1600"/>
            <a:t>“It shall not be unlawful under this chapter for an owner or an owner's managing agent to deny or limit a person’s rental or occupancy of a rental dwelling unit based on the person’s source of funds for that unit if such source is not </a:t>
          </a:r>
          <a:r>
            <a:rPr lang="en-US" sz="1600" b="1" u="sng"/>
            <a:t>approved</a:t>
          </a:r>
          <a:r>
            <a:rPr lang="en-US" sz="1600"/>
            <a:t> within 15 days of the person’s </a:t>
          </a:r>
          <a:r>
            <a:rPr lang="en-US" sz="1600" b="1" u="sng"/>
            <a:t>submission of the request for tenancy approval</a:t>
          </a:r>
          <a:r>
            <a:rPr lang="en-US" sz="1600"/>
            <a:t>.”</a:t>
          </a:r>
        </a:p>
      </dgm:t>
    </dgm:pt>
    <dgm:pt modelId="{0D73CA19-4D8D-4CB4-988B-B5996AD71421}" type="parTrans" cxnId="{7AF1FE0C-96B4-4EE1-BACA-8FA1118B0C38}">
      <dgm:prSet/>
      <dgm:spPr/>
      <dgm:t>
        <a:bodyPr/>
        <a:lstStyle/>
        <a:p>
          <a:endParaRPr lang="en-US"/>
        </a:p>
      </dgm:t>
    </dgm:pt>
    <dgm:pt modelId="{B73BE520-8EAF-485A-AD1C-1B789E8D9AF5}" type="sibTrans" cxnId="{7AF1FE0C-96B4-4EE1-BACA-8FA1118B0C38}">
      <dgm:prSet/>
      <dgm:spPr/>
      <dgm:t>
        <a:bodyPr/>
        <a:lstStyle/>
        <a:p>
          <a:endParaRPr lang="en-US"/>
        </a:p>
      </dgm:t>
    </dgm:pt>
    <dgm:pt modelId="{4B8B1747-806E-4956-81FC-E020CB385FBB}">
      <dgm:prSet custT="1"/>
      <dgm:spPr/>
      <dgm:t>
        <a:bodyPr/>
        <a:lstStyle/>
        <a:p>
          <a:r>
            <a:rPr lang="en-US" sz="1600" b="1"/>
            <a:t>When is the “submission of the request for tenancy approval?” </a:t>
          </a:r>
          <a:r>
            <a:rPr lang="en-US" sz="1600"/>
            <a:t>The date on which a complete Request for Tenancy Approval package is delivered (in person, emailed, or date of mailing) to the voucher administrator.</a:t>
          </a:r>
        </a:p>
      </dgm:t>
    </dgm:pt>
    <dgm:pt modelId="{3234D702-EED4-4AAC-B623-13CE49E8248B}" type="parTrans" cxnId="{ECF20968-8D85-4FE2-808A-7F2794DBB401}">
      <dgm:prSet/>
      <dgm:spPr/>
      <dgm:t>
        <a:bodyPr/>
        <a:lstStyle/>
        <a:p>
          <a:endParaRPr lang="en-US"/>
        </a:p>
      </dgm:t>
    </dgm:pt>
    <dgm:pt modelId="{4B9C7352-7049-43E3-AC54-84031A615C0C}" type="sibTrans" cxnId="{ECF20968-8D85-4FE2-808A-7F2794DBB401}">
      <dgm:prSet/>
      <dgm:spPr/>
      <dgm:t>
        <a:bodyPr/>
        <a:lstStyle/>
        <a:p>
          <a:endParaRPr lang="en-US"/>
        </a:p>
      </dgm:t>
    </dgm:pt>
    <dgm:pt modelId="{484C853A-46F5-4FB4-916E-B8E1F63744A1}">
      <dgm:prSet custT="1"/>
      <dgm:spPr/>
      <dgm:t>
        <a:bodyPr/>
        <a:lstStyle/>
        <a:p>
          <a:r>
            <a:rPr lang="en-US" sz="1600" b="1"/>
            <a:t>When is it considered “approved?” </a:t>
          </a:r>
          <a:r>
            <a:rPr lang="en-US" sz="1600"/>
            <a:t>The date that the unit passes inspection as indicated on the inspection report.</a:t>
          </a:r>
        </a:p>
      </dgm:t>
    </dgm:pt>
    <dgm:pt modelId="{8BFC8A59-E070-4C04-AE54-49B7D34E9A61}" type="parTrans" cxnId="{4C08B208-FEF5-40AB-ACCF-CA8850EACC2F}">
      <dgm:prSet/>
      <dgm:spPr/>
      <dgm:t>
        <a:bodyPr/>
        <a:lstStyle/>
        <a:p>
          <a:endParaRPr lang="en-US"/>
        </a:p>
      </dgm:t>
    </dgm:pt>
    <dgm:pt modelId="{8FD5BDEA-BA55-46A3-A99C-26B7EA5D4789}" type="sibTrans" cxnId="{4C08B208-FEF5-40AB-ACCF-CA8850EACC2F}">
      <dgm:prSet/>
      <dgm:spPr/>
      <dgm:t>
        <a:bodyPr/>
        <a:lstStyle/>
        <a:p>
          <a:endParaRPr lang="en-US"/>
        </a:p>
      </dgm:t>
    </dgm:pt>
    <dgm:pt modelId="{EA507F15-14EC-4364-B746-7C37FA8EBE7D}">
      <dgm:prSet custT="1"/>
      <dgm:spPr/>
      <dgm:t>
        <a:bodyPr/>
        <a:lstStyle/>
        <a:p>
          <a:r>
            <a:rPr lang="en-US" sz="1600" b="1" u="sng"/>
            <a:t>Implicit in this exemption is that housing provider cooperates in good faith with applicant and voucher administrator!</a:t>
          </a:r>
        </a:p>
      </dgm:t>
    </dgm:pt>
    <dgm:pt modelId="{9F4D8EEF-35B1-4761-9503-2331C659B842}" type="parTrans" cxnId="{A36BE536-D9A1-46B6-A2E1-BFFDE153564B}">
      <dgm:prSet/>
      <dgm:spPr/>
      <dgm:t>
        <a:bodyPr/>
        <a:lstStyle/>
        <a:p>
          <a:endParaRPr lang="en-US"/>
        </a:p>
      </dgm:t>
    </dgm:pt>
    <dgm:pt modelId="{FB863266-243D-474F-9DCE-8B0FA964C34F}" type="sibTrans" cxnId="{A36BE536-D9A1-46B6-A2E1-BFFDE153564B}">
      <dgm:prSet/>
      <dgm:spPr/>
      <dgm:t>
        <a:bodyPr/>
        <a:lstStyle/>
        <a:p>
          <a:endParaRPr lang="en-US"/>
        </a:p>
      </dgm:t>
    </dgm:pt>
    <dgm:pt modelId="{716D57E2-1968-415D-B266-BC0C9A0900CA}" type="pres">
      <dgm:prSet presAssocID="{50997FD6-A273-4665-9EE7-37D00B4E311E}" presName="vert0" presStyleCnt="0">
        <dgm:presLayoutVars>
          <dgm:dir/>
          <dgm:animOne val="branch"/>
          <dgm:animLvl val="lvl"/>
        </dgm:presLayoutVars>
      </dgm:prSet>
      <dgm:spPr/>
    </dgm:pt>
    <dgm:pt modelId="{92CCA54C-3ECE-42D4-9727-26E921C576E6}" type="pres">
      <dgm:prSet presAssocID="{73216174-7B63-4623-95EF-A2B5F1CFD95E}" presName="thickLine" presStyleLbl="alignNode1" presStyleIdx="0" presStyleCnt="4"/>
      <dgm:spPr/>
    </dgm:pt>
    <dgm:pt modelId="{962920D4-D70B-4EB4-93BC-4D7F4E16512A}" type="pres">
      <dgm:prSet presAssocID="{73216174-7B63-4623-95EF-A2B5F1CFD95E}" presName="horz1" presStyleCnt="0"/>
      <dgm:spPr/>
    </dgm:pt>
    <dgm:pt modelId="{E0998EC9-2866-4ED3-B240-09AC951E64A3}" type="pres">
      <dgm:prSet presAssocID="{73216174-7B63-4623-95EF-A2B5F1CFD95E}" presName="tx1" presStyleLbl="revTx" presStyleIdx="0" presStyleCnt="4"/>
      <dgm:spPr/>
    </dgm:pt>
    <dgm:pt modelId="{B7EFF6B2-1019-4F69-BA08-737FB7B9F803}" type="pres">
      <dgm:prSet presAssocID="{73216174-7B63-4623-95EF-A2B5F1CFD95E}" presName="vert1" presStyleCnt="0"/>
      <dgm:spPr/>
    </dgm:pt>
    <dgm:pt modelId="{0FB8BFEE-0F91-491E-B49C-B9131167669C}" type="pres">
      <dgm:prSet presAssocID="{4B8B1747-806E-4956-81FC-E020CB385FBB}" presName="thickLine" presStyleLbl="alignNode1" presStyleIdx="1" presStyleCnt="4"/>
      <dgm:spPr/>
    </dgm:pt>
    <dgm:pt modelId="{AAEA4E36-D57A-476A-BC93-D55BD6C7D6EE}" type="pres">
      <dgm:prSet presAssocID="{4B8B1747-806E-4956-81FC-E020CB385FBB}" presName="horz1" presStyleCnt="0"/>
      <dgm:spPr/>
    </dgm:pt>
    <dgm:pt modelId="{F57BAE33-60EB-43E7-9FC8-93779B40CBB0}" type="pres">
      <dgm:prSet presAssocID="{4B8B1747-806E-4956-81FC-E020CB385FBB}" presName="tx1" presStyleLbl="revTx" presStyleIdx="1" presStyleCnt="4"/>
      <dgm:spPr/>
    </dgm:pt>
    <dgm:pt modelId="{F094C6FF-75EF-4F38-8DB0-77E272D7D49E}" type="pres">
      <dgm:prSet presAssocID="{4B8B1747-806E-4956-81FC-E020CB385FBB}" presName="vert1" presStyleCnt="0"/>
      <dgm:spPr/>
    </dgm:pt>
    <dgm:pt modelId="{AF60346F-AF8A-4DF7-86C5-72A7A108B05E}" type="pres">
      <dgm:prSet presAssocID="{484C853A-46F5-4FB4-916E-B8E1F63744A1}" presName="thickLine" presStyleLbl="alignNode1" presStyleIdx="2" presStyleCnt="4"/>
      <dgm:spPr/>
    </dgm:pt>
    <dgm:pt modelId="{4D557810-9BA6-4752-B701-36AD8C9DDFB2}" type="pres">
      <dgm:prSet presAssocID="{484C853A-46F5-4FB4-916E-B8E1F63744A1}" presName="horz1" presStyleCnt="0"/>
      <dgm:spPr/>
    </dgm:pt>
    <dgm:pt modelId="{C65E7498-6A03-4DFE-A75F-23E2A1FE8781}" type="pres">
      <dgm:prSet presAssocID="{484C853A-46F5-4FB4-916E-B8E1F63744A1}" presName="tx1" presStyleLbl="revTx" presStyleIdx="2" presStyleCnt="4"/>
      <dgm:spPr/>
    </dgm:pt>
    <dgm:pt modelId="{83345486-A0E5-412C-BDBA-FA854E59C308}" type="pres">
      <dgm:prSet presAssocID="{484C853A-46F5-4FB4-916E-B8E1F63744A1}" presName="vert1" presStyleCnt="0"/>
      <dgm:spPr/>
    </dgm:pt>
    <dgm:pt modelId="{B80DBC68-A5DD-4684-8891-59576C7D3F32}" type="pres">
      <dgm:prSet presAssocID="{EA507F15-14EC-4364-B746-7C37FA8EBE7D}" presName="thickLine" presStyleLbl="alignNode1" presStyleIdx="3" presStyleCnt="4"/>
      <dgm:spPr/>
    </dgm:pt>
    <dgm:pt modelId="{1F464F52-97C4-447B-8090-165BEDA23535}" type="pres">
      <dgm:prSet presAssocID="{EA507F15-14EC-4364-B746-7C37FA8EBE7D}" presName="horz1" presStyleCnt="0"/>
      <dgm:spPr/>
    </dgm:pt>
    <dgm:pt modelId="{980591C8-2F1B-4A53-96D1-1A5E5C5FB4D7}" type="pres">
      <dgm:prSet presAssocID="{EA507F15-14EC-4364-B746-7C37FA8EBE7D}" presName="tx1" presStyleLbl="revTx" presStyleIdx="3" presStyleCnt="4"/>
      <dgm:spPr/>
    </dgm:pt>
    <dgm:pt modelId="{0B4C0F36-B564-4640-BF26-DACED7490D72}" type="pres">
      <dgm:prSet presAssocID="{EA507F15-14EC-4364-B746-7C37FA8EBE7D}" presName="vert1" presStyleCnt="0"/>
      <dgm:spPr/>
    </dgm:pt>
  </dgm:ptLst>
  <dgm:cxnLst>
    <dgm:cxn modelId="{4C08B208-FEF5-40AB-ACCF-CA8850EACC2F}" srcId="{50997FD6-A273-4665-9EE7-37D00B4E311E}" destId="{484C853A-46F5-4FB4-916E-B8E1F63744A1}" srcOrd="2" destOrd="0" parTransId="{8BFC8A59-E070-4C04-AE54-49B7D34E9A61}" sibTransId="{8FD5BDEA-BA55-46A3-A99C-26B7EA5D4789}"/>
    <dgm:cxn modelId="{7AF1FE0C-96B4-4EE1-BACA-8FA1118B0C38}" srcId="{50997FD6-A273-4665-9EE7-37D00B4E311E}" destId="{73216174-7B63-4623-95EF-A2B5F1CFD95E}" srcOrd="0" destOrd="0" parTransId="{0D73CA19-4D8D-4CB4-988B-B5996AD71421}" sibTransId="{B73BE520-8EAF-485A-AD1C-1B789E8D9AF5}"/>
    <dgm:cxn modelId="{1C7AA915-1913-4582-B193-C8275C4AAF1B}" type="presOf" srcId="{4B8B1747-806E-4956-81FC-E020CB385FBB}" destId="{F57BAE33-60EB-43E7-9FC8-93779B40CBB0}" srcOrd="0" destOrd="0" presId="urn:microsoft.com/office/officeart/2008/layout/LinedList"/>
    <dgm:cxn modelId="{B894E835-60B7-47E7-B95B-85BC27D55F78}" type="presOf" srcId="{484C853A-46F5-4FB4-916E-B8E1F63744A1}" destId="{C65E7498-6A03-4DFE-A75F-23E2A1FE8781}" srcOrd="0" destOrd="0" presId="urn:microsoft.com/office/officeart/2008/layout/LinedList"/>
    <dgm:cxn modelId="{A36BE536-D9A1-46B6-A2E1-BFFDE153564B}" srcId="{50997FD6-A273-4665-9EE7-37D00B4E311E}" destId="{EA507F15-14EC-4364-B746-7C37FA8EBE7D}" srcOrd="3" destOrd="0" parTransId="{9F4D8EEF-35B1-4761-9503-2331C659B842}" sibTransId="{FB863266-243D-474F-9DCE-8B0FA964C34F}"/>
    <dgm:cxn modelId="{ECF20968-8D85-4FE2-808A-7F2794DBB401}" srcId="{50997FD6-A273-4665-9EE7-37D00B4E311E}" destId="{4B8B1747-806E-4956-81FC-E020CB385FBB}" srcOrd="1" destOrd="0" parTransId="{3234D702-EED4-4AAC-B623-13CE49E8248B}" sibTransId="{4B9C7352-7049-43E3-AC54-84031A615C0C}"/>
    <dgm:cxn modelId="{7034D76D-F37F-4557-9CDA-65A0F4DCF9D8}" type="presOf" srcId="{50997FD6-A273-4665-9EE7-37D00B4E311E}" destId="{716D57E2-1968-415D-B266-BC0C9A0900CA}" srcOrd="0" destOrd="0" presId="urn:microsoft.com/office/officeart/2008/layout/LinedList"/>
    <dgm:cxn modelId="{9FB32A8E-1763-40D8-BC98-B91B9A54C90D}" type="presOf" srcId="{EA507F15-14EC-4364-B746-7C37FA8EBE7D}" destId="{980591C8-2F1B-4A53-96D1-1A5E5C5FB4D7}" srcOrd="0" destOrd="0" presId="urn:microsoft.com/office/officeart/2008/layout/LinedList"/>
    <dgm:cxn modelId="{79F5FCDB-13DA-44F4-AB64-E2B67125594E}" type="presOf" srcId="{73216174-7B63-4623-95EF-A2B5F1CFD95E}" destId="{E0998EC9-2866-4ED3-B240-09AC951E64A3}" srcOrd="0" destOrd="0" presId="urn:microsoft.com/office/officeart/2008/layout/LinedList"/>
    <dgm:cxn modelId="{4AE66BF1-5473-448E-91B8-B66918752B44}" type="presParOf" srcId="{716D57E2-1968-415D-B266-BC0C9A0900CA}" destId="{92CCA54C-3ECE-42D4-9727-26E921C576E6}" srcOrd="0" destOrd="0" presId="urn:microsoft.com/office/officeart/2008/layout/LinedList"/>
    <dgm:cxn modelId="{5ADBF005-3BED-4439-ACAB-B424F3AD43C4}" type="presParOf" srcId="{716D57E2-1968-415D-B266-BC0C9A0900CA}" destId="{962920D4-D70B-4EB4-93BC-4D7F4E16512A}" srcOrd="1" destOrd="0" presId="urn:microsoft.com/office/officeart/2008/layout/LinedList"/>
    <dgm:cxn modelId="{947DE0DF-5582-40CB-A23F-47580A98684E}" type="presParOf" srcId="{962920D4-D70B-4EB4-93BC-4D7F4E16512A}" destId="{E0998EC9-2866-4ED3-B240-09AC951E64A3}" srcOrd="0" destOrd="0" presId="urn:microsoft.com/office/officeart/2008/layout/LinedList"/>
    <dgm:cxn modelId="{560F661C-323B-4041-B266-4E5DE8142248}" type="presParOf" srcId="{962920D4-D70B-4EB4-93BC-4D7F4E16512A}" destId="{B7EFF6B2-1019-4F69-BA08-737FB7B9F803}" srcOrd="1" destOrd="0" presId="urn:microsoft.com/office/officeart/2008/layout/LinedList"/>
    <dgm:cxn modelId="{BBA43AE5-43DF-4928-A26F-086138445EAF}" type="presParOf" srcId="{716D57E2-1968-415D-B266-BC0C9A0900CA}" destId="{0FB8BFEE-0F91-491E-B49C-B9131167669C}" srcOrd="2" destOrd="0" presId="urn:microsoft.com/office/officeart/2008/layout/LinedList"/>
    <dgm:cxn modelId="{C38BC219-35BE-4555-B3C9-6572776582A5}" type="presParOf" srcId="{716D57E2-1968-415D-B266-BC0C9A0900CA}" destId="{AAEA4E36-D57A-476A-BC93-D55BD6C7D6EE}" srcOrd="3" destOrd="0" presId="urn:microsoft.com/office/officeart/2008/layout/LinedList"/>
    <dgm:cxn modelId="{7A96F009-3C77-44CF-924E-6593ABB7D9D7}" type="presParOf" srcId="{AAEA4E36-D57A-476A-BC93-D55BD6C7D6EE}" destId="{F57BAE33-60EB-43E7-9FC8-93779B40CBB0}" srcOrd="0" destOrd="0" presId="urn:microsoft.com/office/officeart/2008/layout/LinedList"/>
    <dgm:cxn modelId="{F8C85508-5D45-4060-9974-3C53B43E8B5E}" type="presParOf" srcId="{AAEA4E36-D57A-476A-BC93-D55BD6C7D6EE}" destId="{F094C6FF-75EF-4F38-8DB0-77E272D7D49E}" srcOrd="1" destOrd="0" presId="urn:microsoft.com/office/officeart/2008/layout/LinedList"/>
    <dgm:cxn modelId="{B8C07FE4-B17A-42CE-848C-5C11A0D9F6D0}" type="presParOf" srcId="{716D57E2-1968-415D-B266-BC0C9A0900CA}" destId="{AF60346F-AF8A-4DF7-86C5-72A7A108B05E}" srcOrd="4" destOrd="0" presId="urn:microsoft.com/office/officeart/2008/layout/LinedList"/>
    <dgm:cxn modelId="{EECB40E7-5CDE-42B7-9610-A536233A6934}" type="presParOf" srcId="{716D57E2-1968-415D-B266-BC0C9A0900CA}" destId="{4D557810-9BA6-4752-B701-36AD8C9DDFB2}" srcOrd="5" destOrd="0" presId="urn:microsoft.com/office/officeart/2008/layout/LinedList"/>
    <dgm:cxn modelId="{85FC42BF-2315-47FE-BF46-1CA66EDC412A}" type="presParOf" srcId="{4D557810-9BA6-4752-B701-36AD8C9DDFB2}" destId="{C65E7498-6A03-4DFE-A75F-23E2A1FE8781}" srcOrd="0" destOrd="0" presId="urn:microsoft.com/office/officeart/2008/layout/LinedList"/>
    <dgm:cxn modelId="{ED35F396-AB9C-4BD0-A67E-0E9F8E661105}" type="presParOf" srcId="{4D557810-9BA6-4752-B701-36AD8C9DDFB2}" destId="{83345486-A0E5-412C-BDBA-FA854E59C308}" srcOrd="1" destOrd="0" presId="urn:microsoft.com/office/officeart/2008/layout/LinedList"/>
    <dgm:cxn modelId="{3A76EC81-23CF-4D3A-94B8-AC53D583E3A0}" type="presParOf" srcId="{716D57E2-1968-415D-B266-BC0C9A0900CA}" destId="{B80DBC68-A5DD-4684-8891-59576C7D3F32}" srcOrd="6" destOrd="0" presId="urn:microsoft.com/office/officeart/2008/layout/LinedList"/>
    <dgm:cxn modelId="{E4D409D4-B135-4D87-90E9-CDE9AD219977}" type="presParOf" srcId="{716D57E2-1968-415D-B266-BC0C9A0900CA}" destId="{1F464F52-97C4-447B-8090-165BEDA23535}" srcOrd="7" destOrd="0" presId="urn:microsoft.com/office/officeart/2008/layout/LinedList"/>
    <dgm:cxn modelId="{81E2AB27-CE6B-4379-877D-09BF258E0159}" type="presParOf" srcId="{1F464F52-97C4-447B-8090-165BEDA23535}" destId="{980591C8-2F1B-4A53-96D1-1A5E5C5FB4D7}" srcOrd="0" destOrd="0" presId="urn:microsoft.com/office/officeart/2008/layout/LinedList"/>
    <dgm:cxn modelId="{9131F1D1-F97F-4F03-AC60-8F4E70B8EDF4}" type="presParOf" srcId="{1F464F52-97C4-447B-8090-165BEDA23535}" destId="{0B4C0F36-B564-4640-BF26-DACED7490D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C326D-68F8-458E-9D74-8238008819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9AB99A-4DF7-4B0E-9677-D2A9BC97C262}">
      <dgm:prSet/>
      <dgm:spPr/>
      <dgm:t>
        <a:bodyPr/>
        <a:lstStyle/>
        <a:p>
          <a:r>
            <a:rPr lang="en-US"/>
            <a:t>Develop or recommend screening policies that follow the law and guidelines</a:t>
          </a:r>
        </a:p>
      </dgm:t>
    </dgm:pt>
    <dgm:pt modelId="{4A546825-F6DD-46E8-9B4C-B5F88068C2AA}" type="parTrans" cxnId="{6988E608-710B-4F89-8E42-871AA28B7E83}">
      <dgm:prSet/>
      <dgm:spPr/>
      <dgm:t>
        <a:bodyPr/>
        <a:lstStyle/>
        <a:p>
          <a:endParaRPr lang="en-US"/>
        </a:p>
      </dgm:t>
    </dgm:pt>
    <dgm:pt modelId="{495FCCF6-C298-4367-81B3-2DBC80155671}" type="sibTrans" cxnId="{6988E608-710B-4F89-8E42-871AA28B7E83}">
      <dgm:prSet/>
      <dgm:spPr/>
      <dgm:t>
        <a:bodyPr/>
        <a:lstStyle/>
        <a:p>
          <a:endParaRPr lang="en-US"/>
        </a:p>
      </dgm:t>
    </dgm:pt>
    <dgm:pt modelId="{E350AFBA-F766-4A40-BB08-721B5E0DC3E7}">
      <dgm:prSet/>
      <dgm:spPr/>
      <dgm:t>
        <a:bodyPr/>
        <a:lstStyle/>
        <a:p>
          <a:r>
            <a:rPr lang="en-US"/>
            <a:t>Apply those screening policies consistently to a property </a:t>
          </a:r>
        </a:p>
      </dgm:t>
    </dgm:pt>
    <dgm:pt modelId="{4EA9DE4D-D87D-448B-A8E3-07CBB81CB285}" type="parTrans" cxnId="{DF60707A-EC9B-447E-97AA-B16BCD81A793}">
      <dgm:prSet/>
      <dgm:spPr/>
      <dgm:t>
        <a:bodyPr/>
        <a:lstStyle/>
        <a:p>
          <a:endParaRPr lang="en-US"/>
        </a:p>
      </dgm:t>
    </dgm:pt>
    <dgm:pt modelId="{EE9C8584-033B-45A0-85CE-BC971DEC7A37}" type="sibTrans" cxnId="{DF60707A-EC9B-447E-97AA-B16BCD81A793}">
      <dgm:prSet/>
      <dgm:spPr/>
      <dgm:t>
        <a:bodyPr/>
        <a:lstStyle/>
        <a:p>
          <a:endParaRPr lang="en-US"/>
        </a:p>
      </dgm:t>
    </dgm:pt>
    <dgm:pt modelId="{D13565B4-873A-41C6-B4AD-2CB0ADA52188}">
      <dgm:prSet/>
      <dgm:spPr/>
      <dgm:t>
        <a:bodyPr/>
        <a:lstStyle/>
        <a:p>
          <a:r>
            <a:rPr lang="en-US"/>
            <a:t>Approach a property approval process in good faith</a:t>
          </a:r>
        </a:p>
      </dgm:t>
    </dgm:pt>
    <dgm:pt modelId="{ECD78949-C0E2-4160-8D15-2E124478678A}" type="parTrans" cxnId="{AC26C4BB-B78B-4B3E-91A6-E78DF7BABAE2}">
      <dgm:prSet/>
      <dgm:spPr/>
      <dgm:t>
        <a:bodyPr/>
        <a:lstStyle/>
        <a:p>
          <a:endParaRPr lang="en-US"/>
        </a:p>
      </dgm:t>
    </dgm:pt>
    <dgm:pt modelId="{D0D7BCCF-2B21-4EE6-A04E-DC2F22367B28}" type="sibTrans" cxnId="{AC26C4BB-B78B-4B3E-91A6-E78DF7BABAE2}">
      <dgm:prSet/>
      <dgm:spPr/>
      <dgm:t>
        <a:bodyPr/>
        <a:lstStyle/>
        <a:p>
          <a:endParaRPr lang="en-US"/>
        </a:p>
      </dgm:t>
    </dgm:pt>
    <dgm:pt modelId="{C52403F0-8F9E-4B9F-9D13-6C265A50D145}">
      <dgm:prSet/>
      <dgm:spPr/>
      <dgm:t>
        <a:bodyPr/>
        <a:lstStyle/>
        <a:p>
          <a:r>
            <a:rPr lang="en-US"/>
            <a:t>Document the process for verification purposes</a:t>
          </a:r>
        </a:p>
      </dgm:t>
    </dgm:pt>
    <dgm:pt modelId="{5C2A01FD-0DB6-4410-A8B0-34B6697FFE2F}" type="parTrans" cxnId="{7C2C08CE-F17A-401D-A5CE-8756853AA2C8}">
      <dgm:prSet/>
      <dgm:spPr/>
      <dgm:t>
        <a:bodyPr/>
        <a:lstStyle/>
        <a:p>
          <a:endParaRPr lang="en-US"/>
        </a:p>
      </dgm:t>
    </dgm:pt>
    <dgm:pt modelId="{AD4FFF9A-808C-416C-9B0A-728E153419D2}" type="sibTrans" cxnId="{7C2C08CE-F17A-401D-A5CE-8756853AA2C8}">
      <dgm:prSet/>
      <dgm:spPr/>
      <dgm:t>
        <a:bodyPr/>
        <a:lstStyle/>
        <a:p>
          <a:endParaRPr lang="en-US"/>
        </a:p>
      </dgm:t>
    </dgm:pt>
    <dgm:pt modelId="{35710DAE-C6C2-4E1D-9ABA-346D995F96BA}">
      <dgm:prSet/>
      <dgm:spPr/>
      <dgm:t>
        <a:bodyPr/>
        <a:lstStyle/>
        <a:p>
          <a:r>
            <a:rPr lang="en-US"/>
            <a:t>Know how many properties your client owns and ensure that it’s verified and/or update on a regular (at least yearly) basis</a:t>
          </a:r>
        </a:p>
      </dgm:t>
    </dgm:pt>
    <dgm:pt modelId="{5995C332-2349-4F63-A3D6-3CA00734538B}" type="parTrans" cxnId="{19E192A7-E21F-43A4-820D-1114EE5755B0}">
      <dgm:prSet/>
      <dgm:spPr/>
      <dgm:t>
        <a:bodyPr/>
        <a:lstStyle/>
        <a:p>
          <a:endParaRPr lang="en-US"/>
        </a:p>
      </dgm:t>
    </dgm:pt>
    <dgm:pt modelId="{DCAC5C5C-2AA2-439E-BEA6-69EB4A80AE9C}" type="sibTrans" cxnId="{19E192A7-E21F-43A4-820D-1114EE5755B0}">
      <dgm:prSet/>
      <dgm:spPr/>
      <dgm:t>
        <a:bodyPr/>
        <a:lstStyle/>
        <a:p>
          <a:endParaRPr lang="en-US"/>
        </a:p>
      </dgm:t>
    </dgm:pt>
    <dgm:pt modelId="{B74D54E9-2D98-4B31-8367-B92ECDCC61B2}" type="pres">
      <dgm:prSet presAssocID="{412C326D-68F8-458E-9D74-823800881982}" presName="root" presStyleCnt="0">
        <dgm:presLayoutVars>
          <dgm:dir/>
          <dgm:resizeHandles val="exact"/>
        </dgm:presLayoutVars>
      </dgm:prSet>
      <dgm:spPr/>
    </dgm:pt>
    <dgm:pt modelId="{29E6F516-4CE0-4C5A-8C88-8B96031B7B3E}" type="pres">
      <dgm:prSet presAssocID="{D69AB99A-4DF7-4B0E-9677-D2A9BC97C262}" presName="compNode" presStyleCnt="0"/>
      <dgm:spPr/>
    </dgm:pt>
    <dgm:pt modelId="{9DD0DD31-0967-4720-9004-4A73028C4642}" type="pres">
      <dgm:prSet presAssocID="{D69AB99A-4DF7-4B0E-9677-D2A9BC97C262}" presName="bgRect" presStyleLbl="bgShp" presStyleIdx="0" presStyleCnt="5"/>
      <dgm:spPr/>
    </dgm:pt>
    <dgm:pt modelId="{FABE9842-5A24-42E9-99C4-35F53F229C77}" type="pres">
      <dgm:prSet presAssocID="{D69AB99A-4DF7-4B0E-9677-D2A9BC97C2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4FCE544-070E-4A4F-8D4F-E3EBBA17A032}" type="pres">
      <dgm:prSet presAssocID="{D69AB99A-4DF7-4B0E-9677-D2A9BC97C262}" presName="spaceRect" presStyleCnt="0"/>
      <dgm:spPr/>
    </dgm:pt>
    <dgm:pt modelId="{B97B4D9A-B074-4FC5-8818-34E1BD064DA8}" type="pres">
      <dgm:prSet presAssocID="{D69AB99A-4DF7-4B0E-9677-D2A9BC97C262}" presName="parTx" presStyleLbl="revTx" presStyleIdx="0" presStyleCnt="5">
        <dgm:presLayoutVars>
          <dgm:chMax val="0"/>
          <dgm:chPref val="0"/>
        </dgm:presLayoutVars>
      </dgm:prSet>
      <dgm:spPr/>
    </dgm:pt>
    <dgm:pt modelId="{3ECEE6CD-C4FB-4B89-8B61-8D595FF7CB13}" type="pres">
      <dgm:prSet presAssocID="{495FCCF6-C298-4367-81B3-2DBC80155671}" presName="sibTrans" presStyleCnt="0"/>
      <dgm:spPr/>
    </dgm:pt>
    <dgm:pt modelId="{B0BE9610-EC68-4203-BA3E-4C4D8ABA27EE}" type="pres">
      <dgm:prSet presAssocID="{E350AFBA-F766-4A40-BB08-721B5E0DC3E7}" presName="compNode" presStyleCnt="0"/>
      <dgm:spPr/>
    </dgm:pt>
    <dgm:pt modelId="{0C69ACF2-1EC0-45D1-9D50-F096653B152F}" type="pres">
      <dgm:prSet presAssocID="{E350AFBA-F766-4A40-BB08-721B5E0DC3E7}" presName="bgRect" presStyleLbl="bgShp" presStyleIdx="1" presStyleCnt="5"/>
      <dgm:spPr/>
    </dgm:pt>
    <dgm:pt modelId="{B8F84F40-29C0-44F2-BD88-89549477118E}" type="pres">
      <dgm:prSet presAssocID="{E350AFBA-F766-4A40-BB08-721B5E0DC3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886374E-3CBB-42E6-A542-A04FDD09961A}" type="pres">
      <dgm:prSet presAssocID="{E350AFBA-F766-4A40-BB08-721B5E0DC3E7}" presName="spaceRect" presStyleCnt="0"/>
      <dgm:spPr/>
    </dgm:pt>
    <dgm:pt modelId="{851BE1AE-78D4-45E4-9169-0EE1C4ECF311}" type="pres">
      <dgm:prSet presAssocID="{E350AFBA-F766-4A40-BB08-721B5E0DC3E7}" presName="parTx" presStyleLbl="revTx" presStyleIdx="1" presStyleCnt="5">
        <dgm:presLayoutVars>
          <dgm:chMax val="0"/>
          <dgm:chPref val="0"/>
        </dgm:presLayoutVars>
      </dgm:prSet>
      <dgm:spPr/>
    </dgm:pt>
    <dgm:pt modelId="{36B40914-3728-4704-AB8D-5620F221A106}" type="pres">
      <dgm:prSet presAssocID="{EE9C8584-033B-45A0-85CE-BC971DEC7A37}" presName="sibTrans" presStyleCnt="0"/>
      <dgm:spPr/>
    </dgm:pt>
    <dgm:pt modelId="{F6B77CC2-EC5F-4E5E-AE30-26229B194291}" type="pres">
      <dgm:prSet presAssocID="{D13565B4-873A-41C6-B4AD-2CB0ADA52188}" presName="compNode" presStyleCnt="0"/>
      <dgm:spPr/>
    </dgm:pt>
    <dgm:pt modelId="{153A8867-FDFB-4200-8EC6-5E6234589ADA}" type="pres">
      <dgm:prSet presAssocID="{D13565B4-873A-41C6-B4AD-2CB0ADA52188}" presName="bgRect" presStyleLbl="bgShp" presStyleIdx="2" presStyleCnt="5"/>
      <dgm:spPr/>
    </dgm:pt>
    <dgm:pt modelId="{A5FBF371-EA5E-4F8A-8784-D051B38B7708}" type="pres">
      <dgm:prSet presAssocID="{D13565B4-873A-41C6-B4AD-2CB0ADA521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618FDD8-4757-48E1-85A2-F2280E34D218}" type="pres">
      <dgm:prSet presAssocID="{D13565B4-873A-41C6-B4AD-2CB0ADA52188}" presName="spaceRect" presStyleCnt="0"/>
      <dgm:spPr/>
    </dgm:pt>
    <dgm:pt modelId="{961EF811-5244-4282-9E75-632E46DAE54D}" type="pres">
      <dgm:prSet presAssocID="{D13565B4-873A-41C6-B4AD-2CB0ADA52188}" presName="parTx" presStyleLbl="revTx" presStyleIdx="2" presStyleCnt="5">
        <dgm:presLayoutVars>
          <dgm:chMax val="0"/>
          <dgm:chPref val="0"/>
        </dgm:presLayoutVars>
      </dgm:prSet>
      <dgm:spPr/>
    </dgm:pt>
    <dgm:pt modelId="{07ACC96D-8ED7-434F-AF38-188AA5561897}" type="pres">
      <dgm:prSet presAssocID="{D0D7BCCF-2B21-4EE6-A04E-DC2F22367B28}" presName="sibTrans" presStyleCnt="0"/>
      <dgm:spPr/>
    </dgm:pt>
    <dgm:pt modelId="{6EFCCD8A-2C81-435A-A147-07360064372E}" type="pres">
      <dgm:prSet presAssocID="{C52403F0-8F9E-4B9F-9D13-6C265A50D145}" presName="compNode" presStyleCnt="0"/>
      <dgm:spPr/>
    </dgm:pt>
    <dgm:pt modelId="{29D836C5-6D3B-4A44-9372-BE1D8BC471DE}" type="pres">
      <dgm:prSet presAssocID="{C52403F0-8F9E-4B9F-9D13-6C265A50D145}" presName="bgRect" presStyleLbl="bgShp" presStyleIdx="3" presStyleCnt="5"/>
      <dgm:spPr/>
    </dgm:pt>
    <dgm:pt modelId="{93D7CC91-F6DD-411A-9B54-299ADA0D67A7}" type="pres">
      <dgm:prSet presAssocID="{C52403F0-8F9E-4B9F-9D13-6C265A50D1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39E70267-3CFC-4192-8700-A5FFE26F6439}" type="pres">
      <dgm:prSet presAssocID="{C52403F0-8F9E-4B9F-9D13-6C265A50D145}" presName="spaceRect" presStyleCnt="0"/>
      <dgm:spPr/>
    </dgm:pt>
    <dgm:pt modelId="{800BE13E-D982-4C91-82A9-06EB86B1FD99}" type="pres">
      <dgm:prSet presAssocID="{C52403F0-8F9E-4B9F-9D13-6C265A50D145}" presName="parTx" presStyleLbl="revTx" presStyleIdx="3" presStyleCnt="5">
        <dgm:presLayoutVars>
          <dgm:chMax val="0"/>
          <dgm:chPref val="0"/>
        </dgm:presLayoutVars>
      </dgm:prSet>
      <dgm:spPr/>
    </dgm:pt>
    <dgm:pt modelId="{755EBE18-1505-4AA5-9DF7-73B2642EF21E}" type="pres">
      <dgm:prSet presAssocID="{AD4FFF9A-808C-416C-9B0A-728E153419D2}" presName="sibTrans" presStyleCnt="0"/>
      <dgm:spPr/>
    </dgm:pt>
    <dgm:pt modelId="{9DBD9DF0-8676-45E7-AB79-06C104F36805}" type="pres">
      <dgm:prSet presAssocID="{35710DAE-C6C2-4E1D-9ABA-346D995F96BA}" presName="compNode" presStyleCnt="0"/>
      <dgm:spPr/>
    </dgm:pt>
    <dgm:pt modelId="{0E059473-062D-48EB-A184-8D9D73F1E2C7}" type="pres">
      <dgm:prSet presAssocID="{35710DAE-C6C2-4E1D-9ABA-346D995F96BA}" presName="bgRect" presStyleLbl="bgShp" presStyleIdx="4" presStyleCnt="5"/>
      <dgm:spPr/>
    </dgm:pt>
    <dgm:pt modelId="{C6D56F44-030B-45B3-9A46-D93D5E8D1162}" type="pres">
      <dgm:prSet presAssocID="{35710DAE-C6C2-4E1D-9ABA-346D995F96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82A77636-B7FD-4F86-A428-614D4F73EDBD}" type="pres">
      <dgm:prSet presAssocID="{35710DAE-C6C2-4E1D-9ABA-346D995F96BA}" presName="spaceRect" presStyleCnt="0"/>
      <dgm:spPr/>
    </dgm:pt>
    <dgm:pt modelId="{DBB097B7-216E-4564-9A36-9D0F7188B6C6}" type="pres">
      <dgm:prSet presAssocID="{35710DAE-C6C2-4E1D-9ABA-346D995F96BA}" presName="parTx" presStyleLbl="revTx" presStyleIdx="4" presStyleCnt="5">
        <dgm:presLayoutVars>
          <dgm:chMax val="0"/>
          <dgm:chPref val="0"/>
        </dgm:presLayoutVars>
      </dgm:prSet>
      <dgm:spPr/>
    </dgm:pt>
  </dgm:ptLst>
  <dgm:cxnLst>
    <dgm:cxn modelId="{D7168206-12B8-43F9-8B9A-03280839917D}" type="presOf" srcId="{D13565B4-873A-41C6-B4AD-2CB0ADA52188}" destId="{961EF811-5244-4282-9E75-632E46DAE54D}" srcOrd="0" destOrd="0" presId="urn:microsoft.com/office/officeart/2018/2/layout/IconVerticalSolidList"/>
    <dgm:cxn modelId="{6988E608-710B-4F89-8E42-871AA28B7E83}" srcId="{412C326D-68F8-458E-9D74-823800881982}" destId="{D69AB99A-4DF7-4B0E-9677-D2A9BC97C262}" srcOrd="0" destOrd="0" parTransId="{4A546825-F6DD-46E8-9B4C-B5F88068C2AA}" sibTransId="{495FCCF6-C298-4367-81B3-2DBC80155671}"/>
    <dgm:cxn modelId="{0D79891F-EE06-4EEF-A96E-FFB410EC007B}" type="presOf" srcId="{C52403F0-8F9E-4B9F-9D13-6C265A50D145}" destId="{800BE13E-D982-4C91-82A9-06EB86B1FD99}" srcOrd="0" destOrd="0" presId="urn:microsoft.com/office/officeart/2018/2/layout/IconVerticalSolidList"/>
    <dgm:cxn modelId="{8840C33F-73CF-4DC6-A2FF-377E4729BAC7}" type="presOf" srcId="{412C326D-68F8-458E-9D74-823800881982}" destId="{B74D54E9-2D98-4B31-8367-B92ECDCC61B2}" srcOrd="0" destOrd="0" presId="urn:microsoft.com/office/officeart/2018/2/layout/IconVerticalSolidList"/>
    <dgm:cxn modelId="{03757C5D-CC49-4335-8D63-862B3CAB5E53}" type="presOf" srcId="{35710DAE-C6C2-4E1D-9ABA-346D995F96BA}" destId="{DBB097B7-216E-4564-9A36-9D0F7188B6C6}" srcOrd="0" destOrd="0" presId="urn:microsoft.com/office/officeart/2018/2/layout/IconVerticalSolidList"/>
    <dgm:cxn modelId="{91666E73-DDB5-4B4C-8A7C-D5039EF40ADE}" type="presOf" srcId="{E350AFBA-F766-4A40-BB08-721B5E0DC3E7}" destId="{851BE1AE-78D4-45E4-9169-0EE1C4ECF311}" srcOrd="0" destOrd="0" presId="urn:microsoft.com/office/officeart/2018/2/layout/IconVerticalSolidList"/>
    <dgm:cxn modelId="{DF60707A-EC9B-447E-97AA-B16BCD81A793}" srcId="{412C326D-68F8-458E-9D74-823800881982}" destId="{E350AFBA-F766-4A40-BB08-721B5E0DC3E7}" srcOrd="1" destOrd="0" parTransId="{4EA9DE4D-D87D-448B-A8E3-07CBB81CB285}" sibTransId="{EE9C8584-033B-45A0-85CE-BC971DEC7A37}"/>
    <dgm:cxn modelId="{19E192A7-E21F-43A4-820D-1114EE5755B0}" srcId="{412C326D-68F8-458E-9D74-823800881982}" destId="{35710DAE-C6C2-4E1D-9ABA-346D995F96BA}" srcOrd="4" destOrd="0" parTransId="{5995C332-2349-4F63-A3D6-3CA00734538B}" sibTransId="{DCAC5C5C-2AA2-439E-BEA6-69EB4A80AE9C}"/>
    <dgm:cxn modelId="{AC26C4BB-B78B-4B3E-91A6-E78DF7BABAE2}" srcId="{412C326D-68F8-458E-9D74-823800881982}" destId="{D13565B4-873A-41C6-B4AD-2CB0ADA52188}" srcOrd="2" destOrd="0" parTransId="{ECD78949-C0E2-4160-8D15-2E124478678A}" sibTransId="{D0D7BCCF-2B21-4EE6-A04E-DC2F22367B28}"/>
    <dgm:cxn modelId="{7C2C08CE-F17A-401D-A5CE-8756853AA2C8}" srcId="{412C326D-68F8-458E-9D74-823800881982}" destId="{C52403F0-8F9E-4B9F-9D13-6C265A50D145}" srcOrd="3" destOrd="0" parTransId="{5C2A01FD-0DB6-4410-A8B0-34B6697FFE2F}" sibTransId="{AD4FFF9A-808C-416C-9B0A-728E153419D2}"/>
    <dgm:cxn modelId="{239072E4-F942-4DBB-8675-45DF9D727762}" type="presOf" srcId="{D69AB99A-4DF7-4B0E-9677-D2A9BC97C262}" destId="{B97B4D9A-B074-4FC5-8818-34E1BD064DA8}" srcOrd="0" destOrd="0" presId="urn:microsoft.com/office/officeart/2018/2/layout/IconVerticalSolidList"/>
    <dgm:cxn modelId="{579F44FE-74AA-45A2-A8D4-CC7A09497453}" type="presParOf" srcId="{B74D54E9-2D98-4B31-8367-B92ECDCC61B2}" destId="{29E6F516-4CE0-4C5A-8C88-8B96031B7B3E}" srcOrd="0" destOrd="0" presId="urn:microsoft.com/office/officeart/2018/2/layout/IconVerticalSolidList"/>
    <dgm:cxn modelId="{4DDCA318-CD41-4F49-91DB-4C2E19D79517}" type="presParOf" srcId="{29E6F516-4CE0-4C5A-8C88-8B96031B7B3E}" destId="{9DD0DD31-0967-4720-9004-4A73028C4642}" srcOrd="0" destOrd="0" presId="urn:microsoft.com/office/officeart/2018/2/layout/IconVerticalSolidList"/>
    <dgm:cxn modelId="{7E4DCED9-BD45-463E-A826-0ACE17191B6B}" type="presParOf" srcId="{29E6F516-4CE0-4C5A-8C88-8B96031B7B3E}" destId="{FABE9842-5A24-42E9-99C4-35F53F229C77}" srcOrd="1" destOrd="0" presId="urn:microsoft.com/office/officeart/2018/2/layout/IconVerticalSolidList"/>
    <dgm:cxn modelId="{094BD4CF-0981-4C40-8ACC-9532628C6A29}" type="presParOf" srcId="{29E6F516-4CE0-4C5A-8C88-8B96031B7B3E}" destId="{24FCE544-070E-4A4F-8D4F-E3EBBA17A032}" srcOrd="2" destOrd="0" presId="urn:microsoft.com/office/officeart/2018/2/layout/IconVerticalSolidList"/>
    <dgm:cxn modelId="{5D2201FD-92FC-4436-AB90-6828BE753087}" type="presParOf" srcId="{29E6F516-4CE0-4C5A-8C88-8B96031B7B3E}" destId="{B97B4D9A-B074-4FC5-8818-34E1BD064DA8}" srcOrd="3" destOrd="0" presId="urn:microsoft.com/office/officeart/2018/2/layout/IconVerticalSolidList"/>
    <dgm:cxn modelId="{30F0622E-45BB-4DD9-850D-9E562C3E83F1}" type="presParOf" srcId="{B74D54E9-2D98-4B31-8367-B92ECDCC61B2}" destId="{3ECEE6CD-C4FB-4B89-8B61-8D595FF7CB13}" srcOrd="1" destOrd="0" presId="urn:microsoft.com/office/officeart/2018/2/layout/IconVerticalSolidList"/>
    <dgm:cxn modelId="{D51BFDDC-C5EC-4FEC-93AD-2626DDF895F2}" type="presParOf" srcId="{B74D54E9-2D98-4B31-8367-B92ECDCC61B2}" destId="{B0BE9610-EC68-4203-BA3E-4C4D8ABA27EE}" srcOrd="2" destOrd="0" presId="urn:microsoft.com/office/officeart/2018/2/layout/IconVerticalSolidList"/>
    <dgm:cxn modelId="{2B5F7D74-38CD-483A-9D8A-E0D404A1722B}" type="presParOf" srcId="{B0BE9610-EC68-4203-BA3E-4C4D8ABA27EE}" destId="{0C69ACF2-1EC0-45D1-9D50-F096653B152F}" srcOrd="0" destOrd="0" presId="urn:microsoft.com/office/officeart/2018/2/layout/IconVerticalSolidList"/>
    <dgm:cxn modelId="{AE431377-454E-4EAA-ABD9-0D50AE35E2E1}" type="presParOf" srcId="{B0BE9610-EC68-4203-BA3E-4C4D8ABA27EE}" destId="{B8F84F40-29C0-44F2-BD88-89549477118E}" srcOrd="1" destOrd="0" presId="urn:microsoft.com/office/officeart/2018/2/layout/IconVerticalSolidList"/>
    <dgm:cxn modelId="{55D1B520-0520-4F27-BE45-A2697FE2897C}" type="presParOf" srcId="{B0BE9610-EC68-4203-BA3E-4C4D8ABA27EE}" destId="{2886374E-3CBB-42E6-A542-A04FDD09961A}" srcOrd="2" destOrd="0" presId="urn:microsoft.com/office/officeart/2018/2/layout/IconVerticalSolidList"/>
    <dgm:cxn modelId="{FC5B0679-B528-4E77-AF4F-F49F1869462F}" type="presParOf" srcId="{B0BE9610-EC68-4203-BA3E-4C4D8ABA27EE}" destId="{851BE1AE-78D4-45E4-9169-0EE1C4ECF311}" srcOrd="3" destOrd="0" presId="urn:microsoft.com/office/officeart/2018/2/layout/IconVerticalSolidList"/>
    <dgm:cxn modelId="{C525AA1B-CB54-4CC9-B7CE-AA7D53A807E2}" type="presParOf" srcId="{B74D54E9-2D98-4B31-8367-B92ECDCC61B2}" destId="{36B40914-3728-4704-AB8D-5620F221A106}" srcOrd="3" destOrd="0" presId="urn:microsoft.com/office/officeart/2018/2/layout/IconVerticalSolidList"/>
    <dgm:cxn modelId="{F15D0524-C171-43DD-A4B9-76B59FDA46C1}" type="presParOf" srcId="{B74D54E9-2D98-4B31-8367-B92ECDCC61B2}" destId="{F6B77CC2-EC5F-4E5E-AE30-26229B194291}" srcOrd="4" destOrd="0" presId="urn:microsoft.com/office/officeart/2018/2/layout/IconVerticalSolidList"/>
    <dgm:cxn modelId="{213EA6AA-0683-4FFE-A007-E4802C3FD4D7}" type="presParOf" srcId="{F6B77CC2-EC5F-4E5E-AE30-26229B194291}" destId="{153A8867-FDFB-4200-8EC6-5E6234589ADA}" srcOrd="0" destOrd="0" presId="urn:microsoft.com/office/officeart/2018/2/layout/IconVerticalSolidList"/>
    <dgm:cxn modelId="{F2F9CE79-056C-496C-9BDC-68259E4E1EC1}" type="presParOf" srcId="{F6B77CC2-EC5F-4E5E-AE30-26229B194291}" destId="{A5FBF371-EA5E-4F8A-8784-D051B38B7708}" srcOrd="1" destOrd="0" presId="urn:microsoft.com/office/officeart/2018/2/layout/IconVerticalSolidList"/>
    <dgm:cxn modelId="{36CFE240-5ED4-420A-BFFB-4800BC1CEB08}" type="presParOf" srcId="{F6B77CC2-EC5F-4E5E-AE30-26229B194291}" destId="{9618FDD8-4757-48E1-85A2-F2280E34D218}" srcOrd="2" destOrd="0" presId="urn:microsoft.com/office/officeart/2018/2/layout/IconVerticalSolidList"/>
    <dgm:cxn modelId="{4BE866A3-ACDE-45DF-B940-44BB153E61B8}" type="presParOf" srcId="{F6B77CC2-EC5F-4E5E-AE30-26229B194291}" destId="{961EF811-5244-4282-9E75-632E46DAE54D}" srcOrd="3" destOrd="0" presId="urn:microsoft.com/office/officeart/2018/2/layout/IconVerticalSolidList"/>
    <dgm:cxn modelId="{0FCBC702-623F-4083-988F-ED4AEDAE19B8}" type="presParOf" srcId="{B74D54E9-2D98-4B31-8367-B92ECDCC61B2}" destId="{07ACC96D-8ED7-434F-AF38-188AA5561897}" srcOrd="5" destOrd="0" presId="urn:microsoft.com/office/officeart/2018/2/layout/IconVerticalSolidList"/>
    <dgm:cxn modelId="{622BB6CB-7FF4-424B-B351-88843A38F643}" type="presParOf" srcId="{B74D54E9-2D98-4B31-8367-B92ECDCC61B2}" destId="{6EFCCD8A-2C81-435A-A147-07360064372E}" srcOrd="6" destOrd="0" presId="urn:microsoft.com/office/officeart/2018/2/layout/IconVerticalSolidList"/>
    <dgm:cxn modelId="{977D9578-F747-456F-ADD5-0E66CFC80BEF}" type="presParOf" srcId="{6EFCCD8A-2C81-435A-A147-07360064372E}" destId="{29D836C5-6D3B-4A44-9372-BE1D8BC471DE}" srcOrd="0" destOrd="0" presId="urn:microsoft.com/office/officeart/2018/2/layout/IconVerticalSolidList"/>
    <dgm:cxn modelId="{3E800E9F-2EF6-4F0F-BBDD-5FB7F46632C2}" type="presParOf" srcId="{6EFCCD8A-2C81-435A-A147-07360064372E}" destId="{93D7CC91-F6DD-411A-9B54-299ADA0D67A7}" srcOrd="1" destOrd="0" presId="urn:microsoft.com/office/officeart/2018/2/layout/IconVerticalSolidList"/>
    <dgm:cxn modelId="{A49A380D-D0DD-4E7D-82CF-E139BE9AE405}" type="presParOf" srcId="{6EFCCD8A-2C81-435A-A147-07360064372E}" destId="{39E70267-3CFC-4192-8700-A5FFE26F6439}" srcOrd="2" destOrd="0" presId="urn:microsoft.com/office/officeart/2018/2/layout/IconVerticalSolidList"/>
    <dgm:cxn modelId="{DA8870D0-698D-46D9-9F9E-17E84D4BC3CE}" type="presParOf" srcId="{6EFCCD8A-2C81-435A-A147-07360064372E}" destId="{800BE13E-D982-4C91-82A9-06EB86B1FD99}" srcOrd="3" destOrd="0" presId="urn:microsoft.com/office/officeart/2018/2/layout/IconVerticalSolidList"/>
    <dgm:cxn modelId="{375A5B07-FEB5-4A5B-BBF7-2A6D0B07B4E2}" type="presParOf" srcId="{B74D54E9-2D98-4B31-8367-B92ECDCC61B2}" destId="{755EBE18-1505-4AA5-9DF7-73B2642EF21E}" srcOrd="7" destOrd="0" presId="urn:microsoft.com/office/officeart/2018/2/layout/IconVerticalSolidList"/>
    <dgm:cxn modelId="{9B594F16-8004-4390-945C-22660DB6D633}" type="presParOf" srcId="{B74D54E9-2D98-4B31-8367-B92ECDCC61B2}" destId="{9DBD9DF0-8676-45E7-AB79-06C104F36805}" srcOrd="8" destOrd="0" presId="urn:microsoft.com/office/officeart/2018/2/layout/IconVerticalSolidList"/>
    <dgm:cxn modelId="{79D74476-2647-4B11-8432-4978F989BD43}" type="presParOf" srcId="{9DBD9DF0-8676-45E7-AB79-06C104F36805}" destId="{0E059473-062D-48EB-A184-8D9D73F1E2C7}" srcOrd="0" destOrd="0" presId="urn:microsoft.com/office/officeart/2018/2/layout/IconVerticalSolidList"/>
    <dgm:cxn modelId="{EA1060AF-A9F1-4943-BED6-4488A2D315D8}" type="presParOf" srcId="{9DBD9DF0-8676-45E7-AB79-06C104F36805}" destId="{C6D56F44-030B-45B3-9A46-D93D5E8D1162}" srcOrd="1" destOrd="0" presId="urn:microsoft.com/office/officeart/2018/2/layout/IconVerticalSolidList"/>
    <dgm:cxn modelId="{41A45C3B-49EB-4D05-8559-06A60A01DD8B}" type="presParOf" srcId="{9DBD9DF0-8676-45E7-AB79-06C104F36805}" destId="{82A77636-B7FD-4F86-A428-614D4F73EDBD}" srcOrd="2" destOrd="0" presId="urn:microsoft.com/office/officeart/2018/2/layout/IconVerticalSolidList"/>
    <dgm:cxn modelId="{18604592-4D8E-4961-B5E1-A35A27531394}" type="presParOf" srcId="{9DBD9DF0-8676-45E7-AB79-06C104F36805}" destId="{DBB097B7-216E-4564-9A36-9D0F7188B6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C9711-6D82-444C-85CA-0744F209B04D}"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598AED95-DF64-4FAF-8FA5-2408776E261E}">
      <dgm:prSet/>
      <dgm:spPr/>
      <dgm:t>
        <a:bodyPr/>
        <a:lstStyle/>
        <a:p>
          <a:r>
            <a:rPr lang="en-US"/>
            <a:t>Q. Property Manager Sam manages 100 properties. One of his clients, Jane, owns three properties. Does Sam have to accept applicants for Jane’s properties that use housing vouchers to pay part of the rent? Jane does not prefer to do so.</a:t>
          </a:r>
        </a:p>
      </dgm:t>
    </dgm:pt>
    <dgm:pt modelId="{10FBC719-EFD8-4E6F-8629-0B30DEA478B1}" type="parTrans" cxnId="{179D2556-F4B5-47A4-8AAB-79F73D6EDB1E}">
      <dgm:prSet/>
      <dgm:spPr/>
      <dgm:t>
        <a:bodyPr/>
        <a:lstStyle/>
        <a:p>
          <a:endParaRPr lang="en-US"/>
        </a:p>
      </dgm:t>
    </dgm:pt>
    <dgm:pt modelId="{93148904-303D-477B-A3D1-AE9D9CC3498D}" type="sibTrans" cxnId="{179D2556-F4B5-47A4-8AAB-79F73D6EDB1E}">
      <dgm:prSet/>
      <dgm:spPr/>
      <dgm:t>
        <a:bodyPr/>
        <a:lstStyle/>
        <a:p>
          <a:endParaRPr lang="en-US"/>
        </a:p>
      </dgm:t>
    </dgm:pt>
    <dgm:pt modelId="{777B1B66-4B4E-4FBC-80B3-E607707294E1}">
      <dgm:prSet/>
      <dgm:spPr/>
      <dgm:t>
        <a:bodyPr/>
        <a:lstStyle/>
        <a:p>
          <a:r>
            <a:rPr lang="en-US"/>
            <a:t>A. No. Because Jane owns less than four properties, the law exempts her from fair housing protections based on a person’s source of funds. Even though Sam manages more than 4 properties as her agent, the law says the exemption still applies.</a:t>
          </a:r>
        </a:p>
      </dgm:t>
    </dgm:pt>
    <dgm:pt modelId="{5146E595-B28D-402B-9403-957C1117C6C8}" type="parTrans" cxnId="{384F3C80-22A8-4F9E-83ED-FC662EBA49BA}">
      <dgm:prSet/>
      <dgm:spPr/>
      <dgm:t>
        <a:bodyPr/>
        <a:lstStyle/>
        <a:p>
          <a:endParaRPr lang="en-US"/>
        </a:p>
      </dgm:t>
    </dgm:pt>
    <dgm:pt modelId="{0DCD7CE1-E4A4-49BB-BA93-EA94CACEA94C}" type="sibTrans" cxnId="{384F3C80-22A8-4F9E-83ED-FC662EBA49BA}">
      <dgm:prSet/>
      <dgm:spPr/>
      <dgm:t>
        <a:bodyPr/>
        <a:lstStyle/>
        <a:p>
          <a:endParaRPr lang="en-US"/>
        </a:p>
      </dgm:t>
    </dgm:pt>
    <dgm:pt modelId="{209705B3-6017-446B-AA7C-F79E9EEE176D}" type="pres">
      <dgm:prSet presAssocID="{AB1C9711-6D82-444C-85CA-0744F209B04D}" presName="hierChild1" presStyleCnt="0">
        <dgm:presLayoutVars>
          <dgm:chPref val="1"/>
          <dgm:dir/>
          <dgm:animOne val="branch"/>
          <dgm:animLvl val="lvl"/>
          <dgm:resizeHandles/>
        </dgm:presLayoutVars>
      </dgm:prSet>
      <dgm:spPr/>
    </dgm:pt>
    <dgm:pt modelId="{7A2C118D-A78B-47B5-B2B1-8EE7547C1E9C}" type="pres">
      <dgm:prSet presAssocID="{598AED95-DF64-4FAF-8FA5-2408776E261E}" presName="hierRoot1" presStyleCnt="0"/>
      <dgm:spPr/>
    </dgm:pt>
    <dgm:pt modelId="{1C939892-FBBC-4203-8396-B4134ACF167C}" type="pres">
      <dgm:prSet presAssocID="{598AED95-DF64-4FAF-8FA5-2408776E261E}" presName="composite" presStyleCnt="0"/>
      <dgm:spPr/>
    </dgm:pt>
    <dgm:pt modelId="{69FC2BBD-1864-41ED-AEDE-0896B86FF212}" type="pres">
      <dgm:prSet presAssocID="{598AED95-DF64-4FAF-8FA5-2408776E261E}" presName="background" presStyleLbl="node0" presStyleIdx="0" presStyleCnt="2"/>
      <dgm:spPr/>
    </dgm:pt>
    <dgm:pt modelId="{13E342BE-F0D0-437A-8BFC-4B11EA9EBEA4}" type="pres">
      <dgm:prSet presAssocID="{598AED95-DF64-4FAF-8FA5-2408776E261E}" presName="text" presStyleLbl="fgAcc0" presStyleIdx="0" presStyleCnt="2">
        <dgm:presLayoutVars>
          <dgm:chPref val="3"/>
        </dgm:presLayoutVars>
      </dgm:prSet>
      <dgm:spPr/>
    </dgm:pt>
    <dgm:pt modelId="{BF7EA428-E188-4F07-9FAD-5AA4D9EECB06}" type="pres">
      <dgm:prSet presAssocID="{598AED95-DF64-4FAF-8FA5-2408776E261E}" presName="hierChild2" presStyleCnt="0"/>
      <dgm:spPr/>
    </dgm:pt>
    <dgm:pt modelId="{B4A8D3BA-E45C-4C8B-AA13-19407974C988}" type="pres">
      <dgm:prSet presAssocID="{777B1B66-4B4E-4FBC-80B3-E607707294E1}" presName="hierRoot1" presStyleCnt="0"/>
      <dgm:spPr/>
    </dgm:pt>
    <dgm:pt modelId="{E42F737F-4214-4DBB-999C-E47EB5C3A214}" type="pres">
      <dgm:prSet presAssocID="{777B1B66-4B4E-4FBC-80B3-E607707294E1}" presName="composite" presStyleCnt="0"/>
      <dgm:spPr/>
    </dgm:pt>
    <dgm:pt modelId="{9DD2D4CD-809A-415E-93D5-EB00AD01406F}" type="pres">
      <dgm:prSet presAssocID="{777B1B66-4B4E-4FBC-80B3-E607707294E1}" presName="background" presStyleLbl="node0" presStyleIdx="1" presStyleCnt="2"/>
      <dgm:spPr/>
    </dgm:pt>
    <dgm:pt modelId="{A6C9BC17-0466-43B3-B3F4-C74ADA20FB33}" type="pres">
      <dgm:prSet presAssocID="{777B1B66-4B4E-4FBC-80B3-E607707294E1}" presName="text" presStyleLbl="fgAcc0" presStyleIdx="1" presStyleCnt="2">
        <dgm:presLayoutVars>
          <dgm:chPref val="3"/>
        </dgm:presLayoutVars>
      </dgm:prSet>
      <dgm:spPr/>
    </dgm:pt>
    <dgm:pt modelId="{59D20BD5-3728-4C6A-955F-A2AAF110BF79}" type="pres">
      <dgm:prSet presAssocID="{777B1B66-4B4E-4FBC-80B3-E607707294E1}" presName="hierChild2" presStyleCnt="0"/>
      <dgm:spPr/>
    </dgm:pt>
  </dgm:ptLst>
  <dgm:cxnLst>
    <dgm:cxn modelId="{22134413-7A67-4721-A070-8F4E8748B690}" type="presOf" srcId="{777B1B66-4B4E-4FBC-80B3-E607707294E1}" destId="{A6C9BC17-0466-43B3-B3F4-C74ADA20FB33}" srcOrd="0" destOrd="0" presId="urn:microsoft.com/office/officeart/2005/8/layout/hierarchy1"/>
    <dgm:cxn modelId="{7F73001E-6211-43A0-8114-4086A6F22EF2}" type="presOf" srcId="{AB1C9711-6D82-444C-85CA-0744F209B04D}" destId="{209705B3-6017-446B-AA7C-F79E9EEE176D}" srcOrd="0" destOrd="0" presId="urn:microsoft.com/office/officeart/2005/8/layout/hierarchy1"/>
    <dgm:cxn modelId="{179D2556-F4B5-47A4-8AAB-79F73D6EDB1E}" srcId="{AB1C9711-6D82-444C-85CA-0744F209B04D}" destId="{598AED95-DF64-4FAF-8FA5-2408776E261E}" srcOrd="0" destOrd="0" parTransId="{10FBC719-EFD8-4E6F-8629-0B30DEA478B1}" sibTransId="{93148904-303D-477B-A3D1-AE9D9CC3498D}"/>
    <dgm:cxn modelId="{384F3C80-22A8-4F9E-83ED-FC662EBA49BA}" srcId="{AB1C9711-6D82-444C-85CA-0744F209B04D}" destId="{777B1B66-4B4E-4FBC-80B3-E607707294E1}" srcOrd="1" destOrd="0" parTransId="{5146E595-B28D-402B-9403-957C1117C6C8}" sibTransId="{0DCD7CE1-E4A4-49BB-BA93-EA94CACEA94C}"/>
    <dgm:cxn modelId="{02DCC895-D1C2-4CEC-8ED4-6B1C52F6C4A3}" type="presOf" srcId="{598AED95-DF64-4FAF-8FA5-2408776E261E}" destId="{13E342BE-F0D0-437A-8BFC-4B11EA9EBEA4}" srcOrd="0" destOrd="0" presId="urn:microsoft.com/office/officeart/2005/8/layout/hierarchy1"/>
    <dgm:cxn modelId="{C48F21CC-38FD-46EF-A66D-48E3A2B86982}" type="presParOf" srcId="{209705B3-6017-446B-AA7C-F79E9EEE176D}" destId="{7A2C118D-A78B-47B5-B2B1-8EE7547C1E9C}" srcOrd="0" destOrd="0" presId="urn:microsoft.com/office/officeart/2005/8/layout/hierarchy1"/>
    <dgm:cxn modelId="{732A6CCE-77E2-4803-9D09-7AFC8D8DD9E3}" type="presParOf" srcId="{7A2C118D-A78B-47B5-B2B1-8EE7547C1E9C}" destId="{1C939892-FBBC-4203-8396-B4134ACF167C}" srcOrd="0" destOrd="0" presId="urn:microsoft.com/office/officeart/2005/8/layout/hierarchy1"/>
    <dgm:cxn modelId="{23474238-1987-456E-8A39-E1FAB16188EE}" type="presParOf" srcId="{1C939892-FBBC-4203-8396-B4134ACF167C}" destId="{69FC2BBD-1864-41ED-AEDE-0896B86FF212}" srcOrd="0" destOrd="0" presId="urn:microsoft.com/office/officeart/2005/8/layout/hierarchy1"/>
    <dgm:cxn modelId="{2AA81A5F-3C87-43D5-9011-026669FE954D}" type="presParOf" srcId="{1C939892-FBBC-4203-8396-B4134ACF167C}" destId="{13E342BE-F0D0-437A-8BFC-4B11EA9EBEA4}" srcOrd="1" destOrd="0" presId="urn:microsoft.com/office/officeart/2005/8/layout/hierarchy1"/>
    <dgm:cxn modelId="{9258C9B8-6ADA-4077-9E35-2E7646BDB67E}" type="presParOf" srcId="{7A2C118D-A78B-47B5-B2B1-8EE7547C1E9C}" destId="{BF7EA428-E188-4F07-9FAD-5AA4D9EECB06}" srcOrd="1" destOrd="0" presId="urn:microsoft.com/office/officeart/2005/8/layout/hierarchy1"/>
    <dgm:cxn modelId="{50C8A929-1A75-4803-B866-A0FE13065B1C}" type="presParOf" srcId="{209705B3-6017-446B-AA7C-F79E9EEE176D}" destId="{B4A8D3BA-E45C-4C8B-AA13-19407974C988}" srcOrd="1" destOrd="0" presId="urn:microsoft.com/office/officeart/2005/8/layout/hierarchy1"/>
    <dgm:cxn modelId="{D987F644-F3BA-4D4D-A6E9-7F1147EC6160}" type="presParOf" srcId="{B4A8D3BA-E45C-4C8B-AA13-19407974C988}" destId="{E42F737F-4214-4DBB-999C-E47EB5C3A214}" srcOrd="0" destOrd="0" presId="urn:microsoft.com/office/officeart/2005/8/layout/hierarchy1"/>
    <dgm:cxn modelId="{53FA761F-BEAB-4875-AF82-AC0155965D46}" type="presParOf" srcId="{E42F737F-4214-4DBB-999C-E47EB5C3A214}" destId="{9DD2D4CD-809A-415E-93D5-EB00AD01406F}" srcOrd="0" destOrd="0" presId="urn:microsoft.com/office/officeart/2005/8/layout/hierarchy1"/>
    <dgm:cxn modelId="{E6AE55BB-BC72-4EBB-88AC-AF86098C0A7C}" type="presParOf" srcId="{E42F737F-4214-4DBB-999C-E47EB5C3A214}" destId="{A6C9BC17-0466-43B3-B3F4-C74ADA20FB33}" srcOrd="1" destOrd="0" presId="urn:microsoft.com/office/officeart/2005/8/layout/hierarchy1"/>
    <dgm:cxn modelId="{E5A7D96E-9842-4D8E-80DB-EC94515AD21E}" type="presParOf" srcId="{B4A8D3BA-E45C-4C8B-AA13-19407974C988}" destId="{59D20BD5-3728-4C6A-955F-A2AAF110BF7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9D6EA-65F7-460E-925C-B72C040DA24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3AC653-FD5F-4266-85E8-F257407E2FD5}">
      <dgm:prSet/>
      <dgm:spPr/>
      <dgm:t>
        <a:bodyPr/>
        <a:lstStyle/>
        <a:p>
          <a:r>
            <a:rPr lang="en-US"/>
            <a:t>Q. Property manager Raul has an applicant for a property who uses a housing voucher. He submitted a packet, which he thought was complete, to the voucher administrator and started counting the 15 days for approval. Five days later, the administrator notified him that they were missing a necessary form. When does the 15-day clock start?</a:t>
          </a:r>
        </a:p>
      </dgm:t>
    </dgm:pt>
    <dgm:pt modelId="{CB7C4A1E-829A-4BBE-B837-6D01C78A568E}" type="parTrans" cxnId="{BA7ED809-595B-4A91-AA86-D11E181F4F7F}">
      <dgm:prSet/>
      <dgm:spPr/>
      <dgm:t>
        <a:bodyPr/>
        <a:lstStyle/>
        <a:p>
          <a:endParaRPr lang="en-US"/>
        </a:p>
      </dgm:t>
    </dgm:pt>
    <dgm:pt modelId="{9EF7076D-554E-4815-8376-3AEF5E6FD7F5}" type="sibTrans" cxnId="{BA7ED809-595B-4A91-AA86-D11E181F4F7F}">
      <dgm:prSet/>
      <dgm:spPr/>
      <dgm:t>
        <a:bodyPr/>
        <a:lstStyle/>
        <a:p>
          <a:endParaRPr lang="en-US"/>
        </a:p>
      </dgm:t>
    </dgm:pt>
    <dgm:pt modelId="{154D45DE-BD71-4C58-BC07-9A5E2F290A62}">
      <dgm:prSet/>
      <dgm:spPr/>
      <dgm:t>
        <a:bodyPr/>
        <a:lstStyle/>
        <a:p>
          <a:r>
            <a:rPr lang="en-US"/>
            <a:t>A. The 15-day clock starts now on the day Raul provides the necessary form to the voucher administrator, completing the packet. Even though Raul did not know, and we presume he was operating in god faith, the Guidance Document says that the 15-day clock does not start until the completed packet is submitted.</a:t>
          </a:r>
        </a:p>
      </dgm:t>
    </dgm:pt>
    <dgm:pt modelId="{2FD717C4-8590-4766-94CC-50365210F25F}" type="parTrans" cxnId="{3DA6A3A8-AF0C-431D-9221-73CB78F4A9DF}">
      <dgm:prSet/>
      <dgm:spPr/>
      <dgm:t>
        <a:bodyPr/>
        <a:lstStyle/>
        <a:p>
          <a:endParaRPr lang="en-US"/>
        </a:p>
      </dgm:t>
    </dgm:pt>
    <dgm:pt modelId="{AB644C5B-DEEB-426B-A096-3CF7764C441A}" type="sibTrans" cxnId="{3DA6A3A8-AF0C-431D-9221-73CB78F4A9DF}">
      <dgm:prSet/>
      <dgm:spPr/>
      <dgm:t>
        <a:bodyPr/>
        <a:lstStyle/>
        <a:p>
          <a:endParaRPr lang="en-US"/>
        </a:p>
      </dgm:t>
    </dgm:pt>
    <dgm:pt modelId="{2CFC9E60-2905-4D7E-8B94-171DAE1B473C}">
      <dgm:prSet/>
      <dgm:spPr/>
      <dgm:t>
        <a:bodyPr/>
        <a:lstStyle/>
        <a:p>
          <a:r>
            <a:rPr lang="en-US" b="1"/>
            <a:t>Bonus - </a:t>
          </a:r>
          <a:r>
            <a:rPr lang="en-US"/>
            <a:t>What if the voucher administrator didn’t let Raul know about the missing document within the 15-days and Raul declined the tenant’s application? </a:t>
          </a:r>
        </a:p>
        <a:p>
          <a:r>
            <a:rPr lang="en-US"/>
            <a:t>Unknown – contact legal counsel. This is why it is always good to document things in writing and operate in good faith!</a:t>
          </a:r>
        </a:p>
      </dgm:t>
    </dgm:pt>
    <dgm:pt modelId="{19C86B64-187E-4383-A378-C31E33AE3558}" type="parTrans" cxnId="{C61C4267-D628-41E5-8F54-9486E4212DF0}">
      <dgm:prSet/>
      <dgm:spPr/>
      <dgm:t>
        <a:bodyPr/>
        <a:lstStyle/>
        <a:p>
          <a:endParaRPr lang="en-US"/>
        </a:p>
      </dgm:t>
    </dgm:pt>
    <dgm:pt modelId="{F9FFB0CD-E84A-4F5A-A36B-EA60EF88C4A4}" type="sibTrans" cxnId="{C61C4267-D628-41E5-8F54-9486E4212DF0}">
      <dgm:prSet/>
      <dgm:spPr/>
      <dgm:t>
        <a:bodyPr/>
        <a:lstStyle/>
        <a:p>
          <a:endParaRPr lang="en-US"/>
        </a:p>
      </dgm:t>
    </dgm:pt>
    <dgm:pt modelId="{B4AC72E2-DE91-4927-B2CA-76D26F456747}" type="pres">
      <dgm:prSet presAssocID="{E059D6EA-65F7-460E-925C-B72C040DA241}" presName="linear" presStyleCnt="0">
        <dgm:presLayoutVars>
          <dgm:animLvl val="lvl"/>
          <dgm:resizeHandles val="exact"/>
        </dgm:presLayoutVars>
      </dgm:prSet>
      <dgm:spPr/>
    </dgm:pt>
    <dgm:pt modelId="{FB7F322B-6342-48E3-8A1D-84E6C76D2F9A}" type="pres">
      <dgm:prSet presAssocID="{5A3AC653-FD5F-4266-85E8-F257407E2FD5}" presName="parentText" presStyleLbl="node1" presStyleIdx="0" presStyleCnt="3">
        <dgm:presLayoutVars>
          <dgm:chMax val="0"/>
          <dgm:bulletEnabled val="1"/>
        </dgm:presLayoutVars>
      </dgm:prSet>
      <dgm:spPr/>
    </dgm:pt>
    <dgm:pt modelId="{62E1B929-40D9-42C4-82A6-9BC4114AF3F1}" type="pres">
      <dgm:prSet presAssocID="{9EF7076D-554E-4815-8376-3AEF5E6FD7F5}" presName="spacer" presStyleCnt="0"/>
      <dgm:spPr/>
    </dgm:pt>
    <dgm:pt modelId="{C2D0C295-420D-45E0-8941-34EC4AAB2667}" type="pres">
      <dgm:prSet presAssocID="{154D45DE-BD71-4C58-BC07-9A5E2F290A62}" presName="parentText" presStyleLbl="node1" presStyleIdx="1" presStyleCnt="3">
        <dgm:presLayoutVars>
          <dgm:chMax val="0"/>
          <dgm:bulletEnabled val="1"/>
        </dgm:presLayoutVars>
      </dgm:prSet>
      <dgm:spPr/>
    </dgm:pt>
    <dgm:pt modelId="{623F2853-FD87-45CA-B7C9-C47354354FC4}" type="pres">
      <dgm:prSet presAssocID="{AB644C5B-DEEB-426B-A096-3CF7764C441A}" presName="spacer" presStyleCnt="0"/>
      <dgm:spPr/>
    </dgm:pt>
    <dgm:pt modelId="{2F7D9505-5FCB-42E1-8ABF-F80FCB4522A4}" type="pres">
      <dgm:prSet presAssocID="{2CFC9E60-2905-4D7E-8B94-171DAE1B473C}" presName="parentText" presStyleLbl="node1" presStyleIdx="2" presStyleCnt="3">
        <dgm:presLayoutVars>
          <dgm:chMax val="0"/>
          <dgm:bulletEnabled val="1"/>
        </dgm:presLayoutVars>
      </dgm:prSet>
      <dgm:spPr/>
    </dgm:pt>
  </dgm:ptLst>
  <dgm:cxnLst>
    <dgm:cxn modelId="{BA7ED809-595B-4A91-AA86-D11E181F4F7F}" srcId="{E059D6EA-65F7-460E-925C-B72C040DA241}" destId="{5A3AC653-FD5F-4266-85E8-F257407E2FD5}" srcOrd="0" destOrd="0" parTransId="{CB7C4A1E-829A-4BBE-B837-6D01C78A568E}" sibTransId="{9EF7076D-554E-4815-8376-3AEF5E6FD7F5}"/>
    <dgm:cxn modelId="{C61C4267-D628-41E5-8F54-9486E4212DF0}" srcId="{E059D6EA-65F7-460E-925C-B72C040DA241}" destId="{2CFC9E60-2905-4D7E-8B94-171DAE1B473C}" srcOrd="2" destOrd="0" parTransId="{19C86B64-187E-4383-A378-C31E33AE3558}" sibTransId="{F9FFB0CD-E84A-4F5A-A36B-EA60EF88C4A4}"/>
    <dgm:cxn modelId="{F0FAA36D-AC2A-4079-8CB2-B4F15862263B}" type="presOf" srcId="{154D45DE-BD71-4C58-BC07-9A5E2F290A62}" destId="{C2D0C295-420D-45E0-8941-34EC4AAB2667}" srcOrd="0" destOrd="0" presId="urn:microsoft.com/office/officeart/2005/8/layout/vList2"/>
    <dgm:cxn modelId="{871EEF9F-7807-468A-AC8F-28BF235CF520}" type="presOf" srcId="{2CFC9E60-2905-4D7E-8B94-171DAE1B473C}" destId="{2F7D9505-5FCB-42E1-8ABF-F80FCB4522A4}" srcOrd="0" destOrd="0" presId="urn:microsoft.com/office/officeart/2005/8/layout/vList2"/>
    <dgm:cxn modelId="{3DA6A3A8-AF0C-431D-9221-73CB78F4A9DF}" srcId="{E059D6EA-65F7-460E-925C-B72C040DA241}" destId="{154D45DE-BD71-4C58-BC07-9A5E2F290A62}" srcOrd="1" destOrd="0" parTransId="{2FD717C4-8590-4766-94CC-50365210F25F}" sibTransId="{AB644C5B-DEEB-426B-A096-3CF7764C441A}"/>
    <dgm:cxn modelId="{EDFC6EE0-01E4-4E95-9CDE-0456D57891AC}" type="presOf" srcId="{5A3AC653-FD5F-4266-85E8-F257407E2FD5}" destId="{FB7F322B-6342-48E3-8A1D-84E6C76D2F9A}" srcOrd="0" destOrd="0" presId="urn:microsoft.com/office/officeart/2005/8/layout/vList2"/>
    <dgm:cxn modelId="{C16FF8E8-3902-43A4-A2E4-CCCAA75E87F7}" type="presOf" srcId="{E059D6EA-65F7-460E-925C-B72C040DA241}" destId="{B4AC72E2-DE91-4927-B2CA-76D26F456747}" srcOrd="0" destOrd="0" presId="urn:microsoft.com/office/officeart/2005/8/layout/vList2"/>
    <dgm:cxn modelId="{733E8BC0-8E30-4608-A42F-88C1020CDB22}" type="presParOf" srcId="{B4AC72E2-DE91-4927-B2CA-76D26F456747}" destId="{FB7F322B-6342-48E3-8A1D-84E6C76D2F9A}" srcOrd="0" destOrd="0" presId="urn:microsoft.com/office/officeart/2005/8/layout/vList2"/>
    <dgm:cxn modelId="{A3D78501-9A10-45BB-B5C7-B14F720FD903}" type="presParOf" srcId="{B4AC72E2-DE91-4927-B2CA-76D26F456747}" destId="{62E1B929-40D9-42C4-82A6-9BC4114AF3F1}" srcOrd="1" destOrd="0" presId="urn:microsoft.com/office/officeart/2005/8/layout/vList2"/>
    <dgm:cxn modelId="{6ABC510C-88D8-4E8C-BC02-7EF5BB8C8198}" type="presParOf" srcId="{B4AC72E2-DE91-4927-B2CA-76D26F456747}" destId="{C2D0C295-420D-45E0-8941-34EC4AAB2667}" srcOrd="2" destOrd="0" presId="urn:microsoft.com/office/officeart/2005/8/layout/vList2"/>
    <dgm:cxn modelId="{ED054302-3BA3-4E62-A915-A9A82DA3C0C5}" type="presParOf" srcId="{B4AC72E2-DE91-4927-B2CA-76D26F456747}" destId="{623F2853-FD87-45CA-B7C9-C47354354FC4}" srcOrd="3" destOrd="0" presId="urn:microsoft.com/office/officeart/2005/8/layout/vList2"/>
    <dgm:cxn modelId="{BB871CCF-299E-4E16-A3BF-CD11C2C0C674}" type="presParOf" srcId="{B4AC72E2-DE91-4927-B2CA-76D26F456747}" destId="{2F7D9505-5FCB-42E1-8ABF-F80FCB4522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F61D-826B-425F-BA53-38B513FF9CBA}">
      <dsp:nvSpPr>
        <dsp:cNvPr id="0" name=""/>
        <dsp:cNvSpPr/>
      </dsp:nvSpPr>
      <dsp:spPr>
        <a:xfrm>
          <a:off x="0" y="105439"/>
          <a:ext cx="5906181" cy="2489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 Nothing in this chapter shall prohibit an owner or an owner's managing agent from denying or limiting the rental or occupancy of a rental dwelling unit to a person because of such person's source of funds, provided that such owner does not own more than four rental dwelling units in the Commonwealth at the time of the alleged discriminatory housing practice. However, if an owner, whether individually or through a business entity, owns more than a 10 percent interest in more than four rental dwelling units in the Commonwealth at the time of the alleged discriminatory housing practice, the exemption provided in this subsection shall not apply.</a:t>
          </a:r>
        </a:p>
      </dsp:txBody>
      <dsp:txXfrm>
        <a:off x="121540" y="226979"/>
        <a:ext cx="5663101" cy="2246680"/>
      </dsp:txXfrm>
    </dsp:sp>
    <dsp:sp modelId="{3A1E9904-7659-4034-856D-2152F1A2D3A6}">
      <dsp:nvSpPr>
        <dsp:cNvPr id="0" name=""/>
        <dsp:cNvSpPr/>
      </dsp:nvSpPr>
      <dsp:spPr>
        <a:xfrm>
          <a:off x="0" y="2635519"/>
          <a:ext cx="5906181" cy="248976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J. It shall not be unlawful under this chapter for an owner or an owner's managing agent to deny or limit a person's rental or occupancy of a rental dwelling unit based on the person's source of funds for that unit if such source is not approved within 15 days of the person's submission of the request for tenancy approval.</a:t>
          </a:r>
        </a:p>
      </dsp:txBody>
      <dsp:txXfrm>
        <a:off x="121540" y="2757059"/>
        <a:ext cx="5663101" cy="2246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A54C-3ECE-42D4-9727-26E921C576E6}">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98EC9-2866-4ED3-B240-09AC951E64A3}">
      <dsp:nvSpPr>
        <dsp:cNvPr id="0" name=""/>
        <dsp:cNvSpPr/>
      </dsp:nvSpPr>
      <dsp:spPr>
        <a:xfrm>
          <a:off x="0" y="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“It shall not be unlawful under this chapter for an owner or an owner's managing agent to deny or limit a person’s rental or occupancy of a rental dwelling unit based on the person’s source of funds for that unit if such source is not </a:t>
          </a:r>
          <a:r>
            <a:rPr lang="en-US" sz="1600" b="1" u="sng" kern="1200"/>
            <a:t>approved</a:t>
          </a:r>
          <a:r>
            <a:rPr lang="en-US" sz="1600" kern="1200"/>
            <a:t> within 15 days of the person’s </a:t>
          </a:r>
          <a:r>
            <a:rPr lang="en-US" sz="1600" b="1" u="sng" kern="1200"/>
            <a:t>submission of the request for tenancy approval</a:t>
          </a:r>
          <a:r>
            <a:rPr lang="en-US" sz="1600" kern="1200"/>
            <a:t>.”</a:t>
          </a:r>
        </a:p>
      </dsp:txBody>
      <dsp:txXfrm>
        <a:off x="0" y="0"/>
        <a:ext cx="10058399" cy="982980"/>
      </dsp:txXfrm>
    </dsp:sp>
    <dsp:sp modelId="{0FB8BFEE-0F91-491E-B49C-B9131167669C}">
      <dsp:nvSpPr>
        <dsp:cNvPr id="0" name=""/>
        <dsp:cNvSpPr/>
      </dsp:nvSpPr>
      <dsp:spPr>
        <a:xfrm>
          <a:off x="0" y="98298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AE33-60EB-43E7-9FC8-93779B40CBB0}">
      <dsp:nvSpPr>
        <dsp:cNvPr id="0" name=""/>
        <dsp:cNvSpPr/>
      </dsp:nvSpPr>
      <dsp:spPr>
        <a:xfrm>
          <a:off x="0" y="98298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When is the “submission of the request for tenancy approval?” </a:t>
          </a:r>
          <a:r>
            <a:rPr lang="en-US" sz="1600" kern="1200"/>
            <a:t>The date on which a complete Request for Tenancy Approval package is delivered (in person, emailed, or date of mailing) to the voucher administrator.</a:t>
          </a:r>
        </a:p>
      </dsp:txBody>
      <dsp:txXfrm>
        <a:off x="0" y="982980"/>
        <a:ext cx="10058399" cy="982980"/>
      </dsp:txXfrm>
    </dsp:sp>
    <dsp:sp modelId="{AF60346F-AF8A-4DF7-86C5-72A7A108B05E}">
      <dsp:nvSpPr>
        <dsp:cNvPr id="0" name=""/>
        <dsp:cNvSpPr/>
      </dsp:nvSpPr>
      <dsp:spPr>
        <a:xfrm>
          <a:off x="0" y="196596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E7498-6A03-4DFE-A75F-23E2A1FE8781}">
      <dsp:nvSpPr>
        <dsp:cNvPr id="0" name=""/>
        <dsp:cNvSpPr/>
      </dsp:nvSpPr>
      <dsp:spPr>
        <a:xfrm>
          <a:off x="0" y="196596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When is it considered “approved?” </a:t>
          </a:r>
          <a:r>
            <a:rPr lang="en-US" sz="1600" kern="1200"/>
            <a:t>The date that the unit passes inspection as indicated on the inspection report.</a:t>
          </a:r>
        </a:p>
      </dsp:txBody>
      <dsp:txXfrm>
        <a:off x="0" y="1965960"/>
        <a:ext cx="10058399" cy="982980"/>
      </dsp:txXfrm>
    </dsp:sp>
    <dsp:sp modelId="{B80DBC68-A5DD-4684-8891-59576C7D3F32}">
      <dsp:nvSpPr>
        <dsp:cNvPr id="0" name=""/>
        <dsp:cNvSpPr/>
      </dsp:nvSpPr>
      <dsp:spPr>
        <a:xfrm>
          <a:off x="0" y="294893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591C8-2F1B-4A53-96D1-1A5E5C5FB4D7}">
      <dsp:nvSpPr>
        <dsp:cNvPr id="0" name=""/>
        <dsp:cNvSpPr/>
      </dsp:nvSpPr>
      <dsp:spPr>
        <a:xfrm>
          <a:off x="0" y="2948939"/>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a:t>Implicit in this exemption is that housing provider cooperates in good faith with applicant and voucher administrator!</a:t>
          </a:r>
        </a:p>
      </dsp:txBody>
      <dsp:txXfrm>
        <a:off x="0" y="2948939"/>
        <a:ext cx="10058399" cy="982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0DD31-0967-4720-9004-4A73028C4642}">
      <dsp:nvSpPr>
        <dsp:cNvPr id="0" name=""/>
        <dsp:cNvSpPr/>
      </dsp:nvSpPr>
      <dsp:spPr>
        <a:xfrm>
          <a:off x="0" y="4086"/>
          <a:ext cx="5906181" cy="870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E9842-5A24-42E9-99C4-35F53F229C77}">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B4D9A-B074-4FC5-8818-34E1BD064DA8}">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a:t>Develop or recommend screening policies that follow the law and guidelines</a:t>
          </a:r>
        </a:p>
      </dsp:txBody>
      <dsp:txXfrm>
        <a:off x="1005339" y="4086"/>
        <a:ext cx="4900841" cy="870424"/>
      </dsp:txXfrm>
    </dsp:sp>
    <dsp:sp modelId="{0C69ACF2-1EC0-45D1-9D50-F096653B152F}">
      <dsp:nvSpPr>
        <dsp:cNvPr id="0" name=""/>
        <dsp:cNvSpPr/>
      </dsp:nvSpPr>
      <dsp:spPr>
        <a:xfrm>
          <a:off x="0" y="1092116"/>
          <a:ext cx="5906181" cy="870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84F40-29C0-44F2-BD88-89549477118E}">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1BE1AE-78D4-45E4-9169-0EE1C4ECF311}">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a:t>Apply those screening policies consistently to a property </a:t>
          </a:r>
        </a:p>
      </dsp:txBody>
      <dsp:txXfrm>
        <a:off x="1005339" y="1092116"/>
        <a:ext cx="4900841" cy="870424"/>
      </dsp:txXfrm>
    </dsp:sp>
    <dsp:sp modelId="{153A8867-FDFB-4200-8EC6-5E6234589ADA}">
      <dsp:nvSpPr>
        <dsp:cNvPr id="0" name=""/>
        <dsp:cNvSpPr/>
      </dsp:nvSpPr>
      <dsp:spPr>
        <a:xfrm>
          <a:off x="0" y="2180146"/>
          <a:ext cx="5906181" cy="870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BF371-EA5E-4F8A-8784-D051B38B7708}">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1EF811-5244-4282-9E75-632E46DAE54D}">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a:t>Approach a property approval process in good faith</a:t>
          </a:r>
        </a:p>
      </dsp:txBody>
      <dsp:txXfrm>
        <a:off x="1005339" y="2180146"/>
        <a:ext cx="4900841" cy="870424"/>
      </dsp:txXfrm>
    </dsp:sp>
    <dsp:sp modelId="{29D836C5-6D3B-4A44-9372-BE1D8BC471DE}">
      <dsp:nvSpPr>
        <dsp:cNvPr id="0" name=""/>
        <dsp:cNvSpPr/>
      </dsp:nvSpPr>
      <dsp:spPr>
        <a:xfrm>
          <a:off x="0" y="3268177"/>
          <a:ext cx="5906181" cy="87042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7CC91-F6DD-411A-9B54-299ADA0D67A7}">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BE13E-D982-4C91-82A9-06EB86B1FD99}">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a:t>Document the process for verification purposes</a:t>
          </a:r>
        </a:p>
      </dsp:txBody>
      <dsp:txXfrm>
        <a:off x="1005339" y="3268177"/>
        <a:ext cx="4900841" cy="870424"/>
      </dsp:txXfrm>
    </dsp:sp>
    <dsp:sp modelId="{0E059473-062D-48EB-A184-8D9D73F1E2C7}">
      <dsp:nvSpPr>
        <dsp:cNvPr id="0" name=""/>
        <dsp:cNvSpPr/>
      </dsp:nvSpPr>
      <dsp:spPr>
        <a:xfrm>
          <a:off x="0" y="4356207"/>
          <a:ext cx="5906181" cy="87042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56F44-030B-45B3-9A46-D93D5E8D1162}">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097B7-216E-4564-9A36-9D0F7188B6C6}">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a:t>Know how many properties your client owns and ensure that it’s verified and/or update on a regular (at least yearly) basis</a:t>
          </a:r>
        </a:p>
      </dsp:txBody>
      <dsp:txXfrm>
        <a:off x="1005339" y="4356207"/>
        <a:ext cx="4900841" cy="870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C2BBD-1864-41ED-AEDE-0896B86FF212}">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3E342BE-F0D0-437A-8BFC-4B11EA9EBEA4}">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Q. Property Manager Sam manages 100 properties. One of his clients, Jane, owns three properties. Does Sam have to accept applicants for Jane’s properties that use housing vouchers to pay part of the rent? Jane does not prefer to do so.</a:t>
          </a:r>
        </a:p>
      </dsp:txBody>
      <dsp:txXfrm>
        <a:off x="560236" y="802089"/>
        <a:ext cx="4149382" cy="2576345"/>
      </dsp:txXfrm>
    </dsp:sp>
    <dsp:sp modelId="{9DD2D4CD-809A-415E-93D5-EB00AD01406F}">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6C9BC17-0466-43B3-B3F4-C74ADA20FB33}">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No. Because Jane owns less than four properties, the law exempts her from fair housing protections based on a person’s source of funds. Even though Sam manages more than 4 properties as her agent, the law says the exemption still applies.</a:t>
          </a:r>
        </a:p>
      </dsp:txBody>
      <dsp:txXfrm>
        <a:off x="5827635" y="802089"/>
        <a:ext cx="4149382" cy="2576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F322B-6342-48E3-8A1D-84E6C76D2F9A}">
      <dsp:nvSpPr>
        <dsp:cNvPr id="0" name=""/>
        <dsp:cNvSpPr/>
      </dsp:nvSpPr>
      <dsp:spPr>
        <a:xfrm>
          <a:off x="0" y="141910"/>
          <a:ext cx="6277964" cy="185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Q. Property manager Raul has an applicant for a property who uses a housing voucher. He submitted a packet, which he thought was complete, to the voucher administrator and started counting the 15 days for approval. Five days later, the administrator notified him that they were missing a necessary form. When does the 15-day clock start?</a:t>
          </a:r>
        </a:p>
      </dsp:txBody>
      <dsp:txXfrm>
        <a:off x="90470" y="232380"/>
        <a:ext cx="6097024" cy="1672340"/>
      </dsp:txXfrm>
    </dsp:sp>
    <dsp:sp modelId="{C2D0C295-420D-45E0-8941-34EC4AAB2667}">
      <dsp:nvSpPr>
        <dsp:cNvPr id="0" name=""/>
        <dsp:cNvSpPr/>
      </dsp:nvSpPr>
      <dsp:spPr>
        <a:xfrm>
          <a:off x="0" y="2047030"/>
          <a:ext cx="6277964" cy="1853280"/>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The 15-day clock starts now on the day Raul provides the necessary form to the voucher administrator, completing the packet. Even though Raul did not know, and we presume he was operating in god faith, the Guidance Document says that the 15-day clock does not start until the completed packet is submitted.</a:t>
          </a:r>
        </a:p>
      </dsp:txBody>
      <dsp:txXfrm>
        <a:off x="90470" y="2137500"/>
        <a:ext cx="6097024" cy="1672340"/>
      </dsp:txXfrm>
    </dsp:sp>
    <dsp:sp modelId="{2F7D9505-5FCB-42E1-8ABF-F80FCB4522A4}">
      <dsp:nvSpPr>
        <dsp:cNvPr id="0" name=""/>
        <dsp:cNvSpPr/>
      </dsp:nvSpPr>
      <dsp:spPr>
        <a:xfrm>
          <a:off x="0" y="3952150"/>
          <a:ext cx="6277964" cy="185328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Bonus - </a:t>
          </a:r>
          <a:r>
            <a:rPr lang="en-US" sz="1800" kern="1200"/>
            <a:t>What if the voucher administrator didn’t let Raul know about the missing document within the 15-days and Raul declined the tenant’s application? </a:t>
          </a:r>
        </a:p>
        <a:p>
          <a:pPr marL="0" lvl="0" indent="0" algn="l" defTabSz="800100">
            <a:lnSpc>
              <a:spcPct val="90000"/>
            </a:lnSpc>
            <a:spcBef>
              <a:spcPct val="0"/>
            </a:spcBef>
            <a:spcAft>
              <a:spcPct val="35000"/>
            </a:spcAft>
            <a:buNone/>
          </a:pPr>
          <a:r>
            <a:rPr lang="en-US" sz="1800" kern="1200"/>
            <a:t>Unknown – contact legal counsel. This is why it is always good to document things in writing and operate in good faith!</a:t>
          </a:r>
        </a:p>
      </dsp:txBody>
      <dsp:txXfrm>
        <a:off x="90470" y="4042620"/>
        <a:ext cx="6097024" cy="1672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a:t> This toolkit will review the guidance document DPOR and the Fair Housing Office provided in April 2021 for the source of funds protected class. </a:t>
            </a:r>
            <a:endParaRPr lang="en-US" b="1"/>
          </a:p>
        </p:txBody>
      </p:sp>
      <p:sp>
        <p:nvSpPr>
          <p:cNvPr id="4" name="Slide Number Placeholder 3"/>
          <p:cNvSpPr>
            <a:spLocks noGrp="1"/>
          </p:cNvSpPr>
          <p:nvPr>
            <p:ph type="sldNum" sz="quarter" idx="5"/>
          </p:nvPr>
        </p:nvSpPr>
        <p:spPr/>
        <p:txBody>
          <a:bodyPr/>
          <a:lstStyle/>
          <a:p>
            <a:fld id="{14E81925-CA98-455D-A45B-7A71D36D9055}" type="slidenum">
              <a:rPr lang="en-US" smtClean="0"/>
              <a:t>1</a:t>
            </a:fld>
            <a:endParaRPr lang="en-US"/>
          </a:p>
        </p:txBody>
      </p:sp>
    </p:spTree>
    <p:extLst>
      <p:ext uri="{BB962C8B-B14F-4D97-AF65-F5344CB8AC3E}">
        <p14:creationId xmlns:p14="http://schemas.microsoft.com/office/powerpoint/2010/main" val="312643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We have learned today what the law is and how DPOR and the Fair Housing Office expects that it be implemented. Develop your policies appropriately, or if your client, the owner, has specific preferences ensure that you review them with these guidelines in mind so you may recommend changes if needed. Apply the screening policies consistently. You may have clients with different policies, but you must apply them to the property in question consistently. If you have an applicant using a housing voucher for which the property must be approved by the voucher administrator, approach that process in good faith and do not attempt to delay the process to reach the 15 day deadline where you can legally reject the tenant. Document your process, in writing, with the administrator so that you may later show, if necessary, that you followed the legal process for a rejection if the administrator does not approve the property within the legally required time. Finally, you are responsible for knowing how many properties your client owns – and, thus, whether the 4 or less exemption applies to them. Verify this regularly and update if necessary. You can use the Virginia REALTORS form developed for this purpose.</a:t>
            </a:r>
          </a:p>
        </p:txBody>
      </p:sp>
      <p:sp>
        <p:nvSpPr>
          <p:cNvPr id="4" name="Slide Number Placeholder 3"/>
          <p:cNvSpPr>
            <a:spLocks noGrp="1"/>
          </p:cNvSpPr>
          <p:nvPr>
            <p:ph type="sldNum" sz="quarter" idx="5"/>
          </p:nvPr>
        </p:nvSpPr>
        <p:spPr/>
        <p:txBody>
          <a:bodyPr/>
          <a:lstStyle/>
          <a:p>
            <a:fld id="{14E81925-CA98-455D-A45B-7A71D36D9055}" type="slidenum">
              <a:rPr lang="en-US" smtClean="0"/>
              <a:t>10</a:t>
            </a:fld>
            <a:endParaRPr lang="en-US"/>
          </a:p>
        </p:txBody>
      </p:sp>
    </p:spTree>
    <p:extLst>
      <p:ext uri="{BB962C8B-B14F-4D97-AF65-F5344CB8AC3E}">
        <p14:creationId xmlns:p14="http://schemas.microsoft.com/office/powerpoint/2010/main" val="14771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Q&amp;A]</a:t>
            </a:r>
          </a:p>
        </p:txBody>
      </p:sp>
      <p:sp>
        <p:nvSpPr>
          <p:cNvPr id="4" name="Slide Number Placeholder 3"/>
          <p:cNvSpPr>
            <a:spLocks noGrp="1"/>
          </p:cNvSpPr>
          <p:nvPr>
            <p:ph type="sldNum" sz="quarter" idx="5"/>
          </p:nvPr>
        </p:nvSpPr>
        <p:spPr/>
        <p:txBody>
          <a:bodyPr/>
          <a:lstStyle/>
          <a:p>
            <a:fld id="{14E81925-CA98-455D-A45B-7A71D36D9055}" type="slidenum">
              <a:rPr lang="en-US" smtClean="0"/>
              <a:t>11</a:t>
            </a:fld>
            <a:endParaRPr lang="en-US"/>
          </a:p>
        </p:txBody>
      </p:sp>
    </p:spTree>
    <p:extLst>
      <p:ext uri="{BB962C8B-B14F-4D97-AF65-F5344CB8AC3E}">
        <p14:creationId xmlns:p14="http://schemas.microsoft.com/office/powerpoint/2010/main" val="234765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Q&amp;A]</a:t>
            </a:r>
          </a:p>
        </p:txBody>
      </p:sp>
      <p:sp>
        <p:nvSpPr>
          <p:cNvPr id="4" name="Slide Number Placeholder 3"/>
          <p:cNvSpPr>
            <a:spLocks noGrp="1"/>
          </p:cNvSpPr>
          <p:nvPr>
            <p:ph type="sldNum" sz="quarter" idx="5"/>
          </p:nvPr>
        </p:nvSpPr>
        <p:spPr/>
        <p:txBody>
          <a:bodyPr/>
          <a:lstStyle/>
          <a:p>
            <a:fld id="{14E81925-CA98-455D-A45B-7A71D36D9055}" type="slidenum">
              <a:rPr lang="en-US" smtClean="0"/>
              <a:t>12</a:t>
            </a:fld>
            <a:endParaRPr lang="en-US"/>
          </a:p>
        </p:txBody>
      </p:sp>
    </p:spTree>
    <p:extLst>
      <p:ext uri="{BB962C8B-B14F-4D97-AF65-F5344CB8AC3E}">
        <p14:creationId xmlns:p14="http://schemas.microsoft.com/office/powerpoint/2010/main" val="410673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Fair Housing law makes it unlawful to discriminate in these ways based on certain protected classes, which since 2020 includes a person’s source of funds. This list is not inclusive, but includes the four primary categories of discriminatory conduct.</a:t>
            </a:r>
          </a:p>
          <a:p>
            <a:endParaRPr lang="en-US"/>
          </a:p>
          <a:p>
            <a:r>
              <a:rPr lang="en-US" b="1"/>
              <a:t>Source: </a:t>
            </a:r>
            <a:r>
              <a:rPr lang="en-US"/>
              <a:t>Virginia Code § 36-96.1:1, 36-96.3</a:t>
            </a:r>
          </a:p>
        </p:txBody>
      </p:sp>
      <p:sp>
        <p:nvSpPr>
          <p:cNvPr id="4" name="Slide Number Placeholder 3"/>
          <p:cNvSpPr>
            <a:spLocks noGrp="1"/>
          </p:cNvSpPr>
          <p:nvPr>
            <p:ph type="sldNum" sz="quarter" idx="5"/>
          </p:nvPr>
        </p:nvSpPr>
        <p:spPr/>
        <p:txBody>
          <a:bodyPr/>
          <a:lstStyle/>
          <a:p>
            <a:fld id="{14E81925-CA98-455D-A45B-7A71D36D9055}" type="slidenum">
              <a:rPr lang="en-US" smtClean="0"/>
              <a:t>2</a:t>
            </a:fld>
            <a:endParaRPr lang="en-US"/>
          </a:p>
        </p:txBody>
      </p:sp>
    </p:spTree>
    <p:extLst>
      <p:ext uri="{BB962C8B-B14F-4D97-AF65-F5344CB8AC3E}">
        <p14:creationId xmlns:p14="http://schemas.microsoft.com/office/powerpoint/2010/main" val="294193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a:t> Importantly, a person’s source of funds may be considered without it being considered discriminatory in these two circumstances. First, if the owner of the property owns four or less properties (ownership defined as greater than 10% interest in a property) they may consider a person’s source of funds. That includes if they have an agent managing the property – regardless of how many properties the agent manages. Second, if an owner approves a tenant subject to their source of funds approving the property under a certain program, and the approval takes longer than 15 days after the owner requests tenancy approval, the owner may deny the rental on that basis.</a:t>
            </a:r>
            <a:endParaRPr lang="en-US" b="1"/>
          </a:p>
          <a:p>
            <a:endParaRPr lang="en-US"/>
          </a:p>
          <a:p>
            <a:r>
              <a:rPr lang="en-US" b="1"/>
              <a:t>Source: </a:t>
            </a:r>
            <a:r>
              <a:rPr lang="en-US"/>
              <a:t>Virginia Code § 36-96.2</a:t>
            </a:r>
          </a:p>
        </p:txBody>
      </p:sp>
      <p:sp>
        <p:nvSpPr>
          <p:cNvPr id="4" name="Slide Number Placeholder 3"/>
          <p:cNvSpPr>
            <a:spLocks noGrp="1"/>
          </p:cNvSpPr>
          <p:nvPr>
            <p:ph type="sldNum" sz="quarter" idx="5"/>
          </p:nvPr>
        </p:nvSpPr>
        <p:spPr/>
        <p:txBody>
          <a:bodyPr/>
          <a:lstStyle/>
          <a:p>
            <a:fld id="{14E81925-CA98-455D-A45B-7A71D36D9055}" type="slidenum">
              <a:rPr lang="en-US" smtClean="0"/>
              <a:t>3</a:t>
            </a:fld>
            <a:endParaRPr lang="en-US"/>
          </a:p>
        </p:txBody>
      </p:sp>
    </p:spTree>
    <p:extLst>
      <p:ext uri="{BB962C8B-B14F-4D97-AF65-F5344CB8AC3E}">
        <p14:creationId xmlns:p14="http://schemas.microsoft.com/office/powerpoint/2010/main" val="63543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Virginia REALTORS has a form you can use to verify how many properties your client owns to determine whether or not the “4 or less properties” exemption applies. We recommend that you have your clients review this and complete it, and verify or update it regularly. </a:t>
            </a:r>
          </a:p>
        </p:txBody>
      </p:sp>
      <p:sp>
        <p:nvSpPr>
          <p:cNvPr id="4" name="Slide Number Placeholder 3"/>
          <p:cNvSpPr>
            <a:spLocks noGrp="1"/>
          </p:cNvSpPr>
          <p:nvPr>
            <p:ph type="sldNum" sz="quarter" idx="5"/>
          </p:nvPr>
        </p:nvSpPr>
        <p:spPr/>
        <p:txBody>
          <a:bodyPr/>
          <a:lstStyle/>
          <a:p>
            <a:fld id="{14E81925-CA98-455D-A45B-7A71D36D9055}" type="slidenum">
              <a:rPr lang="en-US" smtClean="0"/>
              <a:t>4</a:t>
            </a:fld>
            <a:endParaRPr lang="en-US"/>
          </a:p>
        </p:txBody>
      </p:sp>
    </p:spTree>
    <p:extLst>
      <p:ext uri="{BB962C8B-B14F-4D97-AF65-F5344CB8AC3E}">
        <p14:creationId xmlns:p14="http://schemas.microsoft.com/office/powerpoint/2010/main" val="373937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a:t> The implementation of the source of funds protected class has still led to questions from real estate licensees, which DPOR and the Fair Housing Office have answered within a Guidance Document provided in April 2021. You can find the Guidance Document on DPOR’s website, and we encourage you to read it in full, particularly if you manage properties. But let’s start with sales and whether the source of funds protected class applies here and how. The Guidance Document says explicitly that sellers may consider financial terms and conditions from prospective purchasers without running afoul of the law. Specifically, sellers may consider the loan program or type of loan, including VA and FHA loan terms, as compared to all cash offers or conventional loans.</a:t>
            </a:r>
          </a:p>
          <a:p>
            <a:endParaRPr lang="en-US" b="0"/>
          </a:p>
          <a:p>
            <a:r>
              <a:rPr lang="en-US" b="1"/>
              <a:t>Source: </a:t>
            </a:r>
            <a:r>
              <a:rPr lang="en-US" b="0"/>
              <a:t>Guidance Document, pp. 2-3</a:t>
            </a:r>
            <a:endParaRPr lang="en-US" b="1"/>
          </a:p>
        </p:txBody>
      </p:sp>
      <p:sp>
        <p:nvSpPr>
          <p:cNvPr id="4" name="Slide Number Placeholder 3"/>
          <p:cNvSpPr>
            <a:spLocks noGrp="1"/>
          </p:cNvSpPr>
          <p:nvPr>
            <p:ph type="sldNum" sz="quarter" idx="5"/>
          </p:nvPr>
        </p:nvSpPr>
        <p:spPr/>
        <p:txBody>
          <a:bodyPr/>
          <a:lstStyle/>
          <a:p>
            <a:fld id="{14E81925-CA98-455D-A45B-7A71D36D9055}" type="slidenum">
              <a:rPr lang="en-US" smtClean="0"/>
              <a:t>5</a:t>
            </a:fld>
            <a:endParaRPr lang="en-US"/>
          </a:p>
        </p:txBody>
      </p:sp>
    </p:spTree>
    <p:extLst>
      <p:ext uri="{BB962C8B-B14F-4D97-AF65-F5344CB8AC3E}">
        <p14:creationId xmlns:p14="http://schemas.microsoft.com/office/powerpoint/2010/main" val="367726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The Guidance Document heavily emphasizes being consistent in how you apply income verification criteria. Essentially, have a policy and apply it consistently. It is OK to determine stability by looking at past income, just do it consistently. Conversely, looking ahead to forward income or how long a source of income may last, but only for those applicants who are using a non-traditional source of income would be a potential fair housing violation. In other words, are you able to know whether an applicant providing proof of income through current employment will still be employed at the same place and rate in 3 months time? No. So you should not use that kind of verification method for applicants who are using a different source of income than paychecks.</a:t>
            </a:r>
          </a:p>
          <a:p>
            <a:endParaRPr lang="en-US"/>
          </a:p>
          <a:p>
            <a:r>
              <a:rPr lang="en-US" b="1"/>
              <a:t>Source: </a:t>
            </a:r>
            <a:r>
              <a:rPr lang="en-US" b="0"/>
              <a:t>Guidance Document, pp. 3-4</a:t>
            </a:r>
            <a:endParaRPr lang="en-US" b="1"/>
          </a:p>
        </p:txBody>
      </p:sp>
      <p:sp>
        <p:nvSpPr>
          <p:cNvPr id="4" name="Slide Number Placeholder 3"/>
          <p:cNvSpPr>
            <a:spLocks noGrp="1"/>
          </p:cNvSpPr>
          <p:nvPr>
            <p:ph type="sldNum" sz="quarter" idx="5"/>
          </p:nvPr>
        </p:nvSpPr>
        <p:spPr/>
        <p:txBody>
          <a:bodyPr/>
          <a:lstStyle/>
          <a:p>
            <a:fld id="{14E81925-CA98-455D-A45B-7A71D36D9055}" type="slidenum">
              <a:rPr lang="en-US" smtClean="0"/>
              <a:t>6</a:t>
            </a:fld>
            <a:endParaRPr lang="en-US"/>
          </a:p>
        </p:txBody>
      </p:sp>
    </p:spTree>
    <p:extLst>
      <p:ext uri="{BB962C8B-B14F-4D97-AF65-F5344CB8AC3E}">
        <p14:creationId xmlns:p14="http://schemas.microsoft.com/office/powerpoint/2010/main" val="302920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The Guidance Document provides a calculation for those housing providers who require that an applicant prove they earn income and/or have access to funding for several months worth of rent. The example on this slide shows the appropriate way to calculate for such a requirement, by subtracting, for example, rental assistance funds from the rent to calculate the portion of rent for which the tenant is responsible before multiplying that number by the number of months required.</a:t>
            </a:r>
          </a:p>
          <a:p>
            <a:endParaRPr lang="en-US"/>
          </a:p>
          <a:p>
            <a:r>
              <a:rPr lang="en-US" b="1"/>
              <a:t>Source: </a:t>
            </a:r>
            <a:r>
              <a:rPr lang="en-US" b="0"/>
              <a:t>Guidance Document, pp. 4-5</a:t>
            </a:r>
            <a:endParaRPr lang="en-US"/>
          </a:p>
        </p:txBody>
      </p:sp>
      <p:sp>
        <p:nvSpPr>
          <p:cNvPr id="4" name="Slide Number Placeholder 3"/>
          <p:cNvSpPr>
            <a:spLocks noGrp="1"/>
          </p:cNvSpPr>
          <p:nvPr>
            <p:ph type="sldNum" sz="quarter" idx="5"/>
          </p:nvPr>
        </p:nvSpPr>
        <p:spPr/>
        <p:txBody>
          <a:bodyPr/>
          <a:lstStyle/>
          <a:p>
            <a:fld id="{14E81925-CA98-455D-A45B-7A71D36D9055}" type="slidenum">
              <a:rPr lang="en-US" smtClean="0"/>
              <a:t>7</a:t>
            </a:fld>
            <a:endParaRPr lang="en-US"/>
          </a:p>
        </p:txBody>
      </p:sp>
    </p:spTree>
    <p:extLst>
      <p:ext uri="{BB962C8B-B14F-4D97-AF65-F5344CB8AC3E}">
        <p14:creationId xmlns:p14="http://schemas.microsoft.com/office/powerpoint/2010/main" val="106804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Justifying a denial based on the “administrative burdens” of a certain funding source is not a defense that permits one to violate fair housing based on the source of funds. Judges in other states have found doing so to make the purpose of the statutory law requiring such protections to be moot. Essentially, legislatures are allowed to make laws and one cannot thwart the purpose of the law in such a way. The law does allow a denial if the property must be and is not approved by the source of the funds in question within 15 days. </a:t>
            </a:r>
          </a:p>
          <a:p>
            <a:endParaRPr lang="en-US"/>
          </a:p>
          <a:p>
            <a:r>
              <a:rPr lang="en-US" b="1"/>
              <a:t>Source: </a:t>
            </a:r>
            <a:r>
              <a:rPr lang="en-US" b="0"/>
              <a:t>Guidance Document, pp. 5-6</a:t>
            </a:r>
            <a:endParaRPr lang="en-US"/>
          </a:p>
        </p:txBody>
      </p:sp>
      <p:sp>
        <p:nvSpPr>
          <p:cNvPr id="4" name="Slide Number Placeholder 3"/>
          <p:cNvSpPr>
            <a:spLocks noGrp="1"/>
          </p:cNvSpPr>
          <p:nvPr>
            <p:ph type="sldNum" sz="quarter" idx="5"/>
          </p:nvPr>
        </p:nvSpPr>
        <p:spPr/>
        <p:txBody>
          <a:bodyPr/>
          <a:lstStyle/>
          <a:p>
            <a:fld id="{14E81925-CA98-455D-A45B-7A71D36D9055}" type="slidenum">
              <a:rPr lang="en-US" smtClean="0"/>
              <a:t>8</a:t>
            </a:fld>
            <a:endParaRPr lang="en-US"/>
          </a:p>
        </p:txBody>
      </p:sp>
    </p:spTree>
    <p:extLst>
      <p:ext uri="{BB962C8B-B14F-4D97-AF65-F5344CB8AC3E}">
        <p14:creationId xmlns:p14="http://schemas.microsoft.com/office/powerpoint/2010/main" val="119327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The Guidance Document goes into detail about the 15-day approval exemption timeline, anticipating questions regarding the definition of certain dates. The “Submission of the request for tenancy approval” date is the date on which a complete package is delivered (delivery defined as email, in-person delivery, or the date on which the packet was mailed) to the voucher administrator. The approval date is defined as the date the unit passes inspection as indicated on the inspection report. Implicit in the exemption (and explicit in the Guidance Document!) is that the housing provider must cooperate in good faith with the applicant and the voucher administrator during the process. If the provider does not cooperate in good faith, it will be held against them in any hearing on fair housing liability.</a:t>
            </a:r>
          </a:p>
          <a:p>
            <a:endParaRPr lang="en-US"/>
          </a:p>
          <a:p>
            <a:r>
              <a:rPr lang="en-US" b="1"/>
              <a:t>Source: </a:t>
            </a:r>
            <a:r>
              <a:rPr lang="en-US" b="0"/>
              <a:t>Guidance Document, pp. 6-8</a:t>
            </a:r>
            <a:endParaRPr lang="en-US"/>
          </a:p>
        </p:txBody>
      </p:sp>
      <p:sp>
        <p:nvSpPr>
          <p:cNvPr id="4" name="Slide Number Placeholder 3"/>
          <p:cNvSpPr>
            <a:spLocks noGrp="1"/>
          </p:cNvSpPr>
          <p:nvPr>
            <p:ph type="sldNum" sz="quarter" idx="5"/>
          </p:nvPr>
        </p:nvSpPr>
        <p:spPr/>
        <p:txBody>
          <a:bodyPr/>
          <a:lstStyle/>
          <a:p>
            <a:fld id="{14E81925-CA98-455D-A45B-7A71D36D9055}" type="slidenum">
              <a:rPr lang="en-US" smtClean="0"/>
              <a:t>9</a:t>
            </a:fld>
            <a:endParaRPr lang="en-US"/>
          </a:p>
        </p:txBody>
      </p:sp>
    </p:spTree>
    <p:extLst>
      <p:ext uri="{BB962C8B-B14F-4D97-AF65-F5344CB8AC3E}">
        <p14:creationId xmlns:p14="http://schemas.microsoft.com/office/powerpoint/2010/main" val="2196060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3/24/2022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EC607-3EF5-436E-A362-C37FB4F54254}"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CAF28-6DF0-4504-9918-536BB1B9FA11}"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8E68CF-544E-4644-A5ED-8BFA55AC904A}"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3/24/2022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63E865-D6F4-43E8-B056-5F77FF98F8C7}"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92656-D9E5-45DE-AB78-A02B96C0D337}"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DD20B-CD57-45CB-9DE3-30B0CB335A7F}" type="datetime1">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3/24/2022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3/24/2022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3/24/2022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705199F-B36C-414E-A6BB-FABF4D307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3">
            <a:duotone>
              <a:schemeClr val="accent1">
                <a:shade val="45000"/>
                <a:satMod val="135000"/>
              </a:schemeClr>
              <a:prstClr val="white"/>
            </a:duotone>
            <a:alphaModFix amt="75000"/>
          </a:blip>
          <a:srcRect b="15730"/>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84627786-4F60-4021-9795-758641BA1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3" name="Rectangle 32">
            <a:extLst>
              <a:ext uri="{FF2B5EF4-FFF2-40B4-BE49-F238E27FC236}">
                <a16:creationId xmlns:a16="http://schemas.microsoft.com/office/drawing/2014/main" id="{D90F9405-C7F1-4A15-9D6E-029E64BDB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2091263"/>
            <a:ext cx="9068586" cy="2590800"/>
          </a:xfrm>
        </p:spPr>
        <p:txBody>
          <a:bodyPr>
            <a:normAutofit/>
          </a:bodyPr>
          <a:lstStyle/>
          <a:p>
            <a:r>
              <a:rPr lang="en-US" sz="5600"/>
              <a:t>Fair Housing: </a:t>
            </a:r>
            <a:br>
              <a:rPr lang="en-US" sz="5600"/>
            </a:br>
            <a:r>
              <a:rPr lang="en-US" sz="5600"/>
              <a:t>SOURCE OF FUNDS GUIDANCE</a:t>
            </a:r>
          </a:p>
        </p:txBody>
      </p:sp>
      <p:sp>
        <p:nvSpPr>
          <p:cNvPr id="6" name="Subtitle 5">
            <a:extLst>
              <a:ext uri="{FF2B5EF4-FFF2-40B4-BE49-F238E27FC236}">
                <a16:creationId xmlns:a16="http://schemas.microsoft.com/office/drawing/2014/main" id="{3641B1B2-E1E8-4888-A59F-B8ACE0557917}"/>
              </a:ext>
            </a:extLst>
          </p:cNvPr>
          <p:cNvSpPr>
            <a:spLocks noGrp="1"/>
          </p:cNvSpPr>
          <p:nvPr>
            <p:ph type="subTitle" idx="1"/>
          </p:nvPr>
        </p:nvSpPr>
        <p:spPr>
          <a:xfrm>
            <a:off x="1562100" y="4682062"/>
            <a:ext cx="9070848" cy="457201"/>
          </a:xfrm>
        </p:spPr>
        <p:txBody>
          <a:bodyPr>
            <a:normAutofit/>
          </a:bodyPr>
          <a:lstStyle/>
          <a:p>
            <a:endParaRPr lang="en-US"/>
          </a:p>
        </p:txBody>
      </p:sp>
      <p:sp>
        <p:nvSpPr>
          <p:cNvPr id="35" name="Rectangle 34">
            <a:extLst>
              <a:ext uri="{FF2B5EF4-FFF2-40B4-BE49-F238E27FC236}">
                <a16:creationId xmlns:a16="http://schemas.microsoft.com/office/drawing/2014/main" id="{3A3CBFE3-B3CA-4294-B713-02ED8C9F1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280576F0-D548-4154-ABCA-AF48FBF5E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ACCC95-7D84-4C2E-9BDB-E109CB84E7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5FF440-1D03-4653-99A9-E2AD11BB6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1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DF544B20-D679-41AF-BB31-32E3B187E627}"/>
              </a:ext>
            </a:extLst>
          </p:cNvPr>
          <p:cNvSpPr>
            <a:spLocks noGrp="1"/>
          </p:cNvSpPr>
          <p:nvPr>
            <p:ph type="title"/>
          </p:nvPr>
        </p:nvSpPr>
        <p:spPr>
          <a:xfrm>
            <a:off x="573409" y="559477"/>
            <a:ext cx="3765200" cy="5709931"/>
          </a:xfrm>
        </p:spPr>
        <p:txBody>
          <a:bodyPr>
            <a:normAutofit/>
          </a:bodyPr>
          <a:lstStyle/>
          <a:p>
            <a:pPr algn="ctr"/>
            <a:r>
              <a:rPr lang="en-US"/>
              <a:t>Best Practices</a:t>
            </a:r>
          </a:p>
        </p:txBody>
      </p:sp>
      <p:graphicFrame>
        <p:nvGraphicFramePr>
          <p:cNvPr id="5" name="Content Placeholder 2">
            <a:extLst>
              <a:ext uri="{FF2B5EF4-FFF2-40B4-BE49-F238E27FC236}">
                <a16:creationId xmlns:a16="http://schemas.microsoft.com/office/drawing/2014/main" id="{56F68A56-5374-5C84-63CE-E21A3D701B2A}"/>
              </a:ext>
            </a:extLst>
          </p:cNvPr>
          <p:cNvGraphicFramePr>
            <a:graphicFrameLocks noGrp="1"/>
          </p:cNvGraphicFramePr>
          <p:nvPr>
            <p:ph idx="1"/>
            <p:extLst>
              <p:ext uri="{D42A27DB-BD31-4B8C-83A1-F6EECF244321}">
                <p14:modId xmlns:p14="http://schemas.microsoft.com/office/powerpoint/2010/main" val="173241974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38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8941-BD0C-4C23-8046-CFE4B3395CA2}"/>
              </a:ext>
            </a:extLst>
          </p:cNvPr>
          <p:cNvSpPr>
            <a:spLocks noGrp="1"/>
          </p:cNvSpPr>
          <p:nvPr>
            <p:ph type="title"/>
          </p:nvPr>
        </p:nvSpPr>
        <p:spPr>
          <a:xfrm>
            <a:off x="1066800" y="642594"/>
            <a:ext cx="10058400" cy="1371600"/>
          </a:xfrm>
        </p:spPr>
        <p:txBody>
          <a:bodyPr>
            <a:normAutofit/>
          </a:bodyPr>
          <a:lstStyle/>
          <a:p>
            <a:pPr algn="ctr"/>
            <a:r>
              <a:rPr lang="en-US"/>
              <a:t>Q&amp;A 1</a:t>
            </a:r>
          </a:p>
        </p:txBody>
      </p:sp>
      <p:graphicFrame>
        <p:nvGraphicFramePr>
          <p:cNvPr id="5" name="Content Placeholder 2">
            <a:extLst>
              <a:ext uri="{FF2B5EF4-FFF2-40B4-BE49-F238E27FC236}">
                <a16:creationId xmlns:a16="http://schemas.microsoft.com/office/drawing/2014/main" id="{E51DC200-AE29-1B07-CEF6-37FA28A7069A}"/>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795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05328BA1-37AE-4BE5-AF2E-47B5BB9B141E}"/>
              </a:ext>
            </a:extLst>
          </p:cNvPr>
          <p:cNvSpPr>
            <a:spLocks noGrp="1"/>
          </p:cNvSpPr>
          <p:nvPr>
            <p:ph type="title"/>
          </p:nvPr>
        </p:nvSpPr>
        <p:spPr>
          <a:xfrm>
            <a:off x="573409" y="559477"/>
            <a:ext cx="3765200" cy="5709931"/>
          </a:xfrm>
        </p:spPr>
        <p:txBody>
          <a:bodyPr>
            <a:normAutofit/>
          </a:bodyPr>
          <a:lstStyle/>
          <a:p>
            <a:pPr algn="ctr"/>
            <a:r>
              <a:rPr lang="en-US"/>
              <a:t>Q&amp;A 2</a:t>
            </a:r>
          </a:p>
        </p:txBody>
      </p:sp>
      <p:graphicFrame>
        <p:nvGraphicFramePr>
          <p:cNvPr id="5" name="Content Placeholder 2">
            <a:extLst>
              <a:ext uri="{FF2B5EF4-FFF2-40B4-BE49-F238E27FC236}">
                <a16:creationId xmlns:a16="http://schemas.microsoft.com/office/drawing/2014/main" id="{373645B6-88CF-77B4-F7E6-0EC36FB28DFF}"/>
              </a:ext>
            </a:extLst>
          </p:cNvPr>
          <p:cNvGraphicFramePr>
            <a:graphicFrameLocks noGrp="1"/>
          </p:cNvGraphicFramePr>
          <p:nvPr>
            <p:ph idx="1"/>
            <p:extLst>
              <p:ext uri="{D42A27DB-BD31-4B8C-83A1-F6EECF244321}">
                <p14:modId xmlns:p14="http://schemas.microsoft.com/office/powerpoint/2010/main" val="2476786082"/>
              </p:ext>
            </p:extLst>
          </p:nvPr>
        </p:nvGraphicFramePr>
        <p:xfrm>
          <a:off x="5340626" y="559477"/>
          <a:ext cx="6277965" cy="5947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24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BBCE0CAA-48FD-44AD-B09F-1E82634EA9FC}"/>
              </a:ext>
            </a:extLst>
          </p:cNvPr>
          <p:cNvSpPr>
            <a:spLocks noGrp="1"/>
          </p:cNvSpPr>
          <p:nvPr>
            <p:ph type="title"/>
          </p:nvPr>
        </p:nvSpPr>
        <p:spPr>
          <a:xfrm>
            <a:off x="573409" y="559477"/>
            <a:ext cx="3765200" cy="5709931"/>
          </a:xfrm>
        </p:spPr>
        <p:txBody>
          <a:bodyPr>
            <a:normAutofit/>
          </a:bodyPr>
          <a:lstStyle/>
          <a:p>
            <a:pPr algn="ctr"/>
            <a:r>
              <a:rPr lang="en-US" sz="4100"/>
              <a:t>Unlawful Discrimination</a:t>
            </a:r>
          </a:p>
        </p:txBody>
      </p:sp>
      <p:sp>
        <p:nvSpPr>
          <p:cNvPr id="3" name="Content Placeholder 2">
            <a:extLst>
              <a:ext uri="{FF2B5EF4-FFF2-40B4-BE49-F238E27FC236}">
                <a16:creationId xmlns:a16="http://schemas.microsoft.com/office/drawing/2014/main" id="{C27DC57C-6782-424F-8CA1-CE333478C49C}"/>
              </a:ext>
            </a:extLst>
          </p:cNvPr>
          <p:cNvSpPr>
            <a:spLocks noGrp="1"/>
          </p:cNvSpPr>
          <p:nvPr>
            <p:ph idx="1"/>
          </p:nvPr>
        </p:nvSpPr>
        <p:spPr>
          <a:xfrm>
            <a:off x="5478124" y="559477"/>
            <a:ext cx="5647076" cy="5475563"/>
          </a:xfrm>
        </p:spPr>
        <p:txBody>
          <a:bodyPr anchor="ctr">
            <a:normAutofit/>
          </a:bodyPr>
          <a:lstStyle/>
          <a:p>
            <a:pPr marL="0" indent="0">
              <a:lnSpc>
                <a:spcPct val="90000"/>
              </a:lnSpc>
              <a:buNone/>
            </a:pPr>
            <a:r>
              <a:rPr lang="en-US" sz="1400"/>
              <a:t>“It shall be an unlawful discriminatory housing practice for any person to . . .</a:t>
            </a:r>
          </a:p>
          <a:p>
            <a:pPr marL="342900" indent="-342900">
              <a:lnSpc>
                <a:spcPct val="90000"/>
              </a:lnSpc>
              <a:buFont typeface="+mj-lt"/>
              <a:buAutoNum type="arabicPeriod"/>
            </a:pPr>
            <a:r>
              <a:rPr lang="en-US" sz="1400"/>
              <a:t>Refuse to sell or rent after the making of a bona fide offer, or to refuse to negotiate for the sale or rental of, or otherwise make unavailable or deny, a dwelling to any person;</a:t>
            </a:r>
          </a:p>
          <a:p>
            <a:pPr marL="342900" indent="-342900">
              <a:lnSpc>
                <a:spcPct val="90000"/>
              </a:lnSpc>
              <a:buFont typeface="+mj-lt"/>
              <a:buAutoNum type="arabicPeriod"/>
            </a:pPr>
            <a:r>
              <a:rPr lang="en-US" sz="1400"/>
              <a:t>Discriminate against any person in the terms, conditions, or privileges of sale or rental, or provision of services or facilities in connection therewith;</a:t>
            </a:r>
          </a:p>
          <a:p>
            <a:pPr marL="342900" indent="-342900">
              <a:lnSpc>
                <a:spcPct val="90000"/>
              </a:lnSpc>
              <a:buFont typeface="+mj-lt"/>
              <a:buAutoNum type="arabicPeriod"/>
            </a:pPr>
            <a:r>
              <a:rPr lang="en-US" sz="1400"/>
              <a:t>Make, print, or publish . . . Any notice, statement, or advertisement, with respect to the sale or rental of a dwelling that indicates any preference, limitation, or discrimination . . . Or intention to make any such preference; [and]</a:t>
            </a:r>
          </a:p>
          <a:p>
            <a:pPr marL="342900" indent="-342900">
              <a:lnSpc>
                <a:spcPct val="90000"/>
              </a:lnSpc>
              <a:buFont typeface="+mj-lt"/>
              <a:buAutoNum type="arabicPeriod"/>
            </a:pPr>
            <a:r>
              <a:rPr lang="en-US" sz="1400"/>
              <a:t>Represent to any person . . . That any dwelling is not available for inspection, sale, or rental when such dwelling is in fact so available,</a:t>
            </a:r>
          </a:p>
          <a:p>
            <a:pPr marL="0" indent="0">
              <a:lnSpc>
                <a:spcPct val="90000"/>
              </a:lnSpc>
              <a:buNone/>
            </a:pPr>
            <a:endParaRPr lang="en-US" sz="1400"/>
          </a:p>
          <a:p>
            <a:pPr marL="0" indent="0">
              <a:lnSpc>
                <a:spcPct val="90000"/>
              </a:lnSpc>
              <a:buNone/>
            </a:pPr>
            <a:r>
              <a:rPr lang="en-US" sz="1400"/>
              <a:t>"Source of funds" means any source that lawfully provides funds to or on behalf of a renter or buyer of housing, including any assistance, benefit, or subsidy program, whether such program is administered by a governmental or nongovernmental entity.</a:t>
            </a:r>
          </a:p>
        </p:txBody>
      </p:sp>
    </p:spTree>
    <p:extLst>
      <p:ext uri="{BB962C8B-B14F-4D97-AF65-F5344CB8AC3E}">
        <p14:creationId xmlns:p14="http://schemas.microsoft.com/office/powerpoint/2010/main" val="273082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559E885-1ECB-40D9-9410-4C75166B85D4}"/>
              </a:ext>
            </a:extLst>
          </p:cNvPr>
          <p:cNvSpPr>
            <a:spLocks noGrp="1"/>
          </p:cNvSpPr>
          <p:nvPr>
            <p:ph type="title"/>
          </p:nvPr>
        </p:nvSpPr>
        <p:spPr>
          <a:xfrm>
            <a:off x="573409" y="559477"/>
            <a:ext cx="3765200" cy="5709931"/>
          </a:xfrm>
        </p:spPr>
        <p:txBody>
          <a:bodyPr>
            <a:normAutofit/>
          </a:bodyPr>
          <a:lstStyle/>
          <a:p>
            <a:pPr algn="ctr"/>
            <a:r>
              <a:rPr lang="en-US"/>
              <a:t>Important Exemptions</a:t>
            </a:r>
          </a:p>
        </p:txBody>
      </p:sp>
      <p:graphicFrame>
        <p:nvGraphicFramePr>
          <p:cNvPr id="5" name="Content Placeholder 2">
            <a:extLst>
              <a:ext uri="{FF2B5EF4-FFF2-40B4-BE49-F238E27FC236}">
                <a16:creationId xmlns:a16="http://schemas.microsoft.com/office/drawing/2014/main" id="{654975B3-E352-8FF3-6BFB-EC53DC3A319F}"/>
              </a:ext>
            </a:extLst>
          </p:cNvPr>
          <p:cNvGraphicFramePr>
            <a:graphicFrameLocks noGrp="1"/>
          </p:cNvGraphicFramePr>
          <p:nvPr>
            <p:ph idx="1"/>
            <p:extLst>
              <p:ext uri="{D42A27DB-BD31-4B8C-83A1-F6EECF244321}">
                <p14:modId xmlns:p14="http://schemas.microsoft.com/office/powerpoint/2010/main" val="411981954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55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583AF07-AF4C-4C2C-9487-9FD17DC9E92E}"/>
              </a:ext>
            </a:extLst>
          </p:cNvPr>
          <p:cNvPicPr>
            <a:picLocks noChangeAspect="1"/>
          </p:cNvPicPr>
          <p:nvPr/>
        </p:nvPicPr>
        <p:blipFill>
          <a:blip r:embed="rId3"/>
          <a:stretch>
            <a:fillRect/>
          </a:stretch>
        </p:blipFill>
        <p:spPr>
          <a:xfrm>
            <a:off x="661731" y="643467"/>
            <a:ext cx="4083424" cy="5571066"/>
          </a:xfrm>
          <a:prstGeom prst="rect">
            <a:avLst/>
          </a:prstGeom>
        </p:spPr>
      </p:pic>
      <p:sp>
        <p:nvSpPr>
          <p:cNvPr id="6" name="TextBox 5">
            <a:extLst>
              <a:ext uri="{FF2B5EF4-FFF2-40B4-BE49-F238E27FC236}">
                <a16:creationId xmlns:a16="http://schemas.microsoft.com/office/drawing/2014/main" id="{F85CE5AF-9614-4058-AD96-A29EF04320D9}"/>
              </a:ext>
            </a:extLst>
          </p:cNvPr>
          <p:cNvSpPr txBox="1"/>
          <p:nvPr/>
        </p:nvSpPr>
        <p:spPr>
          <a:xfrm>
            <a:off x="5420139" y="834887"/>
            <a:ext cx="6175513" cy="1938992"/>
          </a:xfrm>
          <a:prstGeom prst="rect">
            <a:avLst/>
          </a:prstGeom>
          <a:noFill/>
        </p:spPr>
        <p:txBody>
          <a:bodyPr wrap="square" rtlCol="0">
            <a:spAutoFit/>
          </a:bodyPr>
          <a:lstStyle/>
          <a:p>
            <a:r>
              <a:rPr lang="en-US" sz="4000"/>
              <a:t>Virginia REALTORS Ownership Declaration Form – Form 930</a:t>
            </a:r>
          </a:p>
        </p:txBody>
      </p:sp>
    </p:spTree>
    <p:extLst>
      <p:ext uri="{BB962C8B-B14F-4D97-AF65-F5344CB8AC3E}">
        <p14:creationId xmlns:p14="http://schemas.microsoft.com/office/powerpoint/2010/main" val="31416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4AAAD-1A8A-47EA-B674-415F371D4C8C}"/>
              </a:ext>
            </a:extLst>
          </p:cNvPr>
          <p:cNvSpPr>
            <a:spLocks noGrp="1"/>
          </p:cNvSpPr>
          <p:nvPr>
            <p:ph type="title"/>
          </p:nvPr>
        </p:nvSpPr>
        <p:spPr>
          <a:xfrm>
            <a:off x="700390" y="891241"/>
            <a:ext cx="3628129" cy="5075519"/>
          </a:xfrm>
        </p:spPr>
        <p:txBody>
          <a:bodyPr>
            <a:normAutofit/>
          </a:bodyPr>
          <a:lstStyle/>
          <a:p>
            <a:pPr algn="r"/>
            <a:r>
              <a:rPr lang="en-US" sz="4000">
                <a:solidFill>
                  <a:srgbClr val="FFFFFF"/>
                </a:solidFill>
              </a:rPr>
              <a:t>Application to Sales</a:t>
            </a: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2F8D3F-4A84-47DB-8058-8617F3AF5C3F}"/>
              </a:ext>
            </a:extLst>
          </p:cNvPr>
          <p:cNvSpPr>
            <a:spLocks noGrp="1"/>
          </p:cNvSpPr>
          <p:nvPr>
            <p:ph idx="1"/>
          </p:nvPr>
        </p:nvSpPr>
        <p:spPr>
          <a:xfrm>
            <a:off x="4963690" y="891241"/>
            <a:ext cx="6359677" cy="5075519"/>
          </a:xfrm>
        </p:spPr>
        <p:txBody>
          <a:bodyPr anchor="ctr">
            <a:normAutofit/>
          </a:bodyPr>
          <a:lstStyle/>
          <a:p>
            <a:pPr marL="0" indent="0">
              <a:buNone/>
            </a:pPr>
            <a:r>
              <a:rPr lang="en-US">
                <a:solidFill>
                  <a:srgbClr val="FFFFFF"/>
                </a:solidFill>
              </a:rPr>
              <a:t>“The policy of the Commonwealth is to prohibit discriminatory practices with respect to residential housing on the basis of source of funds—not to prevent non-discriminatory consideration of financing during housing transactions.</a:t>
            </a:r>
          </a:p>
          <a:p>
            <a:pPr marL="0" indent="0">
              <a:buNone/>
            </a:pPr>
            <a:r>
              <a:rPr lang="en-US" sz="2200" b="1" u="sng">
                <a:solidFill>
                  <a:srgbClr val="FFFFFF"/>
                </a:solidFill>
              </a:rPr>
              <a:t>Sellers may consider financial terms and conditions from prospective purchasers</a:t>
            </a:r>
            <a:r>
              <a:rPr lang="en-US" sz="2200" b="1">
                <a:solidFill>
                  <a:srgbClr val="FFFFFF"/>
                </a:solidFill>
              </a:rPr>
              <a:t>.</a:t>
            </a:r>
            <a:r>
              <a:rPr lang="en-US" sz="2200">
                <a:solidFill>
                  <a:srgbClr val="FFFFFF"/>
                </a:solidFill>
              </a:rPr>
              <a:t>”</a:t>
            </a:r>
          </a:p>
        </p:txBody>
      </p:sp>
    </p:spTree>
    <p:extLst>
      <p:ext uri="{BB962C8B-B14F-4D97-AF65-F5344CB8AC3E}">
        <p14:creationId xmlns:p14="http://schemas.microsoft.com/office/powerpoint/2010/main" val="53435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122BF27-263E-470D-A8AE-C55DEDCD9580}"/>
              </a:ext>
            </a:extLst>
          </p:cNvPr>
          <p:cNvSpPr>
            <a:spLocks noGrp="1"/>
          </p:cNvSpPr>
          <p:nvPr>
            <p:ph type="title"/>
          </p:nvPr>
        </p:nvSpPr>
        <p:spPr>
          <a:xfrm>
            <a:off x="1175512" y="485819"/>
            <a:ext cx="9792208" cy="1527078"/>
          </a:xfrm>
        </p:spPr>
        <p:txBody>
          <a:bodyPr>
            <a:normAutofit/>
          </a:bodyPr>
          <a:lstStyle/>
          <a:p>
            <a:r>
              <a:rPr lang="en-US"/>
              <a:t>Verifying Income &amp; Duration</a:t>
            </a:r>
          </a:p>
        </p:txBody>
      </p:sp>
      <p:sp>
        <p:nvSpPr>
          <p:cNvPr id="3" name="Content Placeholder 2">
            <a:extLst>
              <a:ext uri="{FF2B5EF4-FFF2-40B4-BE49-F238E27FC236}">
                <a16:creationId xmlns:a16="http://schemas.microsoft.com/office/drawing/2014/main" id="{68769E42-B2B5-476E-B7CD-0D22E6C6CF9A}"/>
              </a:ext>
            </a:extLst>
          </p:cNvPr>
          <p:cNvSpPr>
            <a:spLocks noGrp="1"/>
          </p:cNvSpPr>
          <p:nvPr>
            <p:ph idx="1"/>
          </p:nvPr>
        </p:nvSpPr>
        <p:spPr>
          <a:xfrm>
            <a:off x="1175512" y="2107096"/>
            <a:ext cx="9792208" cy="3858615"/>
          </a:xfrm>
        </p:spPr>
        <p:txBody>
          <a:bodyPr>
            <a:noAutofit/>
          </a:bodyPr>
          <a:lstStyle/>
          <a:p>
            <a:pPr marL="0" indent="0">
              <a:lnSpc>
                <a:spcPct val="90000"/>
              </a:lnSpc>
              <a:buNone/>
            </a:pPr>
            <a:r>
              <a:rPr lang="en-US"/>
              <a:t>“The prohibition against source-of-funds discrimination does not prohibit a housing provider from determining the ability of any potential buyer or renter to pay a purchase price or pay rent by verifying—in a commercially reasonable manner—the source and amount of income, including any payments or portions that will be made by other individuals, organizations, or voucher and rental assistance payment programs.”</a:t>
            </a:r>
          </a:p>
          <a:p>
            <a:pPr marL="0" indent="0">
              <a:lnSpc>
                <a:spcPct val="90000"/>
              </a:lnSpc>
              <a:buNone/>
            </a:pPr>
            <a:r>
              <a:rPr lang="en-US"/>
              <a:t>BUT – </a:t>
            </a:r>
          </a:p>
          <a:p>
            <a:pPr>
              <a:lnSpc>
                <a:spcPct val="90000"/>
              </a:lnSpc>
            </a:pPr>
            <a:r>
              <a:rPr lang="en-US"/>
              <a:t>No sense of permanency in definition – one-time grants and temporary subsidies are covered and should be considered and not refused based on duration</a:t>
            </a:r>
          </a:p>
          <a:p>
            <a:pPr>
              <a:lnSpc>
                <a:spcPct val="90000"/>
              </a:lnSpc>
            </a:pPr>
            <a:r>
              <a:rPr lang="en-US"/>
              <a:t>Accept all lawful sources of income equally – be consistent!</a:t>
            </a:r>
          </a:p>
          <a:p>
            <a:pPr>
              <a:lnSpc>
                <a:spcPct val="90000"/>
              </a:lnSpc>
            </a:pPr>
            <a:r>
              <a:rPr lang="en-US"/>
              <a:t>“Therefore, to the extent a housing provider qualifies applicants on their income at the time of application, the landlord should be consistent, including for applicants with income that specifies a defined end date.”</a:t>
            </a:r>
          </a:p>
          <a:p>
            <a:pPr lvl="1">
              <a:lnSpc>
                <a:spcPct val="90000"/>
              </a:lnSpc>
            </a:pPr>
            <a:r>
              <a:rPr lang="en-US" sz="1800"/>
              <a:t>Considering past income as a predictor of stability is OK.</a:t>
            </a:r>
          </a:p>
        </p:txBody>
      </p:sp>
    </p:spTree>
    <p:extLst>
      <p:ext uri="{BB962C8B-B14F-4D97-AF65-F5344CB8AC3E}">
        <p14:creationId xmlns:p14="http://schemas.microsoft.com/office/powerpoint/2010/main" val="75526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40B9E6-0A8C-4529-96A6-940D67FE2EAB}"/>
              </a:ext>
            </a:extLst>
          </p:cNvPr>
          <p:cNvSpPr>
            <a:spLocks noGrp="1"/>
          </p:cNvSpPr>
          <p:nvPr>
            <p:ph type="title"/>
          </p:nvPr>
        </p:nvSpPr>
        <p:spPr>
          <a:xfrm>
            <a:off x="8019287" y="1168400"/>
            <a:ext cx="3697043" cy="4521200"/>
          </a:xfrm>
        </p:spPr>
        <p:txBody>
          <a:bodyPr>
            <a:normAutofit/>
          </a:bodyPr>
          <a:lstStyle/>
          <a:p>
            <a:r>
              <a:rPr lang="en-US" sz="4000">
                <a:solidFill>
                  <a:srgbClr val="FFFFFF"/>
                </a:solidFill>
              </a:rPr>
              <a:t>Applying Income Criteria</a:t>
            </a:r>
          </a:p>
        </p:txBody>
      </p:sp>
      <p:sp>
        <p:nvSpPr>
          <p:cNvPr id="3" name="Content Placeholder 2">
            <a:extLst>
              <a:ext uri="{FF2B5EF4-FFF2-40B4-BE49-F238E27FC236}">
                <a16:creationId xmlns:a16="http://schemas.microsoft.com/office/drawing/2014/main" id="{6B4C3638-866B-495C-B5FE-9B78850AE287}"/>
              </a:ext>
            </a:extLst>
          </p:cNvPr>
          <p:cNvSpPr>
            <a:spLocks noGrp="1"/>
          </p:cNvSpPr>
          <p:nvPr>
            <p:ph idx="1"/>
          </p:nvPr>
        </p:nvSpPr>
        <p:spPr>
          <a:xfrm>
            <a:off x="643337" y="1168399"/>
            <a:ext cx="6326423" cy="5033617"/>
          </a:xfrm>
        </p:spPr>
        <p:txBody>
          <a:bodyPr anchor="ctr">
            <a:normAutofit lnSpcReduction="10000"/>
          </a:bodyPr>
          <a:lstStyle/>
          <a:p>
            <a:pPr>
              <a:lnSpc>
                <a:spcPct val="90000"/>
              </a:lnSpc>
            </a:pPr>
            <a:r>
              <a:rPr lang="en-US"/>
              <a:t>OK to have income criteria</a:t>
            </a:r>
          </a:p>
          <a:p>
            <a:pPr>
              <a:lnSpc>
                <a:spcPct val="90000"/>
              </a:lnSpc>
            </a:pPr>
            <a:r>
              <a:rPr lang="en-US"/>
              <a:t>Do not make the threshold higher for applicants using certain funds</a:t>
            </a:r>
          </a:p>
          <a:p>
            <a:pPr>
              <a:lnSpc>
                <a:spcPct val="90000"/>
              </a:lnSpc>
            </a:pPr>
            <a:r>
              <a:rPr lang="en-US"/>
              <a:t>Relevant factor to be </a:t>
            </a:r>
            <a:r>
              <a:rPr lang="en-US" b="1"/>
              <a:t>tenant’s portion of the rent</a:t>
            </a:r>
            <a:r>
              <a:rPr lang="en-US"/>
              <a:t>, not total rent</a:t>
            </a:r>
          </a:p>
          <a:p>
            <a:pPr lvl="1">
              <a:lnSpc>
                <a:spcPct val="90000"/>
              </a:lnSpc>
            </a:pPr>
            <a:r>
              <a:rPr lang="en-US" sz="1800"/>
              <a:t>Subtract other source of funds from rent total before calculating whether tenant satisfies criteria</a:t>
            </a:r>
          </a:p>
          <a:p>
            <a:pPr marL="274320" lvl="1" indent="0">
              <a:lnSpc>
                <a:spcPct val="90000"/>
              </a:lnSpc>
              <a:buNone/>
            </a:pPr>
            <a:endParaRPr lang="en-US" sz="1500"/>
          </a:p>
          <a:p>
            <a:pPr marL="0" indent="0">
              <a:lnSpc>
                <a:spcPct val="90000"/>
              </a:lnSpc>
              <a:buNone/>
            </a:pPr>
            <a:r>
              <a:rPr lang="en-US" b="1" u="sng"/>
              <a:t>Example: </a:t>
            </a:r>
            <a:r>
              <a:rPr lang="en-US"/>
              <a:t>All tenants are required to demonstrate that they have income 3x monthly rent ($1,000). Tenant receives rental assistance of $800 per month and earns $700 per month. Provider should subtract the $800 rental assistance from $1,000 to get to tenant’s share of monthly rent ($200). Does the tenant’s monthly earnings ($700) equal or exceed three times their monthly share of the rent ($600)? In this case, yes.</a:t>
            </a:r>
          </a:p>
          <a:p>
            <a:pPr marL="0" indent="0">
              <a:lnSpc>
                <a:spcPct val="90000"/>
              </a:lnSpc>
              <a:buNone/>
            </a:pPr>
            <a:endParaRPr lang="en-US"/>
          </a:p>
          <a:p>
            <a:pPr marL="0" indent="0">
              <a:lnSpc>
                <a:spcPct val="90000"/>
              </a:lnSpc>
              <a:buNone/>
            </a:pPr>
            <a:r>
              <a:rPr lang="en-US" b="1">
                <a:solidFill>
                  <a:srgbClr val="FF0000"/>
                </a:solidFill>
              </a:rPr>
              <a:t>X</a:t>
            </a:r>
            <a:r>
              <a:rPr lang="en-US"/>
              <a:t> Do not add $800 + $700 to determine whether $1,500 equals or exceeds $3,000!!</a:t>
            </a:r>
            <a:r>
              <a:rPr lang="en-US" b="1"/>
              <a:t> </a:t>
            </a:r>
            <a:r>
              <a:rPr lang="en-US" b="1">
                <a:solidFill>
                  <a:srgbClr val="FF0000"/>
                </a:solidFill>
              </a:rPr>
              <a:t>X</a:t>
            </a:r>
          </a:p>
        </p:txBody>
      </p:sp>
    </p:spTree>
    <p:extLst>
      <p:ext uri="{BB962C8B-B14F-4D97-AF65-F5344CB8AC3E}">
        <p14:creationId xmlns:p14="http://schemas.microsoft.com/office/powerpoint/2010/main" val="103694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B7ED5D5-CB0A-40BB-BD67-5BDF416DAF62}"/>
              </a:ext>
            </a:extLst>
          </p:cNvPr>
          <p:cNvSpPr>
            <a:spLocks noGrp="1"/>
          </p:cNvSpPr>
          <p:nvPr>
            <p:ph type="title"/>
          </p:nvPr>
        </p:nvSpPr>
        <p:spPr>
          <a:xfrm>
            <a:off x="1066800" y="1089090"/>
            <a:ext cx="10058400" cy="1371600"/>
          </a:xfrm>
        </p:spPr>
        <p:txBody>
          <a:bodyPr>
            <a:normAutofit/>
          </a:bodyPr>
          <a:lstStyle/>
          <a:p>
            <a:pPr algn="ctr"/>
            <a:r>
              <a:rPr lang="en-US">
                <a:solidFill>
                  <a:srgbClr val="FFFFFF"/>
                </a:solidFill>
              </a:rPr>
              <a:t>“Administrative Burdens”</a:t>
            </a:r>
          </a:p>
        </p:txBody>
      </p:sp>
      <p:sp>
        <p:nvSpPr>
          <p:cNvPr id="3" name="Content Placeholder 2">
            <a:extLst>
              <a:ext uri="{FF2B5EF4-FFF2-40B4-BE49-F238E27FC236}">
                <a16:creationId xmlns:a16="http://schemas.microsoft.com/office/drawing/2014/main" id="{3B39E25B-CBBB-4711-A78A-F432BE6B787D}"/>
              </a:ext>
            </a:extLst>
          </p:cNvPr>
          <p:cNvSpPr>
            <a:spLocks noGrp="1"/>
          </p:cNvSpPr>
          <p:nvPr>
            <p:ph idx="1"/>
          </p:nvPr>
        </p:nvSpPr>
        <p:spPr>
          <a:xfrm>
            <a:off x="1066800" y="3263619"/>
            <a:ext cx="10058400" cy="2673765"/>
          </a:xfrm>
        </p:spPr>
        <p:txBody>
          <a:bodyPr anchor="t">
            <a:normAutofit fontScale="92500" lnSpcReduction="10000"/>
          </a:bodyPr>
          <a:lstStyle/>
          <a:p>
            <a:pPr>
              <a:lnSpc>
                <a:spcPct val="90000"/>
              </a:lnSpc>
            </a:pPr>
            <a:r>
              <a:rPr lang="en-US"/>
              <a:t>Refusing to rent based on blanket “administrative burdens” is not a defense to fair housing liability</a:t>
            </a:r>
          </a:p>
          <a:p>
            <a:pPr>
              <a:lnSpc>
                <a:spcPct val="90000"/>
              </a:lnSpc>
            </a:pPr>
            <a:r>
              <a:rPr lang="en-US"/>
              <a:t>Specific exemption in law for time period with which to receive approval </a:t>
            </a:r>
          </a:p>
          <a:p>
            <a:pPr>
              <a:lnSpc>
                <a:spcPct val="90000"/>
              </a:lnSpc>
            </a:pPr>
            <a:r>
              <a:rPr lang="en-US"/>
              <a:t>Guidance Doc bases this on court decisions in other states (VA has no such body of case law yet, given recency of source of funds protection) – </a:t>
            </a:r>
          </a:p>
          <a:p>
            <a:pPr lvl="1">
              <a:lnSpc>
                <a:spcPct val="90000"/>
              </a:lnSpc>
            </a:pPr>
            <a:r>
              <a:rPr lang="en-US" sz="1800"/>
              <a:t>Allowing such exceptions would “thwart the intended purpose” of the statute/protection (CT)</a:t>
            </a:r>
          </a:p>
          <a:p>
            <a:pPr lvl="1">
              <a:lnSpc>
                <a:spcPct val="90000"/>
              </a:lnSpc>
            </a:pPr>
            <a:r>
              <a:rPr lang="en-US" sz="1800"/>
              <a:t>“To permit a landlord to decline participation in the Section 8 program in order to avoid the ‘bureaucracy’ of the program would create the risk that ‘[</a:t>
            </a:r>
            <a:r>
              <a:rPr lang="en-US" sz="1800" err="1"/>
              <a:t>i</a:t>
            </a:r>
            <a:r>
              <a:rPr lang="en-US" sz="1800"/>
              <a:t>]f all landlords . . . did not want to ‘fill out the forms’ then there would be no Section 8 housing available.” (NJ)</a:t>
            </a:r>
          </a:p>
          <a:p>
            <a:pPr lvl="1">
              <a:lnSpc>
                <a:spcPct val="90000"/>
              </a:lnSpc>
            </a:pPr>
            <a:endParaRPr lang="en-US"/>
          </a:p>
          <a:p>
            <a:pPr lvl="1">
              <a:lnSpc>
                <a:spcPct val="90000"/>
              </a:lnSpc>
            </a:pPr>
            <a:endParaRPr lang="en-US"/>
          </a:p>
          <a:p>
            <a:pPr lvl="1">
              <a:lnSpc>
                <a:spcPct val="90000"/>
              </a:lnSpc>
            </a:pPr>
            <a:endParaRPr lang="en-US"/>
          </a:p>
          <a:p>
            <a:pPr lvl="1">
              <a:lnSpc>
                <a:spcPct val="90000"/>
              </a:lnSpc>
            </a:pPr>
            <a:endParaRPr lang="en-US"/>
          </a:p>
          <a:p>
            <a:pPr>
              <a:lnSpc>
                <a:spcPct val="90000"/>
              </a:lnSpc>
            </a:pPr>
            <a:endParaRPr lang="en-US" sz="1600"/>
          </a:p>
        </p:txBody>
      </p:sp>
    </p:spTree>
    <p:extLst>
      <p:ext uri="{BB962C8B-B14F-4D97-AF65-F5344CB8AC3E}">
        <p14:creationId xmlns:p14="http://schemas.microsoft.com/office/powerpoint/2010/main" val="189392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D9B7-B1B0-4CFA-909C-A4E42F440520}"/>
              </a:ext>
            </a:extLst>
          </p:cNvPr>
          <p:cNvSpPr>
            <a:spLocks noGrp="1"/>
          </p:cNvSpPr>
          <p:nvPr>
            <p:ph type="title"/>
          </p:nvPr>
        </p:nvSpPr>
        <p:spPr/>
        <p:txBody>
          <a:bodyPr/>
          <a:lstStyle/>
          <a:p>
            <a:r>
              <a:rPr lang="en-US"/>
              <a:t>Approval Exemption (15 Days)</a:t>
            </a:r>
          </a:p>
        </p:txBody>
      </p:sp>
      <p:graphicFrame>
        <p:nvGraphicFramePr>
          <p:cNvPr id="5" name="Content Placeholder 2">
            <a:extLst>
              <a:ext uri="{FF2B5EF4-FFF2-40B4-BE49-F238E27FC236}">
                <a16:creationId xmlns:a16="http://schemas.microsoft.com/office/drawing/2014/main" id="{488089E5-AD54-965F-1C88-D7A8640FC648}"/>
              </a:ext>
            </a:extLst>
          </p:cNvPr>
          <p:cNvGraphicFramePr>
            <a:graphicFrameLocks noGrp="1"/>
          </p:cNvGraphicFramePr>
          <p:nvPr>
            <p:ph idx="1"/>
            <p:extLst>
              <p:ext uri="{D42A27DB-BD31-4B8C-83A1-F6EECF244321}">
                <p14:modId xmlns:p14="http://schemas.microsoft.com/office/powerpoint/2010/main" val="423702675"/>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707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d82d5ce-ac55-4faf-b302-f86d2c2d60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A6F784-3A6A-4F43-8DA3-086FC5E2BF95}">
  <ds:schemaRefs>
    <ds:schemaRef ds:uri="c25606f7-3c0a-4023-9f62-0ff088a46964"/>
    <ds:schemaRef ds:uri="ed82d5ce-ac55-4faf-b302-f86d2c2d60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28D249-1983-451D-8451-059C0BA5C7BA}">
  <ds:schemaRefs>
    <ds:schemaRef ds:uri="71af3243-3dd4-4a8d-8c0d-dd76da1f02a5"/>
    <ds:schemaRef ds:uri="ed82d5ce-ac55-4faf-b302-f86d2c2d60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1B96DA-D61E-4352-8013-F432E69A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 design</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Savon</vt:lpstr>
      <vt:lpstr>Fair Housing:  SOURCE OF FUNDS GUIDANCE</vt:lpstr>
      <vt:lpstr>Unlawful Discrimination</vt:lpstr>
      <vt:lpstr>Important Exemptions</vt:lpstr>
      <vt:lpstr>PowerPoint Presentation</vt:lpstr>
      <vt:lpstr>Application to Sales</vt:lpstr>
      <vt:lpstr>Verifying Income &amp; Duration</vt:lpstr>
      <vt:lpstr>Applying Income Criteria</vt:lpstr>
      <vt:lpstr>“Administrative Burdens”</vt:lpstr>
      <vt:lpstr>Approval Exemption (15 Days)</vt:lpstr>
      <vt:lpstr>Best Practices</vt:lpstr>
      <vt:lpstr>Q&amp;A 1</vt:lpstr>
      <vt:lpstr>Q&amp;A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Housing: Protected Class updates</dc:title>
  <dc:creator>Jessica Toone</dc:creator>
  <cp:revision>1</cp:revision>
  <dcterms:created xsi:type="dcterms:W3CDTF">2021-03-15T14:42:17Z</dcterms:created>
  <dcterms:modified xsi:type="dcterms:W3CDTF">2022-03-24T18:27:55Z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