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6" r:id="rId5"/>
    <p:sldId id="257" r:id="rId6"/>
    <p:sldId id="259" r:id="rId7"/>
    <p:sldId id="263" r:id="rId8"/>
    <p:sldId id="260" r:id="rId9"/>
    <p:sldId id="261" r:id="rId10"/>
    <p:sldId id="262" r:id="rId11"/>
    <p:sldId id="25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82921" autoAdjust="0"/>
  </p:normalViewPr>
  <p:slideViewPr>
    <p:cSldViewPr snapToGrid="0">
      <p:cViewPr varScale="1">
        <p:scale>
          <a:sx n="94" d="100"/>
          <a:sy n="94" d="100"/>
        </p:scale>
        <p:origin x="12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e Oroszlan" userId="d2dffdf8-1f2a-4c8f-bdae-c313f70e07f0" providerId="ADAL" clId="{EE254496-76AE-4C1F-9BAB-0D4D90CF007D}"/>
    <pc:docChg chg="custSel modSld">
      <pc:chgData name="Cate Oroszlan" userId="d2dffdf8-1f2a-4c8f-bdae-c313f70e07f0" providerId="ADAL" clId="{EE254496-76AE-4C1F-9BAB-0D4D90CF007D}" dt="2022-03-07T21:02:50.899" v="649" actId="20577"/>
      <pc:docMkLst>
        <pc:docMk/>
      </pc:docMkLst>
      <pc:sldChg chg="modSp mod modNotesTx">
        <pc:chgData name="Cate Oroszlan" userId="d2dffdf8-1f2a-4c8f-bdae-c313f70e07f0" providerId="ADAL" clId="{EE254496-76AE-4C1F-9BAB-0D4D90CF007D}" dt="2022-03-07T21:02:50.899" v="649" actId="20577"/>
        <pc:sldMkLst>
          <pc:docMk/>
          <pc:sldMk cId="2051625014" sldId="263"/>
        </pc:sldMkLst>
        <pc:spChg chg="mod">
          <ac:chgData name="Cate Oroszlan" userId="d2dffdf8-1f2a-4c8f-bdae-c313f70e07f0" providerId="ADAL" clId="{EE254496-76AE-4C1F-9BAB-0D4D90CF007D}" dt="2022-03-07T21:01:13.035" v="359" actId="20577"/>
          <ac:spMkLst>
            <pc:docMk/>
            <pc:sldMk cId="2051625014" sldId="263"/>
            <ac:spMk id="3" creationId="{CAD2DD9B-1AF3-4E92-932C-0E48D1E9E9A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565A0-CFED-43DE-9143-47F0A82A0DEC}" type="datetimeFigureOut">
              <a:rPr lang="en-US" smtClean="0"/>
              <a:t>3/7/2022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3AA7B0-4F79-4EC9-B819-F10CE9006E24}" type="slidenum">
              <a:rPr lang="en-US" smtClean="0"/>
              <a:t>‹#›</a:t>
            </a:fld>
            <a:endParaRPr lang="en-US"/>
          </a:p>
        </p:txBody>
      </p:sp>
    </p:spTree>
    <p:extLst>
      <p:ext uri="{BB962C8B-B14F-4D97-AF65-F5344CB8AC3E}">
        <p14:creationId xmlns:p14="http://schemas.microsoft.com/office/powerpoint/2010/main" val="4239688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dirty="0"/>
              <a:t>Customize this with some information about the coverage your broker has, and broker policies regarding issues that come up.</a:t>
            </a:r>
          </a:p>
          <a:p>
            <a:endParaRPr lang="en-US" dirty="0"/>
          </a:p>
          <a:p>
            <a:r>
              <a:rPr lang="en-US" dirty="0"/>
              <a:t>Agents should understand who they should contact and how to get help</a:t>
            </a:r>
          </a:p>
        </p:txBody>
      </p:sp>
      <p:sp>
        <p:nvSpPr>
          <p:cNvPr id="4" name="Slide Number Placeholder 3"/>
          <p:cNvSpPr>
            <a:spLocks noGrp="1"/>
          </p:cNvSpPr>
          <p:nvPr>
            <p:ph type="sldNum" sz="quarter" idx="5"/>
          </p:nvPr>
        </p:nvSpPr>
        <p:spPr/>
        <p:txBody>
          <a:bodyPr/>
          <a:lstStyle/>
          <a:p>
            <a:fld id="{823AA7B0-4F79-4EC9-B819-F10CE9006E24}" type="slidenum">
              <a:rPr lang="en-US" smtClean="0"/>
              <a:t>1</a:t>
            </a:fld>
            <a:endParaRPr lang="en-US"/>
          </a:p>
        </p:txBody>
      </p:sp>
    </p:spTree>
    <p:extLst>
      <p:ext uri="{BB962C8B-B14F-4D97-AF65-F5344CB8AC3E}">
        <p14:creationId xmlns:p14="http://schemas.microsoft.com/office/powerpoint/2010/main" val="58820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823AA7B0-4F79-4EC9-B819-F10CE9006E24}" type="slidenum">
              <a:rPr lang="en-US" smtClean="0"/>
              <a:t>2</a:t>
            </a:fld>
            <a:endParaRPr lang="en-US"/>
          </a:p>
        </p:txBody>
      </p:sp>
    </p:spTree>
    <p:extLst>
      <p:ext uri="{BB962C8B-B14F-4D97-AF65-F5344CB8AC3E}">
        <p14:creationId xmlns:p14="http://schemas.microsoft.com/office/powerpoint/2010/main" val="2582646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endParaRPr lang="en-US" dirty="0"/>
          </a:p>
        </p:txBody>
      </p:sp>
      <p:sp>
        <p:nvSpPr>
          <p:cNvPr id="4" name="Slide Number Placeholder 3"/>
          <p:cNvSpPr>
            <a:spLocks noGrp="1"/>
          </p:cNvSpPr>
          <p:nvPr>
            <p:ph type="sldNum" sz="quarter" idx="5"/>
          </p:nvPr>
        </p:nvSpPr>
        <p:spPr/>
        <p:txBody>
          <a:bodyPr/>
          <a:lstStyle/>
          <a:p>
            <a:fld id="{823AA7B0-4F79-4EC9-B819-F10CE9006E24}" type="slidenum">
              <a:rPr lang="en-US" smtClean="0"/>
              <a:t>3</a:t>
            </a:fld>
            <a:endParaRPr lang="en-US"/>
          </a:p>
        </p:txBody>
      </p:sp>
    </p:spTree>
    <p:extLst>
      <p:ext uri="{BB962C8B-B14F-4D97-AF65-F5344CB8AC3E}">
        <p14:creationId xmlns:p14="http://schemas.microsoft.com/office/powerpoint/2010/main" val="1976810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types of insurance is necessary to supplement and provide different coverage to protect you and your business. Make sure you look into these other types of coverage to ensure that your full practice is protected in a way that you find beneficial and appropriate. </a:t>
            </a:r>
          </a:p>
          <a:p>
            <a:endParaRPr lang="en-US" dirty="0"/>
          </a:p>
          <a:p>
            <a:r>
              <a:rPr lang="en-US" dirty="0"/>
              <a:t>Car Insurance: When damage occurs to your vehicle, or while you are operating a vehicle</a:t>
            </a:r>
          </a:p>
          <a:p>
            <a:endParaRPr lang="en-US" dirty="0"/>
          </a:p>
          <a:p>
            <a:r>
              <a:rPr lang="en-US" dirty="0"/>
              <a:t>Cyber Insurance: </a:t>
            </a:r>
            <a:r>
              <a:rPr lang="en-US" b="0" i="0" dirty="0">
                <a:solidFill>
                  <a:srgbClr val="202124"/>
                </a:solidFill>
                <a:effectLst/>
                <a:latin typeface="Roboto" panose="02000000000000000000" pitchFamily="2" charset="0"/>
              </a:rPr>
              <a:t>Cyber insurance covers the losses relating to damage to, or loss of information from, IT systems and networks. Policies generally include significant assistance with and management of the incident itself, which can be essential when faced with reputational damage or regulatory enforcement. We do/do not offer that as well.</a:t>
            </a:r>
          </a:p>
          <a:p>
            <a:endParaRPr lang="en-US" b="0" i="0" dirty="0">
              <a:solidFill>
                <a:srgbClr val="202124"/>
              </a:solidFill>
              <a:effectLst/>
              <a:latin typeface="Roboto" panose="02000000000000000000" pitchFamily="2" charset="0"/>
            </a:endParaRPr>
          </a:p>
          <a:p>
            <a:r>
              <a:rPr lang="en-US" b="0" i="0" dirty="0">
                <a:solidFill>
                  <a:srgbClr val="202124"/>
                </a:solidFill>
                <a:effectLst/>
                <a:latin typeface="Roboto" panose="02000000000000000000" pitchFamily="2" charset="0"/>
              </a:rPr>
              <a:t>Health Insurance: Coverage for medical costs</a:t>
            </a:r>
          </a:p>
          <a:p>
            <a:endParaRPr lang="en-US" b="0" i="0" dirty="0">
              <a:solidFill>
                <a:srgbClr val="202124"/>
              </a:solidFill>
              <a:effectLst/>
              <a:latin typeface="Roboto" panose="02000000000000000000" pitchFamily="2" charset="0"/>
            </a:endParaRPr>
          </a:p>
          <a:p>
            <a:r>
              <a:rPr lang="en-US" b="0" i="0" dirty="0">
                <a:solidFill>
                  <a:srgbClr val="202124"/>
                </a:solidFill>
                <a:effectLst/>
                <a:latin typeface="Roboto" panose="02000000000000000000" pitchFamily="2" charset="0"/>
              </a:rPr>
              <a:t>Life Insurance: Coverage for loss of life</a:t>
            </a:r>
            <a:endParaRPr lang="en-US" dirty="0"/>
          </a:p>
        </p:txBody>
      </p:sp>
      <p:sp>
        <p:nvSpPr>
          <p:cNvPr id="4" name="Slide Number Placeholder 3"/>
          <p:cNvSpPr>
            <a:spLocks noGrp="1"/>
          </p:cNvSpPr>
          <p:nvPr>
            <p:ph type="sldNum" sz="quarter" idx="5"/>
          </p:nvPr>
        </p:nvSpPr>
        <p:spPr/>
        <p:txBody>
          <a:bodyPr/>
          <a:lstStyle/>
          <a:p>
            <a:fld id="{823AA7B0-4F79-4EC9-B819-F10CE9006E24}" type="slidenum">
              <a:rPr lang="en-US" smtClean="0"/>
              <a:t>4</a:t>
            </a:fld>
            <a:endParaRPr lang="en-US"/>
          </a:p>
        </p:txBody>
      </p:sp>
    </p:spTree>
    <p:extLst>
      <p:ext uri="{BB962C8B-B14F-4D97-AF65-F5344CB8AC3E}">
        <p14:creationId xmlns:p14="http://schemas.microsoft.com/office/powerpoint/2010/main" val="2516308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Customize this slide to address who your policy covers</a:t>
            </a:r>
            <a:endParaRPr lang="en-US" b="0" dirty="0"/>
          </a:p>
        </p:txBody>
      </p:sp>
      <p:sp>
        <p:nvSpPr>
          <p:cNvPr id="4" name="Slide Number Placeholder 3"/>
          <p:cNvSpPr>
            <a:spLocks noGrp="1"/>
          </p:cNvSpPr>
          <p:nvPr>
            <p:ph type="sldNum" sz="quarter" idx="5"/>
          </p:nvPr>
        </p:nvSpPr>
        <p:spPr/>
        <p:txBody>
          <a:bodyPr/>
          <a:lstStyle/>
          <a:p>
            <a:fld id="{823AA7B0-4F79-4EC9-B819-F10CE9006E24}" type="slidenum">
              <a:rPr lang="en-US" smtClean="0"/>
              <a:t>5</a:t>
            </a:fld>
            <a:endParaRPr lang="en-US"/>
          </a:p>
        </p:txBody>
      </p:sp>
    </p:spTree>
    <p:extLst>
      <p:ext uri="{BB962C8B-B14F-4D97-AF65-F5344CB8AC3E}">
        <p14:creationId xmlns:p14="http://schemas.microsoft.com/office/powerpoint/2010/main" val="408702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a:t>
            </a:r>
            <a:r>
              <a:rPr lang="en-US" b="0" dirty="0"/>
              <a:t>E&amp;O insurance protects against issues arising from your provision of professional services, but may contain some exceptions or exclusions that are not going to be covered. Our policies exclude: LIST ANY EXCLUSIONS (such as criminal acts, fraud, activities that require separate coverage)</a:t>
            </a:r>
            <a:endParaRPr lang="en-US" b="1" dirty="0"/>
          </a:p>
        </p:txBody>
      </p:sp>
      <p:sp>
        <p:nvSpPr>
          <p:cNvPr id="4" name="Slide Number Placeholder 3"/>
          <p:cNvSpPr>
            <a:spLocks noGrp="1"/>
          </p:cNvSpPr>
          <p:nvPr>
            <p:ph type="sldNum" sz="quarter" idx="5"/>
          </p:nvPr>
        </p:nvSpPr>
        <p:spPr/>
        <p:txBody>
          <a:bodyPr/>
          <a:lstStyle/>
          <a:p>
            <a:fld id="{823AA7B0-4F79-4EC9-B819-F10CE9006E24}" type="slidenum">
              <a:rPr lang="en-US" smtClean="0"/>
              <a:t>6</a:t>
            </a:fld>
            <a:endParaRPr lang="en-US"/>
          </a:p>
        </p:txBody>
      </p:sp>
    </p:spTree>
    <p:extLst>
      <p:ext uri="{BB962C8B-B14F-4D97-AF65-F5344CB8AC3E}">
        <p14:creationId xmlns:p14="http://schemas.microsoft.com/office/powerpoint/2010/main" val="3435234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0F34E6-F022-48FD-9B39-B2F6C48DE1C2}" type="datetimeFigureOut">
              <a:rPr lang="en-US" smtClean="0"/>
              <a:t>3/7/2022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04793C7-2239-4ADA-8BF5-323097A4B57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077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0F34E6-F022-48FD-9B39-B2F6C48DE1C2}"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793C7-2239-4ADA-8BF5-323097A4B57D}" type="slidenum">
              <a:rPr lang="en-US" smtClean="0"/>
              <a:t>‹#›</a:t>
            </a:fld>
            <a:endParaRPr lang="en-US"/>
          </a:p>
        </p:txBody>
      </p:sp>
    </p:spTree>
    <p:extLst>
      <p:ext uri="{BB962C8B-B14F-4D97-AF65-F5344CB8AC3E}">
        <p14:creationId xmlns:p14="http://schemas.microsoft.com/office/powerpoint/2010/main" val="2391577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0F34E6-F022-48FD-9B39-B2F6C48DE1C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793C7-2239-4ADA-8BF5-323097A4B57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504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0F34E6-F022-48FD-9B39-B2F6C48DE1C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793C7-2239-4ADA-8BF5-323097A4B57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721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0F34E6-F022-48FD-9B39-B2F6C48DE1C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793C7-2239-4ADA-8BF5-323097A4B57D}" type="slidenum">
              <a:rPr lang="en-US" smtClean="0"/>
              <a:t>‹#›</a:t>
            </a:fld>
            <a:endParaRPr lang="en-US"/>
          </a:p>
        </p:txBody>
      </p:sp>
    </p:spTree>
    <p:extLst>
      <p:ext uri="{BB962C8B-B14F-4D97-AF65-F5344CB8AC3E}">
        <p14:creationId xmlns:p14="http://schemas.microsoft.com/office/powerpoint/2010/main" val="3893198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0F34E6-F022-48FD-9B39-B2F6C48DE1C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793C7-2239-4ADA-8BF5-323097A4B57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2517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0F34E6-F022-48FD-9B39-B2F6C48DE1C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793C7-2239-4ADA-8BF5-323097A4B57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4473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0F34E6-F022-48FD-9B39-B2F6C48DE1C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793C7-2239-4ADA-8BF5-323097A4B57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4820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0F34E6-F022-48FD-9B39-B2F6C48DE1C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793C7-2239-4ADA-8BF5-323097A4B57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128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0F34E6-F022-48FD-9B39-B2F6C48DE1C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793C7-2239-4ADA-8BF5-323097A4B57D}" type="slidenum">
              <a:rPr lang="en-US" smtClean="0"/>
              <a:t>‹#›</a:t>
            </a:fld>
            <a:endParaRPr lang="en-US"/>
          </a:p>
        </p:txBody>
      </p:sp>
    </p:spTree>
    <p:extLst>
      <p:ext uri="{BB962C8B-B14F-4D97-AF65-F5344CB8AC3E}">
        <p14:creationId xmlns:p14="http://schemas.microsoft.com/office/powerpoint/2010/main" val="3995333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0F34E6-F022-48FD-9B39-B2F6C48DE1C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793C7-2239-4ADA-8BF5-323097A4B57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698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0F34E6-F022-48FD-9B39-B2F6C48DE1C2}"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793C7-2239-4ADA-8BF5-323097A4B57D}" type="slidenum">
              <a:rPr lang="en-US" smtClean="0"/>
              <a:t>‹#›</a:t>
            </a:fld>
            <a:endParaRPr lang="en-US"/>
          </a:p>
        </p:txBody>
      </p:sp>
    </p:spTree>
    <p:extLst>
      <p:ext uri="{BB962C8B-B14F-4D97-AF65-F5344CB8AC3E}">
        <p14:creationId xmlns:p14="http://schemas.microsoft.com/office/powerpoint/2010/main" val="6591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0F34E6-F022-48FD-9B39-B2F6C48DE1C2}" type="datetimeFigureOut">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4793C7-2239-4ADA-8BF5-323097A4B57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313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0F34E6-F022-48FD-9B39-B2F6C48DE1C2}" type="datetimeFigureOut">
              <a:rPr lang="en-US" smtClean="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4793C7-2239-4ADA-8BF5-323097A4B57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06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F34E6-F022-48FD-9B39-B2F6C48DE1C2}" type="datetimeFigureOut">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4793C7-2239-4ADA-8BF5-323097A4B57D}" type="slidenum">
              <a:rPr lang="en-US" smtClean="0"/>
              <a:t>‹#›</a:t>
            </a:fld>
            <a:endParaRPr lang="en-US"/>
          </a:p>
        </p:txBody>
      </p:sp>
    </p:spTree>
    <p:extLst>
      <p:ext uri="{BB962C8B-B14F-4D97-AF65-F5344CB8AC3E}">
        <p14:creationId xmlns:p14="http://schemas.microsoft.com/office/powerpoint/2010/main" val="166685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0F34E6-F022-48FD-9B39-B2F6C48DE1C2}"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793C7-2239-4ADA-8BF5-323097A4B57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16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0F34E6-F022-48FD-9B39-B2F6C48DE1C2}"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793C7-2239-4ADA-8BF5-323097A4B57D}" type="slidenum">
              <a:rPr lang="en-US" smtClean="0"/>
              <a:t>‹#›</a:t>
            </a:fld>
            <a:endParaRPr lang="en-US"/>
          </a:p>
        </p:txBody>
      </p:sp>
    </p:spTree>
    <p:extLst>
      <p:ext uri="{BB962C8B-B14F-4D97-AF65-F5344CB8AC3E}">
        <p14:creationId xmlns:p14="http://schemas.microsoft.com/office/powerpoint/2010/main" val="156116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0F34E6-F022-48FD-9B39-B2F6C48DE1C2}" type="datetimeFigureOut">
              <a:rPr lang="en-US" smtClean="0"/>
              <a:t>3/7/2022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4793C7-2239-4ADA-8BF5-323097A4B57D}" type="slidenum">
              <a:rPr lang="en-US" smtClean="0"/>
              <a:t>‹#›</a:t>
            </a:fld>
            <a:endParaRPr lang="en-US"/>
          </a:p>
        </p:txBody>
      </p:sp>
    </p:spTree>
    <p:extLst>
      <p:ext uri="{BB962C8B-B14F-4D97-AF65-F5344CB8AC3E}">
        <p14:creationId xmlns:p14="http://schemas.microsoft.com/office/powerpoint/2010/main" val="2982072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2288-9D9E-474E-9C7D-DEC09A0D0F0D}"/>
              </a:ext>
            </a:extLst>
          </p:cNvPr>
          <p:cNvSpPr>
            <a:spLocks noGrp="1"/>
          </p:cNvSpPr>
          <p:nvPr>
            <p:ph type="ctrTitle"/>
          </p:nvPr>
        </p:nvSpPr>
        <p:spPr/>
        <p:txBody>
          <a:bodyPr/>
          <a:lstStyle/>
          <a:p>
            <a:r>
              <a:rPr lang="en-US" dirty="0"/>
              <a:t>E&amp;O Insurance</a:t>
            </a:r>
          </a:p>
        </p:txBody>
      </p:sp>
      <p:sp>
        <p:nvSpPr>
          <p:cNvPr id="3" name="Subtitle 2">
            <a:extLst>
              <a:ext uri="{FF2B5EF4-FFF2-40B4-BE49-F238E27FC236}">
                <a16:creationId xmlns:a16="http://schemas.microsoft.com/office/drawing/2014/main" id="{696C7E1A-0263-490E-970A-FFEA2925D3C6}"/>
              </a:ext>
            </a:extLst>
          </p:cNvPr>
          <p:cNvSpPr>
            <a:spLocks noGrp="1"/>
          </p:cNvSpPr>
          <p:nvPr>
            <p:ph type="subTitle" idx="1"/>
          </p:nvPr>
        </p:nvSpPr>
        <p:spPr/>
        <p:txBody>
          <a:bodyPr/>
          <a:lstStyle/>
          <a:p>
            <a:r>
              <a:rPr lang="en-US" dirty="0"/>
              <a:t>When Things Don’t Go As Planned</a:t>
            </a:r>
          </a:p>
        </p:txBody>
      </p:sp>
    </p:spTree>
    <p:extLst>
      <p:ext uri="{BB962C8B-B14F-4D97-AF65-F5344CB8AC3E}">
        <p14:creationId xmlns:p14="http://schemas.microsoft.com/office/powerpoint/2010/main" val="155689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7706E-3CB9-4D7F-9D63-0B44FE0D8F4E}"/>
              </a:ext>
            </a:extLst>
          </p:cNvPr>
          <p:cNvSpPr>
            <a:spLocks noGrp="1"/>
          </p:cNvSpPr>
          <p:nvPr>
            <p:ph type="title"/>
          </p:nvPr>
        </p:nvSpPr>
        <p:spPr/>
        <p:txBody>
          <a:bodyPr/>
          <a:lstStyle/>
          <a:p>
            <a:r>
              <a:rPr lang="en-US" dirty="0"/>
              <a:t>E&amp;O Insurance Basics</a:t>
            </a:r>
          </a:p>
        </p:txBody>
      </p:sp>
      <p:sp>
        <p:nvSpPr>
          <p:cNvPr id="3" name="Content Placeholder 2">
            <a:extLst>
              <a:ext uri="{FF2B5EF4-FFF2-40B4-BE49-F238E27FC236}">
                <a16:creationId xmlns:a16="http://schemas.microsoft.com/office/drawing/2014/main" id="{464A514C-0A82-47EA-8358-05B8D6D32FBB}"/>
              </a:ext>
            </a:extLst>
          </p:cNvPr>
          <p:cNvSpPr>
            <a:spLocks noGrp="1"/>
          </p:cNvSpPr>
          <p:nvPr>
            <p:ph idx="1"/>
          </p:nvPr>
        </p:nvSpPr>
        <p:spPr/>
        <p:txBody>
          <a:bodyPr/>
          <a:lstStyle/>
          <a:p>
            <a:r>
              <a:rPr lang="en-US" dirty="0"/>
              <a:t>What is E&amp;O?</a:t>
            </a:r>
          </a:p>
          <a:p>
            <a:r>
              <a:rPr lang="en-US" dirty="0"/>
              <a:t>What it is not</a:t>
            </a:r>
          </a:p>
          <a:p>
            <a:r>
              <a:rPr lang="en-US" dirty="0"/>
              <a:t>Who it covers</a:t>
            </a:r>
          </a:p>
          <a:p>
            <a:r>
              <a:rPr lang="en-US" dirty="0"/>
              <a:t>What is covered</a:t>
            </a:r>
          </a:p>
          <a:p>
            <a:r>
              <a:rPr lang="en-US" dirty="0"/>
              <a:t>When Things Go Wrong</a:t>
            </a:r>
          </a:p>
          <a:p>
            <a:r>
              <a:rPr lang="en-US" dirty="0"/>
              <a:t>Best Practices</a:t>
            </a:r>
          </a:p>
        </p:txBody>
      </p:sp>
    </p:spTree>
    <p:extLst>
      <p:ext uri="{BB962C8B-B14F-4D97-AF65-F5344CB8AC3E}">
        <p14:creationId xmlns:p14="http://schemas.microsoft.com/office/powerpoint/2010/main" val="1034708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89B62-3279-46A6-A568-712AADDFB48C}"/>
              </a:ext>
            </a:extLst>
          </p:cNvPr>
          <p:cNvSpPr>
            <a:spLocks noGrp="1"/>
          </p:cNvSpPr>
          <p:nvPr>
            <p:ph type="title"/>
          </p:nvPr>
        </p:nvSpPr>
        <p:spPr/>
        <p:txBody>
          <a:bodyPr/>
          <a:lstStyle/>
          <a:p>
            <a:r>
              <a:rPr lang="en-US" dirty="0"/>
              <a:t>What is E&amp;O Insurance?</a:t>
            </a:r>
          </a:p>
        </p:txBody>
      </p:sp>
      <p:sp>
        <p:nvSpPr>
          <p:cNvPr id="3" name="Content Placeholder 2">
            <a:extLst>
              <a:ext uri="{FF2B5EF4-FFF2-40B4-BE49-F238E27FC236}">
                <a16:creationId xmlns:a16="http://schemas.microsoft.com/office/drawing/2014/main" id="{B7F8C2D2-3529-4B75-BCA2-092B51C8DCB0}"/>
              </a:ext>
            </a:extLst>
          </p:cNvPr>
          <p:cNvSpPr>
            <a:spLocks noGrp="1"/>
          </p:cNvSpPr>
          <p:nvPr>
            <p:ph idx="1"/>
          </p:nvPr>
        </p:nvSpPr>
        <p:spPr/>
        <p:txBody>
          <a:bodyPr/>
          <a:lstStyle/>
          <a:p>
            <a:r>
              <a:rPr lang="en-US" dirty="0"/>
              <a:t>Professional liability insurance</a:t>
            </a:r>
          </a:p>
          <a:p>
            <a:r>
              <a:rPr lang="en-US" dirty="0"/>
              <a:t>Covers for losses or damages that occur during the provision of professional services</a:t>
            </a:r>
          </a:p>
          <a:p>
            <a:r>
              <a:rPr lang="en-US" dirty="0"/>
              <a:t>Protects companies and employees/independent contractors against claims made by clients for inadequate work or negligent actions</a:t>
            </a:r>
          </a:p>
          <a:p>
            <a:r>
              <a:rPr lang="en-US" dirty="0"/>
              <a:t>This is not required by law in Virginia, but is highly beneficial to your practice and protects your financial interests</a:t>
            </a:r>
          </a:p>
        </p:txBody>
      </p:sp>
    </p:spTree>
    <p:extLst>
      <p:ext uri="{BB962C8B-B14F-4D97-AF65-F5344CB8AC3E}">
        <p14:creationId xmlns:p14="http://schemas.microsoft.com/office/powerpoint/2010/main" val="347721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AFBB-F7EF-4F38-A7CB-A50232D4FA52}"/>
              </a:ext>
            </a:extLst>
          </p:cNvPr>
          <p:cNvSpPr>
            <a:spLocks noGrp="1"/>
          </p:cNvSpPr>
          <p:nvPr>
            <p:ph type="title"/>
          </p:nvPr>
        </p:nvSpPr>
        <p:spPr/>
        <p:txBody>
          <a:bodyPr/>
          <a:lstStyle/>
          <a:p>
            <a:r>
              <a:rPr lang="en-US" dirty="0"/>
              <a:t>What it is NOT</a:t>
            </a:r>
          </a:p>
        </p:txBody>
      </p:sp>
      <p:sp>
        <p:nvSpPr>
          <p:cNvPr id="3" name="Content Placeholder 2">
            <a:extLst>
              <a:ext uri="{FF2B5EF4-FFF2-40B4-BE49-F238E27FC236}">
                <a16:creationId xmlns:a16="http://schemas.microsoft.com/office/drawing/2014/main" id="{CAD2DD9B-1AF3-4E92-932C-0E48D1E9E9A8}"/>
              </a:ext>
            </a:extLst>
          </p:cNvPr>
          <p:cNvSpPr>
            <a:spLocks noGrp="1"/>
          </p:cNvSpPr>
          <p:nvPr>
            <p:ph idx="1"/>
          </p:nvPr>
        </p:nvSpPr>
        <p:spPr/>
        <p:txBody>
          <a:bodyPr/>
          <a:lstStyle/>
          <a:p>
            <a:r>
              <a:rPr lang="en-US" dirty="0"/>
              <a:t>Car insurance</a:t>
            </a:r>
          </a:p>
          <a:p>
            <a:r>
              <a:rPr lang="en-US" dirty="0"/>
              <a:t>Cyber insurance</a:t>
            </a:r>
          </a:p>
          <a:p>
            <a:r>
              <a:rPr lang="en-US" dirty="0"/>
              <a:t>Health insurance</a:t>
            </a:r>
          </a:p>
          <a:p>
            <a:r>
              <a:rPr lang="en-US" dirty="0"/>
              <a:t>Life insurance</a:t>
            </a:r>
          </a:p>
        </p:txBody>
      </p:sp>
    </p:spTree>
    <p:extLst>
      <p:ext uri="{BB962C8B-B14F-4D97-AF65-F5344CB8AC3E}">
        <p14:creationId xmlns:p14="http://schemas.microsoft.com/office/powerpoint/2010/main" val="2051625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61AF6-828B-4634-8755-2378D8677E82}"/>
              </a:ext>
            </a:extLst>
          </p:cNvPr>
          <p:cNvSpPr>
            <a:spLocks noGrp="1"/>
          </p:cNvSpPr>
          <p:nvPr>
            <p:ph type="title"/>
          </p:nvPr>
        </p:nvSpPr>
        <p:spPr/>
        <p:txBody>
          <a:bodyPr/>
          <a:lstStyle/>
          <a:p>
            <a:r>
              <a:rPr lang="en-US" dirty="0"/>
              <a:t>Who E&amp;O Insurance Covers</a:t>
            </a:r>
          </a:p>
        </p:txBody>
      </p:sp>
      <p:sp>
        <p:nvSpPr>
          <p:cNvPr id="3" name="Content Placeholder 2">
            <a:extLst>
              <a:ext uri="{FF2B5EF4-FFF2-40B4-BE49-F238E27FC236}">
                <a16:creationId xmlns:a16="http://schemas.microsoft.com/office/drawing/2014/main" id="{B88B71AE-C254-4E89-A53F-26B508E97375}"/>
              </a:ext>
            </a:extLst>
          </p:cNvPr>
          <p:cNvSpPr>
            <a:spLocks noGrp="1"/>
          </p:cNvSpPr>
          <p:nvPr>
            <p:ph idx="1"/>
          </p:nvPr>
        </p:nvSpPr>
        <p:spPr>
          <a:xfrm>
            <a:off x="1295402" y="2556932"/>
            <a:ext cx="9601196" cy="3318936"/>
          </a:xfrm>
        </p:spPr>
        <p:txBody>
          <a:bodyPr/>
          <a:lstStyle/>
          <a:p>
            <a:r>
              <a:rPr lang="en-US" dirty="0"/>
              <a:t>Brokerage Firm as a business entity</a:t>
            </a:r>
          </a:p>
          <a:p>
            <a:r>
              <a:rPr lang="en-US" dirty="0"/>
              <a:t>Real Estate licensees practicing with the Brokerage Firm</a:t>
            </a:r>
          </a:p>
          <a:p>
            <a:r>
              <a:rPr lang="en-US" dirty="0"/>
              <a:t>Employees of the Brokerage Firm</a:t>
            </a:r>
          </a:p>
          <a:p>
            <a:endParaRPr lang="en-US" dirty="0"/>
          </a:p>
        </p:txBody>
      </p:sp>
    </p:spTree>
    <p:extLst>
      <p:ext uri="{BB962C8B-B14F-4D97-AF65-F5344CB8AC3E}">
        <p14:creationId xmlns:p14="http://schemas.microsoft.com/office/powerpoint/2010/main" val="167523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2F139-8A8F-4988-A741-8D49143D0D95}"/>
              </a:ext>
            </a:extLst>
          </p:cNvPr>
          <p:cNvSpPr>
            <a:spLocks noGrp="1"/>
          </p:cNvSpPr>
          <p:nvPr>
            <p:ph type="title"/>
          </p:nvPr>
        </p:nvSpPr>
        <p:spPr/>
        <p:txBody>
          <a:bodyPr/>
          <a:lstStyle/>
          <a:p>
            <a:r>
              <a:rPr lang="en-US" dirty="0"/>
              <a:t>What Is Covered</a:t>
            </a:r>
          </a:p>
        </p:txBody>
      </p:sp>
      <p:sp>
        <p:nvSpPr>
          <p:cNvPr id="3" name="Content Placeholder 2">
            <a:extLst>
              <a:ext uri="{FF2B5EF4-FFF2-40B4-BE49-F238E27FC236}">
                <a16:creationId xmlns:a16="http://schemas.microsoft.com/office/drawing/2014/main" id="{CCC15384-D548-4CA2-93EE-2CE74CD6E49C}"/>
              </a:ext>
            </a:extLst>
          </p:cNvPr>
          <p:cNvSpPr>
            <a:spLocks noGrp="1"/>
          </p:cNvSpPr>
          <p:nvPr>
            <p:ph idx="1"/>
          </p:nvPr>
        </p:nvSpPr>
        <p:spPr/>
        <p:txBody>
          <a:bodyPr/>
          <a:lstStyle/>
          <a:p>
            <a:r>
              <a:rPr lang="en-US" dirty="0"/>
              <a:t>Delivery of Professional Services</a:t>
            </a:r>
          </a:p>
          <a:p>
            <a:r>
              <a:rPr lang="en-US" dirty="0"/>
              <a:t>Exclusions</a:t>
            </a:r>
          </a:p>
          <a:p>
            <a:endParaRPr lang="en-US" dirty="0"/>
          </a:p>
        </p:txBody>
      </p:sp>
    </p:spTree>
    <p:extLst>
      <p:ext uri="{BB962C8B-B14F-4D97-AF65-F5344CB8AC3E}">
        <p14:creationId xmlns:p14="http://schemas.microsoft.com/office/powerpoint/2010/main" val="2028927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F2C6-B74E-400D-8F02-256C48C89709}"/>
              </a:ext>
            </a:extLst>
          </p:cNvPr>
          <p:cNvSpPr>
            <a:spLocks noGrp="1"/>
          </p:cNvSpPr>
          <p:nvPr>
            <p:ph type="title"/>
          </p:nvPr>
        </p:nvSpPr>
        <p:spPr/>
        <p:txBody>
          <a:bodyPr/>
          <a:lstStyle/>
          <a:p>
            <a:r>
              <a:rPr lang="en-US" dirty="0"/>
              <a:t>When Things Go Wrong</a:t>
            </a:r>
          </a:p>
        </p:txBody>
      </p:sp>
      <p:sp>
        <p:nvSpPr>
          <p:cNvPr id="3" name="Content Placeholder 2">
            <a:extLst>
              <a:ext uri="{FF2B5EF4-FFF2-40B4-BE49-F238E27FC236}">
                <a16:creationId xmlns:a16="http://schemas.microsoft.com/office/drawing/2014/main" id="{58A322BA-E8FD-44B9-862C-FBE87ADFAEDD}"/>
              </a:ext>
            </a:extLst>
          </p:cNvPr>
          <p:cNvSpPr>
            <a:spLocks noGrp="1"/>
          </p:cNvSpPr>
          <p:nvPr>
            <p:ph idx="1"/>
          </p:nvPr>
        </p:nvSpPr>
        <p:spPr/>
        <p:txBody>
          <a:bodyPr/>
          <a:lstStyle/>
          <a:p>
            <a:r>
              <a:rPr lang="en-US" dirty="0"/>
              <a:t>Contact Broker for Risk Management Tools</a:t>
            </a:r>
          </a:p>
          <a:p>
            <a:pPr lvl="1"/>
            <a:r>
              <a:rPr lang="en-US" dirty="0"/>
              <a:t>Broker is your first line of defense!</a:t>
            </a:r>
          </a:p>
          <a:p>
            <a:r>
              <a:rPr lang="en-US" dirty="0"/>
              <a:t>Alert E&amp;O Insurance when a claim is being made against you</a:t>
            </a:r>
          </a:p>
          <a:p>
            <a:pPr lvl="1"/>
            <a:r>
              <a:rPr lang="en-US" dirty="0"/>
              <a:t>Has someone threatened to sue you?</a:t>
            </a:r>
          </a:p>
          <a:p>
            <a:pPr lvl="1"/>
            <a:r>
              <a:rPr lang="en-US" dirty="0"/>
              <a:t>Has some one initiated a lawsuit?</a:t>
            </a:r>
          </a:p>
          <a:p>
            <a:endParaRPr lang="en-US" dirty="0"/>
          </a:p>
        </p:txBody>
      </p:sp>
    </p:spTree>
    <p:extLst>
      <p:ext uri="{BB962C8B-B14F-4D97-AF65-F5344CB8AC3E}">
        <p14:creationId xmlns:p14="http://schemas.microsoft.com/office/powerpoint/2010/main" val="203091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D19A-ECEE-424A-9AFE-FC5ECAF949E2}"/>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954DBD6E-74ED-4769-8E91-ED5F750FF719}"/>
              </a:ext>
            </a:extLst>
          </p:cNvPr>
          <p:cNvSpPr>
            <a:spLocks noGrp="1"/>
          </p:cNvSpPr>
          <p:nvPr>
            <p:ph idx="1"/>
          </p:nvPr>
        </p:nvSpPr>
        <p:spPr/>
        <p:txBody>
          <a:bodyPr/>
          <a:lstStyle/>
          <a:p>
            <a:r>
              <a:rPr lang="en-US" dirty="0"/>
              <a:t>Limit your risk!</a:t>
            </a:r>
          </a:p>
          <a:p>
            <a:pPr lvl="1"/>
            <a:r>
              <a:rPr lang="en-US" dirty="0"/>
              <a:t>Follow policies in our Office Policy Manual</a:t>
            </a:r>
          </a:p>
          <a:p>
            <a:r>
              <a:rPr lang="en-US" dirty="0"/>
              <a:t>Read the E&amp;O Policy Summary to understand limits</a:t>
            </a:r>
          </a:p>
          <a:p>
            <a:pPr lvl="1"/>
            <a:r>
              <a:rPr lang="en-US" dirty="0"/>
              <a:t>Ask broker if you have questions about the coverage</a:t>
            </a:r>
          </a:p>
          <a:p>
            <a:r>
              <a:rPr lang="en-US" dirty="0"/>
              <a:t>Know who to contact when something goes wrong </a:t>
            </a:r>
          </a:p>
          <a:p>
            <a:pPr lvl="1"/>
            <a:r>
              <a:rPr lang="en-US" dirty="0"/>
              <a:t>Contact your broker first!</a:t>
            </a:r>
          </a:p>
          <a:p>
            <a:endParaRPr lang="en-US" dirty="0"/>
          </a:p>
        </p:txBody>
      </p:sp>
    </p:spTree>
    <p:extLst>
      <p:ext uri="{BB962C8B-B14F-4D97-AF65-F5344CB8AC3E}">
        <p14:creationId xmlns:p14="http://schemas.microsoft.com/office/powerpoint/2010/main" val="6931012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92780C6FCE404F895883EA459121D4" ma:contentTypeVersion="7" ma:contentTypeDescription="Create a new document." ma:contentTypeScope="" ma:versionID="82857f8b4d616899b132435e0132ee50">
  <xsd:schema xmlns:xsd="http://www.w3.org/2001/XMLSchema" xmlns:xs="http://www.w3.org/2001/XMLSchema" xmlns:p="http://schemas.microsoft.com/office/2006/metadata/properties" xmlns:ns2="ed82d5ce-ac55-4faf-b302-f86d2c2d6074" xmlns:ns3="c25606f7-3c0a-4023-9f62-0ff088a46964" targetNamespace="http://schemas.microsoft.com/office/2006/metadata/properties" ma:root="true" ma:fieldsID="06cd592d0cca53112f9c3805eed4537f" ns2:_="" ns3:_="">
    <xsd:import namespace="ed82d5ce-ac55-4faf-b302-f86d2c2d6074"/>
    <xsd:import namespace="c25606f7-3c0a-4023-9f62-0ff088a469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82d5ce-ac55-4faf-b302-f86d2c2d60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5606f7-3c0a-4023-9f62-0ff088a469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25606f7-3c0a-4023-9f62-0ff088a46964">
      <UserInfo>
        <DisplayName>Newsletters &amp; Social Calendars Members</DisplayName>
        <AccountId>84</AccountId>
        <AccountType/>
      </UserInfo>
    </SharedWithUsers>
  </documentManagement>
</p:properties>
</file>

<file path=customXml/itemProps1.xml><?xml version="1.0" encoding="utf-8"?>
<ds:datastoreItem xmlns:ds="http://schemas.openxmlformats.org/officeDocument/2006/customXml" ds:itemID="{95CC24C3-9523-46CD-932D-75E49B5B99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82d5ce-ac55-4faf-b302-f86d2c2d6074"/>
    <ds:schemaRef ds:uri="c25606f7-3c0a-4023-9f62-0ff088a469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C6E7B9-5195-4820-8615-1886A36166E5}">
  <ds:schemaRefs>
    <ds:schemaRef ds:uri="http://schemas.microsoft.com/sharepoint/v3/contenttype/forms"/>
  </ds:schemaRefs>
</ds:datastoreItem>
</file>

<file path=customXml/itemProps3.xml><?xml version="1.0" encoding="utf-8"?>
<ds:datastoreItem xmlns:ds="http://schemas.openxmlformats.org/officeDocument/2006/customXml" ds:itemID="{E965E167-B0EA-4038-AE61-58928D3E0F81}">
  <ds:schemaRefs>
    <ds:schemaRef ds:uri="http://schemas.microsoft.com/office/infopath/2007/PartnerControls"/>
    <ds:schemaRef ds:uri="http://schemas.microsoft.com/office/2006/metadata/properties"/>
    <ds:schemaRef ds:uri="http://purl.org/dc/elements/1.1/"/>
    <ds:schemaRef ds:uri="c25606f7-3c0a-4023-9f62-0ff088a46964"/>
    <ds:schemaRef ds:uri="ed82d5ce-ac55-4faf-b302-f86d2c2d6074"/>
    <ds:schemaRef ds:uri="http://schemas.microsoft.com/office/2006/documentManagement/types"/>
    <ds:schemaRef ds:uri="http://www.w3.org/XML/1998/namespace"/>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Organic</Template>
  <TotalTime>47</TotalTime>
  <Words>482</Words>
  <Application>Microsoft Office PowerPoint</Application>
  <PresentationFormat>Widescreen</PresentationFormat>
  <Paragraphs>61</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Garamond</vt:lpstr>
      <vt:lpstr>Roboto</vt:lpstr>
      <vt:lpstr>Organic</vt:lpstr>
      <vt:lpstr>E&amp;O Insurance</vt:lpstr>
      <vt:lpstr>E&amp;O Insurance Basics</vt:lpstr>
      <vt:lpstr>What is E&amp;O Insurance?</vt:lpstr>
      <vt:lpstr>What it is NOT</vt:lpstr>
      <vt:lpstr>Who E&amp;O Insurance Covers</vt:lpstr>
      <vt:lpstr>What Is Covered</vt:lpstr>
      <vt:lpstr>When Things Go Wrong</vt:lpstr>
      <vt:lpstr>Best Practices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E&amp;O Insurance</dc:title>
  <dc:creator>Cate Oroszlan</dc:creator>
  <cp:lastModifiedBy>Cate Oroszlan</cp:lastModifiedBy>
  <cp:revision>1</cp:revision>
  <dcterms:created xsi:type="dcterms:W3CDTF">2022-03-07T20:15:49Z</dcterms:created>
  <dcterms:modified xsi:type="dcterms:W3CDTF">2022-03-07T21:02:59Z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0x0101007092780C6FCE404F895883EA459121D4</vt:lpwstr>
  </property>
</Properties>
</file>