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61"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7" autoAdjust="0"/>
    <p:restoredTop sz="78177" autoAdjust="0"/>
  </p:normalViewPr>
  <p:slideViewPr>
    <p:cSldViewPr snapToGrid="0">
      <p:cViewPr varScale="1">
        <p:scale>
          <a:sx n="84" d="100"/>
          <a:sy n="84" d="100"/>
        </p:scale>
        <p:origin x="154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388387-3EA5-4E96-81D3-9050DFA2DE7D}" type="datetimeFigureOut">
              <a:rPr lang="en-US" smtClean="0"/>
              <a:t>1/10/2022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86BA2F-F981-4D3E-B01A-0F7F2A5AFAD4}" type="slidenum">
              <a:rPr lang="en-US" smtClean="0"/>
              <a:t>‹#›</a:t>
            </a:fld>
            <a:endParaRPr lang="en-US"/>
          </a:p>
        </p:txBody>
      </p:sp>
    </p:spTree>
    <p:extLst>
      <p:ext uri="{BB962C8B-B14F-4D97-AF65-F5344CB8AC3E}">
        <p14:creationId xmlns:p14="http://schemas.microsoft.com/office/powerpoint/2010/main" val="2756590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your office has specific policies on how offers are presented, make sure to update the presentation to reflect those requirements.</a:t>
            </a:r>
          </a:p>
          <a:p>
            <a:endParaRPr lang="en-US" dirty="0"/>
          </a:p>
          <a:p>
            <a:r>
              <a:rPr lang="en-US" dirty="0"/>
              <a:t>The purpose of today’s presentation is to look at what is required of listing agents when it comes to presenting offers to their clients. </a:t>
            </a:r>
          </a:p>
        </p:txBody>
      </p:sp>
      <p:sp>
        <p:nvSpPr>
          <p:cNvPr id="4" name="Slide Number Placeholder 3"/>
          <p:cNvSpPr>
            <a:spLocks noGrp="1"/>
          </p:cNvSpPr>
          <p:nvPr>
            <p:ph type="sldNum" sz="quarter" idx="5"/>
          </p:nvPr>
        </p:nvSpPr>
        <p:spPr/>
        <p:txBody>
          <a:bodyPr/>
          <a:lstStyle/>
          <a:p>
            <a:fld id="{3E86BA2F-F981-4D3E-B01A-0F7F2A5AFAD4}" type="slidenum">
              <a:rPr lang="en-US" smtClean="0"/>
              <a:t>1</a:t>
            </a:fld>
            <a:endParaRPr lang="en-US"/>
          </a:p>
        </p:txBody>
      </p:sp>
    </p:spTree>
    <p:extLst>
      <p:ext uri="{BB962C8B-B14F-4D97-AF65-F5344CB8AC3E}">
        <p14:creationId xmlns:p14="http://schemas.microsoft.com/office/powerpoint/2010/main" val="2673457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listing agents say that they will only present written offers, or “good” offers, to their clients. The law in Virginia only requires listing agents to present written offers to their clients. </a:t>
            </a:r>
          </a:p>
          <a:p>
            <a:endParaRPr lang="en-US" dirty="0"/>
          </a:p>
          <a:p>
            <a:r>
              <a:rPr lang="en-US" dirty="0"/>
              <a:t>But as REALTORS® you have a higher obligation – the Code of Ethics requires all offers – written or verbal – to be presented to your client.</a:t>
            </a:r>
          </a:p>
          <a:p>
            <a:endParaRPr lang="en-US" dirty="0"/>
          </a:p>
          <a:p>
            <a:r>
              <a:rPr lang="en-US" dirty="0"/>
              <a:t>As always, there is a caveat to that – you only have to present what your client has instructed you to. If your client doesn’t want to be bothered by low ball offers, make sure you have a conversation with them and then put in writing what you will and won’t be sending to them. This way you are ensuring that you’re clear on what your duties are and can comply with what is required of you. </a:t>
            </a:r>
          </a:p>
        </p:txBody>
      </p:sp>
      <p:sp>
        <p:nvSpPr>
          <p:cNvPr id="4" name="Slide Number Placeholder 3"/>
          <p:cNvSpPr>
            <a:spLocks noGrp="1"/>
          </p:cNvSpPr>
          <p:nvPr>
            <p:ph type="sldNum" sz="quarter" idx="5"/>
          </p:nvPr>
        </p:nvSpPr>
        <p:spPr/>
        <p:txBody>
          <a:bodyPr/>
          <a:lstStyle/>
          <a:p>
            <a:fld id="{3E86BA2F-F981-4D3E-B01A-0F7F2A5AFAD4}" type="slidenum">
              <a:rPr lang="en-US" smtClean="0"/>
              <a:t>2</a:t>
            </a:fld>
            <a:endParaRPr lang="en-US"/>
          </a:p>
        </p:txBody>
      </p:sp>
    </p:spTree>
    <p:extLst>
      <p:ext uri="{BB962C8B-B14F-4D97-AF65-F5344CB8AC3E}">
        <p14:creationId xmlns:p14="http://schemas.microsoft.com/office/powerpoint/2010/main" val="3439674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 know that you have to present all offers – when do you need to do that? </a:t>
            </a:r>
          </a:p>
          <a:p>
            <a:endParaRPr lang="en-US" dirty="0"/>
          </a:p>
          <a:p>
            <a:r>
              <a:rPr lang="en-US" dirty="0"/>
              <a:t>Well, again, there’s a difference between the law and the code of ethics. The law requires that offers be sent to the client “in a timely manner” while the Code of Ethics requires that offers be presented “as quickly as possible.” </a:t>
            </a:r>
          </a:p>
          <a:p>
            <a:endParaRPr lang="en-US" dirty="0"/>
          </a:p>
          <a:p>
            <a:r>
              <a:rPr lang="en-US" dirty="0"/>
              <a:t>Neither of these are defined, so there is a bit of wiggle room. Again, it’s important to talk to your client about expectations.</a:t>
            </a:r>
          </a:p>
          <a:p>
            <a:endParaRPr lang="en-US" dirty="0"/>
          </a:p>
          <a:p>
            <a:r>
              <a:rPr lang="en-US" dirty="0"/>
              <a:t>If you know your client is going on vacation, or doesn’t have time to deal with selling their house during the work week, make sure you talk through what that means and when you WILL deliver offers to them. Then make sure you get it in writing. </a:t>
            </a:r>
          </a:p>
          <a:p>
            <a:endParaRPr lang="en-US" dirty="0"/>
          </a:p>
          <a:p>
            <a:r>
              <a:rPr lang="en-US" dirty="0"/>
              <a:t>It’s important that you then communicate this to any buyer agents who send you offers – if you know that your client won’t be looking at offers until the weekend, you want to let the buyer agent know that you have received the offer, but that the seller won’t be reviewing offers until X date.</a:t>
            </a:r>
          </a:p>
          <a:p>
            <a:endParaRPr lang="en-US" dirty="0"/>
          </a:p>
          <a:p>
            <a:r>
              <a:rPr lang="en-US" dirty="0"/>
              <a:t>This doesn’t mean that the seller can’t change their mind, ask for all offers before that date &amp; make a decision early, but communicating and setting expectations will go far in making for a smoother transaction. </a:t>
            </a:r>
          </a:p>
        </p:txBody>
      </p:sp>
      <p:sp>
        <p:nvSpPr>
          <p:cNvPr id="4" name="Slide Number Placeholder 3"/>
          <p:cNvSpPr>
            <a:spLocks noGrp="1"/>
          </p:cNvSpPr>
          <p:nvPr>
            <p:ph type="sldNum" sz="quarter" idx="5"/>
          </p:nvPr>
        </p:nvSpPr>
        <p:spPr/>
        <p:txBody>
          <a:bodyPr/>
          <a:lstStyle/>
          <a:p>
            <a:fld id="{3E86BA2F-F981-4D3E-B01A-0F7F2A5AFAD4}" type="slidenum">
              <a:rPr lang="en-US" smtClean="0"/>
              <a:t>3</a:t>
            </a:fld>
            <a:endParaRPr lang="en-US"/>
          </a:p>
        </p:txBody>
      </p:sp>
    </p:spTree>
    <p:extLst>
      <p:ext uri="{BB962C8B-B14F-4D97-AF65-F5344CB8AC3E}">
        <p14:creationId xmlns:p14="http://schemas.microsoft.com/office/powerpoint/2010/main" val="647805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Standard of Practice 1-7 of the Code of Ethics requires listing agents to provide written confirmation that an offer was presented to the seller, or that the seller has waived the obligation, if the buyer agent requests such confirmation in writing. </a:t>
            </a:r>
          </a:p>
          <a:p>
            <a:endParaRPr lang="en-US" dirty="0"/>
          </a:p>
          <a:p>
            <a:r>
              <a:rPr lang="en-US" dirty="0"/>
              <a:t>While the Code of Ethics requires you to confirm receipt when asked, it’s good practice to provide it before you’re asked as a professional courtesy. </a:t>
            </a:r>
          </a:p>
        </p:txBody>
      </p:sp>
      <p:sp>
        <p:nvSpPr>
          <p:cNvPr id="4" name="Slide Number Placeholder 3"/>
          <p:cNvSpPr>
            <a:spLocks noGrp="1"/>
          </p:cNvSpPr>
          <p:nvPr>
            <p:ph type="sldNum" sz="quarter" idx="5"/>
          </p:nvPr>
        </p:nvSpPr>
        <p:spPr/>
        <p:txBody>
          <a:bodyPr/>
          <a:lstStyle/>
          <a:p>
            <a:fld id="{3E86BA2F-F981-4D3E-B01A-0F7F2A5AFAD4}" type="slidenum">
              <a:rPr lang="en-US" smtClean="0"/>
              <a:t>4</a:t>
            </a:fld>
            <a:endParaRPr lang="en-US"/>
          </a:p>
        </p:txBody>
      </p:sp>
    </p:spTree>
    <p:extLst>
      <p:ext uri="{BB962C8B-B14F-4D97-AF65-F5344CB8AC3E}">
        <p14:creationId xmlns:p14="http://schemas.microsoft.com/office/powerpoint/2010/main" val="2350810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law and Code of Ethics both require you to provide the entire offer, as it was received. This can cause some complications.</a:t>
            </a:r>
          </a:p>
          <a:p>
            <a:endParaRPr lang="en-US" dirty="0"/>
          </a:p>
          <a:p>
            <a:r>
              <a:rPr lang="en-US" dirty="0"/>
              <a:t>If the offer contains a “buyer love letter” – that’s technically part of the offer and should be presented to the seller, unless you have specific instructions from the seller to omit those. If that’s the case, you want to communicate that to the buyer agent.</a:t>
            </a:r>
          </a:p>
          <a:p>
            <a:endParaRPr lang="en-US" dirty="0"/>
          </a:p>
          <a:p>
            <a:r>
              <a:rPr lang="en-US" dirty="0"/>
              <a:t>Additionally, if there are a lot of offers, some sellers find it helpful to have a summary or spreadsheet that compares the various offers. While there’s nothing wrong with doing this, you want to make sure that you are VERY careful in putting together the summary or comparison so that there are no issues. You also need to provide the client with the full offers and instruct them that they should review the entire contract for each offer to ensure that the one they select has the terms they are willing to accept. </a:t>
            </a:r>
          </a:p>
        </p:txBody>
      </p:sp>
      <p:sp>
        <p:nvSpPr>
          <p:cNvPr id="4" name="Slide Number Placeholder 3"/>
          <p:cNvSpPr>
            <a:spLocks noGrp="1"/>
          </p:cNvSpPr>
          <p:nvPr>
            <p:ph type="sldNum" sz="quarter" idx="5"/>
          </p:nvPr>
        </p:nvSpPr>
        <p:spPr/>
        <p:txBody>
          <a:bodyPr/>
          <a:lstStyle/>
          <a:p>
            <a:fld id="{3E86BA2F-F981-4D3E-B01A-0F7F2A5AFAD4}" type="slidenum">
              <a:rPr lang="en-US" smtClean="0"/>
              <a:t>5</a:t>
            </a:fld>
            <a:endParaRPr lang="en-US"/>
          </a:p>
        </p:txBody>
      </p:sp>
    </p:spTree>
    <p:extLst>
      <p:ext uri="{BB962C8B-B14F-4D97-AF65-F5344CB8AC3E}">
        <p14:creationId xmlns:p14="http://schemas.microsoft.com/office/powerpoint/2010/main" val="439576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there any questions on presenting offers?</a:t>
            </a:r>
          </a:p>
        </p:txBody>
      </p:sp>
      <p:sp>
        <p:nvSpPr>
          <p:cNvPr id="4" name="Slide Number Placeholder 3"/>
          <p:cNvSpPr>
            <a:spLocks noGrp="1"/>
          </p:cNvSpPr>
          <p:nvPr>
            <p:ph type="sldNum" sz="quarter" idx="5"/>
          </p:nvPr>
        </p:nvSpPr>
        <p:spPr/>
        <p:txBody>
          <a:bodyPr/>
          <a:lstStyle/>
          <a:p>
            <a:fld id="{3E86BA2F-F981-4D3E-B01A-0F7F2A5AFAD4}" type="slidenum">
              <a:rPr lang="en-US" smtClean="0"/>
              <a:t>6</a:t>
            </a:fld>
            <a:endParaRPr lang="en-US"/>
          </a:p>
        </p:txBody>
      </p:sp>
    </p:spTree>
    <p:extLst>
      <p:ext uri="{BB962C8B-B14F-4D97-AF65-F5344CB8AC3E}">
        <p14:creationId xmlns:p14="http://schemas.microsoft.com/office/powerpoint/2010/main" val="1761763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F665A-A1E1-413C-B688-F1A530B622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3452137-CFF1-4327-812E-B659C39990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1B8D8A-3988-44D2-A27F-127AA6CA4BC6}"/>
              </a:ext>
            </a:extLst>
          </p:cNvPr>
          <p:cNvSpPr>
            <a:spLocks noGrp="1"/>
          </p:cNvSpPr>
          <p:nvPr>
            <p:ph type="dt" sz="half" idx="10"/>
          </p:nvPr>
        </p:nvSpPr>
        <p:spPr/>
        <p:txBody>
          <a:bodyPr/>
          <a:lstStyle/>
          <a:p>
            <a:fld id="{B05CDF0E-8CAB-4371-85A5-970368FB949A}" type="datetimeFigureOut">
              <a:rPr lang="en-US" smtClean="0"/>
              <a:t>1/10/2022</a:t>
            </a:fld>
            <a:endParaRPr lang="en-US"/>
          </a:p>
        </p:txBody>
      </p:sp>
      <p:sp>
        <p:nvSpPr>
          <p:cNvPr id="5" name="Footer Placeholder 4">
            <a:extLst>
              <a:ext uri="{FF2B5EF4-FFF2-40B4-BE49-F238E27FC236}">
                <a16:creationId xmlns:a16="http://schemas.microsoft.com/office/drawing/2014/main" id="{4E82AA52-96F6-4A22-9CF4-2DC9C3CA5A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752474-8F8E-451F-A6B8-778BF84CD3B6}"/>
              </a:ext>
            </a:extLst>
          </p:cNvPr>
          <p:cNvSpPr>
            <a:spLocks noGrp="1"/>
          </p:cNvSpPr>
          <p:nvPr>
            <p:ph type="sldNum" sz="quarter" idx="12"/>
          </p:nvPr>
        </p:nvSpPr>
        <p:spPr/>
        <p:txBody>
          <a:bodyPr/>
          <a:lstStyle/>
          <a:p>
            <a:fld id="{659EF58A-425B-4241-9F82-0DD820D8969A}" type="slidenum">
              <a:rPr lang="en-US" smtClean="0"/>
              <a:t>‹#›</a:t>
            </a:fld>
            <a:endParaRPr lang="en-US"/>
          </a:p>
        </p:txBody>
      </p:sp>
    </p:spTree>
    <p:extLst>
      <p:ext uri="{BB962C8B-B14F-4D97-AF65-F5344CB8AC3E}">
        <p14:creationId xmlns:p14="http://schemas.microsoft.com/office/powerpoint/2010/main" val="4067113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FA9AB-8B17-4493-A55A-E5E4ED0903F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357EB8-A5A8-40D3-9EA4-8934322344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2D1742-B6D2-4F93-BE6D-DA10191772E5}"/>
              </a:ext>
            </a:extLst>
          </p:cNvPr>
          <p:cNvSpPr>
            <a:spLocks noGrp="1"/>
          </p:cNvSpPr>
          <p:nvPr>
            <p:ph type="dt" sz="half" idx="10"/>
          </p:nvPr>
        </p:nvSpPr>
        <p:spPr/>
        <p:txBody>
          <a:bodyPr/>
          <a:lstStyle/>
          <a:p>
            <a:fld id="{B05CDF0E-8CAB-4371-85A5-970368FB949A}" type="datetimeFigureOut">
              <a:rPr lang="en-US" smtClean="0"/>
              <a:t>1/10/2022</a:t>
            </a:fld>
            <a:endParaRPr lang="en-US"/>
          </a:p>
        </p:txBody>
      </p:sp>
      <p:sp>
        <p:nvSpPr>
          <p:cNvPr id="5" name="Footer Placeholder 4">
            <a:extLst>
              <a:ext uri="{FF2B5EF4-FFF2-40B4-BE49-F238E27FC236}">
                <a16:creationId xmlns:a16="http://schemas.microsoft.com/office/drawing/2014/main" id="{AFF9E14A-A1C8-4E6A-B239-9410B244AF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ABFBEE-DC59-42D5-B735-C49AF12B0E00}"/>
              </a:ext>
            </a:extLst>
          </p:cNvPr>
          <p:cNvSpPr>
            <a:spLocks noGrp="1"/>
          </p:cNvSpPr>
          <p:nvPr>
            <p:ph type="sldNum" sz="quarter" idx="12"/>
          </p:nvPr>
        </p:nvSpPr>
        <p:spPr/>
        <p:txBody>
          <a:bodyPr/>
          <a:lstStyle/>
          <a:p>
            <a:fld id="{659EF58A-425B-4241-9F82-0DD820D8969A}" type="slidenum">
              <a:rPr lang="en-US" smtClean="0"/>
              <a:t>‹#›</a:t>
            </a:fld>
            <a:endParaRPr lang="en-US"/>
          </a:p>
        </p:txBody>
      </p:sp>
    </p:spTree>
    <p:extLst>
      <p:ext uri="{BB962C8B-B14F-4D97-AF65-F5344CB8AC3E}">
        <p14:creationId xmlns:p14="http://schemas.microsoft.com/office/powerpoint/2010/main" val="2663291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C4A5FF-AAAF-4C4A-8CBE-31EA4B08F5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EEC973-7811-42EA-B0DA-241EFF16B6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A8F018-41E1-47E2-8F9C-49AD15D64307}"/>
              </a:ext>
            </a:extLst>
          </p:cNvPr>
          <p:cNvSpPr>
            <a:spLocks noGrp="1"/>
          </p:cNvSpPr>
          <p:nvPr>
            <p:ph type="dt" sz="half" idx="10"/>
          </p:nvPr>
        </p:nvSpPr>
        <p:spPr/>
        <p:txBody>
          <a:bodyPr/>
          <a:lstStyle/>
          <a:p>
            <a:fld id="{B05CDF0E-8CAB-4371-85A5-970368FB949A}" type="datetimeFigureOut">
              <a:rPr lang="en-US" smtClean="0"/>
              <a:t>1/10/2022</a:t>
            </a:fld>
            <a:endParaRPr lang="en-US"/>
          </a:p>
        </p:txBody>
      </p:sp>
      <p:sp>
        <p:nvSpPr>
          <p:cNvPr id="5" name="Footer Placeholder 4">
            <a:extLst>
              <a:ext uri="{FF2B5EF4-FFF2-40B4-BE49-F238E27FC236}">
                <a16:creationId xmlns:a16="http://schemas.microsoft.com/office/drawing/2014/main" id="{A48735DF-003D-4469-BCEF-63D912C1F5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392537-35C2-4606-99EA-C7FC0B7FD456}"/>
              </a:ext>
            </a:extLst>
          </p:cNvPr>
          <p:cNvSpPr>
            <a:spLocks noGrp="1"/>
          </p:cNvSpPr>
          <p:nvPr>
            <p:ph type="sldNum" sz="quarter" idx="12"/>
          </p:nvPr>
        </p:nvSpPr>
        <p:spPr/>
        <p:txBody>
          <a:bodyPr/>
          <a:lstStyle/>
          <a:p>
            <a:fld id="{659EF58A-425B-4241-9F82-0DD820D8969A}" type="slidenum">
              <a:rPr lang="en-US" smtClean="0"/>
              <a:t>‹#›</a:t>
            </a:fld>
            <a:endParaRPr lang="en-US"/>
          </a:p>
        </p:txBody>
      </p:sp>
    </p:spTree>
    <p:extLst>
      <p:ext uri="{BB962C8B-B14F-4D97-AF65-F5344CB8AC3E}">
        <p14:creationId xmlns:p14="http://schemas.microsoft.com/office/powerpoint/2010/main" val="4055147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EFC68-6D59-4C3D-AFEA-186E6D05A7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B9AB66-3DFE-4E63-B0E6-ABE8E0457B4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CCE4C7-4B1B-4DA1-91F7-5ED399193E47}"/>
              </a:ext>
            </a:extLst>
          </p:cNvPr>
          <p:cNvSpPr>
            <a:spLocks noGrp="1"/>
          </p:cNvSpPr>
          <p:nvPr>
            <p:ph type="dt" sz="half" idx="10"/>
          </p:nvPr>
        </p:nvSpPr>
        <p:spPr/>
        <p:txBody>
          <a:bodyPr/>
          <a:lstStyle/>
          <a:p>
            <a:fld id="{B05CDF0E-8CAB-4371-85A5-970368FB949A}" type="datetimeFigureOut">
              <a:rPr lang="en-US" smtClean="0"/>
              <a:t>1/10/2022</a:t>
            </a:fld>
            <a:endParaRPr lang="en-US"/>
          </a:p>
        </p:txBody>
      </p:sp>
      <p:sp>
        <p:nvSpPr>
          <p:cNvPr id="5" name="Footer Placeholder 4">
            <a:extLst>
              <a:ext uri="{FF2B5EF4-FFF2-40B4-BE49-F238E27FC236}">
                <a16:creationId xmlns:a16="http://schemas.microsoft.com/office/drawing/2014/main" id="{1FE94091-AF03-449F-854D-573BE1C394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39254D-D81E-4140-92E8-3C1EC219A5B1}"/>
              </a:ext>
            </a:extLst>
          </p:cNvPr>
          <p:cNvSpPr>
            <a:spLocks noGrp="1"/>
          </p:cNvSpPr>
          <p:nvPr>
            <p:ph type="sldNum" sz="quarter" idx="12"/>
          </p:nvPr>
        </p:nvSpPr>
        <p:spPr/>
        <p:txBody>
          <a:bodyPr/>
          <a:lstStyle/>
          <a:p>
            <a:fld id="{659EF58A-425B-4241-9F82-0DD820D8969A}" type="slidenum">
              <a:rPr lang="en-US" smtClean="0"/>
              <a:t>‹#›</a:t>
            </a:fld>
            <a:endParaRPr lang="en-US"/>
          </a:p>
        </p:txBody>
      </p:sp>
    </p:spTree>
    <p:extLst>
      <p:ext uri="{BB962C8B-B14F-4D97-AF65-F5344CB8AC3E}">
        <p14:creationId xmlns:p14="http://schemas.microsoft.com/office/powerpoint/2010/main" val="1877683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582E8-EA5F-4893-904D-D79CF5F9F8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C70FF6-41C7-48FB-A137-D6B35A519B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F287B5-3618-4E3D-8EBD-801A068BE736}"/>
              </a:ext>
            </a:extLst>
          </p:cNvPr>
          <p:cNvSpPr>
            <a:spLocks noGrp="1"/>
          </p:cNvSpPr>
          <p:nvPr>
            <p:ph type="dt" sz="half" idx="10"/>
          </p:nvPr>
        </p:nvSpPr>
        <p:spPr/>
        <p:txBody>
          <a:bodyPr/>
          <a:lstStyle/>
          <a:p>
            <a:fld id="{B05CDF0E-8CAB-4371-85A5-970368FB949A}" type="datetimeFigureOut">
              <a:rPr lang="en-US" smtClean="0"/>
              <a:t>1/10/2022</a:t>
            </a:fld>
            <a:endParaRPr lang="en-US"/>
          </a:p>
        </p:txBody>
      </p:sp>
      <p:sp>
        <p:nvSpPr>
          <p:cNvPr id="5" name="Footer Placeholder 4">
            <a:extLst>
              <a:ext uri="{FF2B5EF4-FFF2-40B4-BE49-F238E27FC236}">
                <a16:creationId xmlns:a16="http://schemas.microsoft.com/office/drawing/2014/main" id="{49157B19-D92B-4038-8C73-84DBA75A33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819418-7AA7-4258-AA75-4FFCD0A35388}"/>
              </a:ext>
            </a:extLst>
          </p:cNvPr>
          <p:cNvSpPr>
            <a:spLocks noGrp="1"/>
          </p:cNvSpPr>
          <p:nvPr>
            <p:ph type="sldNum" sz="quarter" idx="12"/>
          </p:nvPr>
        </p:nvSpPr>
        <p:spPr/>
        <p:txBody>
          <a:bodyPr/>
          <a:lstStyle/>
          <a:p>
            <a:fld id="{659EF58A-425B-4241-9F82-0DD820D8969A}" type="slidenum">
              <a:rPr lang="en-US" smtClean="0"/>
              <a:t>‹#›</a:t>
            </a:fld>
            <a:endParaRPr lang="en-US"/>
          </a:p>
        </p:txBody>
      </p:sp>
    </p:spTree>
    <p:extLst>
      <p:ext uri="{BB962C8B-B14F-4D97-AF65-F5344CB8AC3E}">
        <p14:creationId xmlns:p14="http://schemas.microsoft.com/office/powerpoint/2010/main" val="1020111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52029-B994-4C75-9879-D40EEBE993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5A3645-C531-4270-9175-BE914B5376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B45CE5-B483-4269-922D-284E2D21CF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A06377-DA11-497F-9BE7-F1DC138491EC}"/>
              </a:ext>
            </a:extLst>
          </p:cNvPr>
          <p:cNvSpPr>
            <a:spLocks noGrp="1"/>
          </p:cNvSpPr>
          <p:nvPr>
            <p:ph type="dt" sz="half" idx="10"/>
          </p:nvPr>
        </p:nvSpPr>
        <p:spPr/>
        <p:txBody>
          <a:bodyPr/>
          <a:lstStyle/>
          <a:p>
            <a:fld id="{B05CDF0E-8CAB-4371-85A5-970368FB949A}" type="datetimeFigureOut">
              <a:rPr lang="en-US" smtClean="0"/>
              <a:t>1/10/2022</a:t>
            </a:fld>
            <a:endParaRPr lang="en-US"/>
          </a:p>
        </p:txBody>
      </p:sp>
      <p:sp>
        <p:nvSpPr>
          <p:cNvPr id="6" name="Footer Placeholder 5">
            <a:extLst>
              <a:ext uri="{FF2B5EF4-FFF2-40B4-BE49-F238E27FC236}">
                <a16:creationId xmlns:a16="http://schemas.microsoft.com/office/drawing/2014/main" id="{504EC564-975C-4243-9D1A-49EDE15AA8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4E8B18-C285-485B-9F00-C5A03C145067}"/>
              </a:ext>
            </a:extLst>
          </p:cNvPr>
          <p:cNvSpPr>
            <a:spLocks noGrp="1"/>
          </p:cNvSpPr>
          <p:nvPr>
            <p:ph type="sldNum" sz="quarter" idx="12"/>
          </p:nvPr>
        </p:nvSpPr>
        <p:spPr/>
        <p:txBody>
          <a:bodyPr/>
          <a:lstStyle/>
          <a:p>
            <a:fld id="{659EF58A-425B-4241-9F82-0DD820D8969A}" type="slidenum">
              <a:rPr lang="en-US" smtClean="0"/>
              <a:t>‹#›</a:t>
            </a:fld>
            <a:endParaRPr lang="en-US"/>
          </a:p>
        </p:txBody>
      </p:sp>
    </p:spTree>
    <p:extLst>
      <p:ext uri="{BB962C8B-B14F-4D97-AF65-F5344CB8AC3E}">
        <p14:creationId xmlns:p14="http://schemas.microsoft.com/office/powerpoint/2010/main" val="3754293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32D56-3CBF-4E19-8300-965BB3C61FB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A49E2C-725F-4B8F-8F22-60917628F4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1057807-3179-4A76-B5E7-AC5D3EF07A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484A74-5B88-4A39-B820-E56544E220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C61855-3D4A-4DA7-B507-F7245D0B30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5D3C16-3B27-4C4E-9589-E423C580FCCC}"/>
              </a:ext>
            </a:extLst>
          </p:cNvPr>
          <p:cNvSpPr>
            <a:spLocks noGrp="1"/>
          </p:cNvSpPr>
          <p:nvPr>
            <p:ph type="dt" sz="half" idx="10"/>
          </p:nvPr>
        </p:nvSpPr>
        <p:spPr/>
        <p:txBody>
          <a:bodyPr/>
          <a:lstStyle/>
          <a:p>
            <a:fld id="{B05CDF0E-8CAB-4371-85A5-970368FB949A}" type="datetimeFigureOut">
              <a:rPr lang="en-US" smtClean="0"/>
              <a:t>1/10/2022</a:t>
            </a:fld>
            <a:endParaRPr lang="en-US"/>
          </a:p>
        </p:txBody>
      </p:sp>
      <p:sp>
        <p:nvSpPr>
          <p:cNvPr id="8" name="Footer Placeholder 7">
            <a:extLst>
              <a:ext uri="{FF2B5EF4-FFF2-40B4-BE49-F238E27FC236}">
                <a16:creationId xmlns:a16="http://schemas.microsoft.com/office/drawing/2014/main" id="{F9AD8F29-4C95-4EBD-80A5-FC7C8376F2C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6B38DDA-95D2-4370-A499-5A3722D46799}"/>
              </a:ext>
            </a:extLst>
          </p:cNvPr>
          <p:cNvSpPr>
            <a:spLocks noGrp="1"/>
          </p:cNvSpPr>
          <p:nvPr>
            <p:ph type="sldNum" sz="quarter" idx="12"/>
          </p:nvPr>
        </p:nvSpPr>
        <p:spPr/>
        <p:txBody>
          <a:bodyPr/>
          <a:lstStyle/>
          <a:p>
            <a:fld id="{659EF58A-425B-4241-9F82-0DD820D8969A}" type="slidenum">
              <a:rPr lang="en-US" smtClean="0"/>
              <a:t>‹#›</a:t>
            </a:fld>
            <a:endParaRPr lang="en-US"/>
          </a:p>
        </p:txBody>
      </p:sp>
    </p:spTree>
    <p:extLst>
      <p:ext uri="{BB962C8B-B14F-4D97-AF65-F5344CB8AC3E}">
        <p14:creationId xmlns:p14="http://schemas.microsoft.com/office/powerpoint/2010/main" val="536267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CF816-8D2C-4B6F-8749-CAE5EA09DF6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287596-238F-4075-A9F3-D47B6847E412}"/>
              </a:ext>
            </a:extLst>
          </p:cNvPr>
          <p:cNvSpPr>
            <a:spLocks noGrp="1"/>
          </p:cNvSpPr>
          <p:nvPr>
            <p:ph type="dt" sz="half" idx="10"/>
          </p:nvPr>
        </p:nvSpPr>
        <p:spPr/>
        <p:txBody>
          <a:bodyPr/>
          <a:lstStyle/>
          <a:p>
            <a:fld id="{B05CDF0E-8CAB-4371-85A5-970368FB949A}" type="datetimeFigureOut">
              <a:rPr lang="en-US" smtClean="0"/>
              <a:t>1/10/2022</a:t>
            </a:fld>
            <a:endParaRPr lang="en-US"/>
          </a:p>
        </p:txBody>
      </p:sp>
      <p:sp>
        <p:nvSpPr>
          <p:cNvPr id="4" name="Footer Placeholder 3">
            <a:extLst>
              <a:ext uri="{FF2B5EF4-FFF2-40B4-BE49-F238E27FC236}">
                <a16:creationId xmlns:a16="http://schemas.microsoft.com/office/drawing/2014/main" id="{CEBF332C-2815-4434-AA50-064631A158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8CF6AD6-DD37-4D88-8AFF-5F1BE2FB3F29}"/>
              </a:ext>
            </a:extLst>
          </p:cNvPr>
          <p:cNvSpPr>
            <a:spLocks noGrp="1"/>
          </p:cNvSpPr>
          <p:nvPr>
            <p:ph type="sldNum" sz="quarter" idx="12"/>
          </p:nvPr>
        </p:nvSpPr>
        <p:spPr/>
        <p:txBody>
          <a:bodyPr/>
          <a:lstStyle/>
          <a:p>
            <a:fld id="{659EF58A-425B-4241-9F82-0DD820D8969A}" type="slidenum">
              <a:rPr lang="en-US" smtClean="0"/>
              <a:t>‹#›</a:t>
            </a:fld>
            <a:endParaRPr lang="en-US"/>
          </a:p>
        </p:txBody>
      </p:sp>
    </p:spTree>
    <p:extLst>
      <p:ext uri="{BB962C8B-B14F-4D97-AF65-F5344CB8AC3E}">
        <p14:creationId xmlns:p14="http://schemas.microsoft.com/office/powerpoint/2010/main" val="2837666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4D0E5E-11CC-4568-BC68-C1311B4D8523}"/>
              </a:ext>
            </a:extLst>
          </p:cNvPr>
          <p:cNvSpPr>
            <a:spLocks noGrp="1"/>
          </p:cNvSpPr>
          <p:nvPr>
            <p:ph type="dt" sz="half" idx="10"/>
          </p:nvPr>
        </p:nvSpPr>
        <p:spPr/>
        <p:txBody>
          <a:bodyPr/>
          <a:lstStyle/>
          <a:p>
            <a:fld id="{B05CDF0E-8CAB-4371-85A5-970368FB949A}" type="datetimeFigureOut">
              <a:rPr lang="en-US" smtClean="0"/>
              <a:t>1/10/2022</a:t>
            </a:fld>
            <a:endParaRPr lang="en-US"/>
          </a:p>
        </p:txBody>
      </p:sp>
      <p:sp>
        <p:nvSpPr>
          <p:cNvPr id="3" name="Footer Placeholder 2">
            <a:extLst>
              <a:ext uri="{FF2B5EF4-FFF2-40B4-BE49-F238E27FC236}">
                <a16:creationId xmlns:a16="http://schemas.microsoft.com/office/drawing/2014/main" id="{94E619D0-8CB4-4F92-9FC3-F1E4CBE713B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B392B4A-2374-4FBE-A438-403A53AD1DE0}"/>
              </a:ext>
            </a:extLst>
          </p:cNvPr>
          <p:cNvSpPr>
            <a:spLocks noGrp="1"/>
          </p:cNvSpPr>
          <p:nvPr>
            <p:ph type="sldNum" sz="quarter" idx="12"/>
          </p:nvPr>
        </p:nvSpPr>
        <p:spPr/>
        <p:txBody>
          <a:bodyPr/>
          <a:lstStyle/>
          <a:p>
            <a:fld id="{659EF58A-425B-4241-9F82-0DD820D8969A}" type="slidenum">
              <a:rPr lang="en-US" smtClean="0"/>
              <a:t>‹#›</a:t>
            </a:fld>
            <a:endParaRPr lang="en-US"/>
          </a:p>
        </p:txBody>
      </p:sp>
    </p:spTree>
    <p:extLst>
      <p:ext uri="{BB962C8B-B14F-4D97-AF65-F5344CB8AC3E}">
        <p14:creationId xmlns:p14="http://schemas.microsoft.com/office/powerpoint/2010/main" val="1342335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C41A1-973F-45E3-85C1-F545478F16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C6BD422-5471-4FBB-A2D0-C57B4811C3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47EE6F-2090-47DE-9FFE-3A59B6827B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E5C2D4-8184-4E44-8FD3-52B8E54326D3}"/>
              </a:ext>
            </a:extLst>
          </p:cNvPr>
          <p:cNvSpPr>
            <a:spLocks noGrp="1"/>
          </p:cNvSpPr>
          <p:nvPr>
            <p:ph type="dt" sz="half" idx="10"/>
          </p:nvPr>
        </p:nvSpPr>
        <p:spPr/>
        <p:txBody>
          <a:bodyPr/>
          <a:lstStyle/>
          <a:p>
            <a:fld id="{B05CDF0E-8CAB-4371-85A5-970368FB949A}" type="datetimeFigureOut">
              <a:rPr lang="en-US" smtClean="0"/>
              <a:t>1/10/2022</a:t>
            </a:fld>
            <a:endParaRPr lang="en-US"/>
          </a:p>
        </p:txBody>
      </p:sp>
      <p:sp>
        <p:nvSpPr>
          <p:cNvPr id="6" name="Footer Placeholder 5">
            <a:extLst>
              <a:ext uri="{FF2B5EF4-FFF2-40B4-BE49-F238E27FC236}">
                <a16:creationId xmlns:a16="http://schemas.microsoft.com/office/drawing/2014/main" id="{82E0331C-F768-4245-A10E-E0574A3E02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8C7600-923A-49AE-82DC-269AC6AD3E9F}"/>
              </a:ext>
            </a:extLst>
          </p:cNvPr>
          <p:cNvSpPr>
            <a:spLocks noGrp="1"/>
          </p:cNvSpPr>
          <p:nvPr>
            <p:ph type="sldNum" sz="quarter" idx="12"/>
          </p:nvPr>
        </p:nvSpPr>
        <p:spPr/>
        <p:txBody>
          <a:bodyPr/>
          <a:lstStyle/>
          <a:p>
            <a:fld id="{659EF58A-425B-4241-9F82-0DD820D8969A}" type="slidenum">
              <a:rPr lang="en-US" smtClean="0"/>
              <a:t>‹#›</a:t>
            </a:fld>
            <a:endParaRPr lang="en-US"/>
          </a:p>
        </p:txBody>
      </p:sp>
    </p:spTree>
    <p:extLst>
      <p:ext uri="{BB962C8B-B14F-4D97-AF65-F5344CB8AC3E}">
        <p14:creationId xmlns:p14="http://schemas.microsoft.com/office/powerpoint/2010/main" val="758383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2AB83-F186-4C32-91EC-0543D4530C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F41455-A6EF-408B-992D-967E578A8D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D537921-2319-4E40-9895-20C09B0F8F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916E26-B12E-47B0-8496-17E4A37A36B3}"/>
              </a:ext>
            </a:extLst>
          </p:cNvPr>
          <p:cNvSpPr>
            <a:spLocks noGrp="1"/>
          </p:cNvSpPr>
          <p:nvPr>
            <p:ph type="dt" sz="half" idx="10"/>
          </p:nvPr>
        </p:nvSpPr>
        <p:spPr/>
        <p:txBody>
          <a:bodyPr/>
          <a:lstStyle/>
          <a:p>
            <a:fld id="{B05CDF0E-8CAB-4371-85A5-970368FB949A}" type="datetimeFigureOut">
              <a:rPr lang="en-US" smtClean="0"/>
              <a:t>1/10/2022</a:t>
            </a:fld>
            <a:endParaRPr lang="en-US"/>
          </a:p>
        </p:txBody>
      </p:sp>
      <p:sp>
        <p:nvSpPr>
          <p:cNvPr id="6" name="Footer Placeholder 5">
            <a:extLst>
              <a:ext uri="{FF2B5EF4-FFF2-40B4-BE49-F238E27FC236}">
                <a16:creationId xmlns:a16="http://schemas.microsoft.com/office/drawing/2014/main" id="{4C18B84E-2A19-42F8-B89A-4EED59E181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2BAD14-B1E2-4746-BC6D-0FEB9D1491A9}"/>
              </a:ext>
            </a:extLst>
          </p:cNvPr>
          <p:cNvSpPr>
            <a:spLocks noGrp="1"/>
          </p:cNvSpPr>
          <p:nvPr>
            <p:ph type="sldNum" sz="quarter" idx="12"/>
          </p:nvPr>
        </p:nvSpPr>
        <p:spPr/>
        <p:txBody>
          <a:bodyPr/>
          <a:lstStyle/>
          <a:p>
            <a:fld id="{659EF58A-425B-4241-9F82-0DD820D8969A}" type="slidenum">
              <a:rPr lang="en-US" smtClean="0"/>
              <a:t>‹#›</a:t>
            </a:fld>
            <a:endParaRPr lang="en-US"/>
          </a:p>
        </p:txBody>
      </p:sp>
    </p:spTree>
    <p:extLst>
      <p:ext uri="{BB962C8B-B14F-4D97-AF65-F5344CB8AC3E}">
        <p14:creationId xmlns:p14="http://schemas.microsoft.com/office/powerpoint/2010/main" val="1500986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4D4966-B706-4338-91F2-8D9B545B53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CE3988-E852-4C2F-849E-EF3A872205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32DE60-F957-4284-9598-BCECB25218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5CDF0E-8CAB-4371-85A5-970368FB949A}" type="datetimeFigureOut">
              <a:rPr lang="en-US" smtClean="0"/>
              <a:t>1/10/2022</a:t>
            </a:fld>
            <a:endParaRPr lang="en-US"/>
          </a:p>
        </p:txBody>
      </p:sp>
      <p:sp>
        <p:nvSpPr>
          <p:cNvPr id="5" name="Footer Placeholder 4">
            <a:extLst>
              <a:ext uri="{FF2B5EF4-FFF2-40B4-BE49-F238E27FC236}">
                <a16:creationId xmlns:a16="http://schemas.microsoft.com/office/drawing/2014/main" id="{6DC24D4E-A998-4513-93BB-084DA810C7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897731F-0699-4193-BF57-899FE12B33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9EF58A-425B-4241-9F82-0DD820D8969A}" type="slidenum">
              <a:rPr lang="en-US" smtClean="0"/>
              <a:t>‹#›</a:t>
            </a:fld>
            <a:endParaRPr lang="en-US"/>
          </a:p>
        </p:txBody>
      </p:sp>
    </p:spTree>
    <p:extLst>
      <p:ext uri="{BB962C8B-B14F-4D97-AF65-F5344CB8AC3E}">
        <p14:creationId xmlns:p14="http://schemas.microsoft.com/office/powerpoint/2010/main" val="194230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87F4F1C-8D3D-4EC1-B72D-A0470A5A0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D1E3DD61-64DB-46AD-B249-E273CD86B0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296011"/>
            <a:ext cx="12192000" cy="3561989"/>
            <a:chOff x="0" y="3296011"/>
            <a:chExt cx="12192000" cy="3561989"/>
          </a:xfrm>
          <a:effectLst>
            <a:outerShdw blurRad="254000" dist="152400" dir="16200000" rotWithShape="0">
              <a:prstClr val="black">
                <a:alpha val="10000"/>
              </a:prstClr>
            </a:outerShdw>
          </a:effectLst>
        </p:grpSpPr>
        <p:grpSp>
          <p:nvGrpSpPr>
            <p:cNvPr id="11" name="Group 10">
              <a:extLst>
                <a:ext uri="{FF2B5EF4-FFF2-40B4-BE49-F238E27FC236}">
                  <a16:creationId xmlns:a16="http://schemas.microsoft.com/office/drawing/2014/main" id="{0D7053D3-590A-4E94-B092-C96EAF744C3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3681702"/>
              <a:ext cx="12192000" cy="3176298"/>
              <a:chOff x="0" y="3681702"/>
              <a:chExt cx="12192000" cy="3176298"/>
            </a:xfrm>
          </p:grpSpPr>
          <p:sp>
            <p:nvSpPr>
              <p:cNvPr id="15" name="Freeform: Shape 14">
                <a:extLst>
                  <a:ext uri="{FF2B5EF4-FFF2-40B4-BE49-F238E27FC236}">
                    <a16:creationId xmlns:a16="http://schemas.microsoft.com/office/drawing/2014/main" id="{2EB67199-6FF0-4DED-89D1-BAEA95F9F5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D1A0BEEB-C008-4150-A935-C6AAF537D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2" name="Group 11">
              <a:extLst>
                <a:ext uri="{FF2B5EF4-FFF2-40B4-BE49-F238E27FC236}">
                  <a16:creationId xmlns:a16="http://schemas.microsoft.com/office/drawing/2014/main" id="{05148B0F-801C-45A1-80C1-EEC25A22A7C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44" y="3296011"/>
              <a:ext cx="12191456" cy="2849975"/>
              <a:chOff x="544" y="3296011"/>
              <a:chExt cx="12191456" cy="2849975"/>
            </a:xfrm>
          </p:grpSpPr>
          <p:sp>
            <p:nvSpPr>
              <p:cNvPr id="13" name="Freeform: Shape 12">
                <a:extLst>
                  <a:ext uri="{FF2B5EF4-FFF2-40B4-BE49-F238E27FC236}">
                    <a16:creationId xmlns:a16="http://schemas.microsoft.com/office/drawing/2014/main" id="{E7715ED9-C8CE-4651-82AA-1C4B5F14A0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B911230A-EF3B-4760-9087-E4FBE05BD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a:blip r:embed="rId3">
                  <a:alphaModFix amt="57000"/>
                </a:blip>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
        <p:nvSpPr>
          <p:cNvPr id="2" name="Title 1">
            <a:extLst>
              <a:ext uri="{FF2B5EF4-FFF2-40B4-BE49-F238E27FC236}">
                <a16:creationId xmlns:a16="http://schemas.microsoft.com/office/drawing/2014/main" id="{05A943A0-4AB3-48F3-BB3A-4D716435D07F}"/>
              </a:ext>
            </a:extLst>
          </p:cNvPr>
          <p:cNvSpPr>
            <a:spLocks noGrp="1"/>
          </p:cNvSpPr>
          <p:nvPr>
            <p:ph type="ctrTitle"/>
          </p:nvPr>
        </p:nvSpPr>
        <p:spPr>
          <a:xfrm>
            <a:off x="838199" y="1120676"/>
            <a:ext cx="7021513" cy="2308324"/>
          </a:xfrm>
        </p:spPr>
        <p:txBody>
          <a:bodyPr>
            <a:normAutofit/>
          </a:bodyPr>
          <a:lstStyle/>
          <a:p>
            <a:pPr algn="l"/>
            <a:r>
              <a:rPr lang="en-US" sz="7200">
                <a:solidFill>
                  <a:schemeClr val="bg1"/>
                </a:solidFill>
              </a:rPr>
              <a:t>Presenting Offers</a:t>
            </a:r>
          </a:p>
        </p:txBody>
      </p:sp>
      <p:sp>
        <p:nvSpPr>
          <p:cNvPr id="3" name="Subtitle 2">
            <a:extLst>
              <a:ext uri="{FF2B5EF4-FFF2-40B4-BE49-F238E27FC236}">
                <a16:creationId xmlns:a16="http://schemas.microsoft.com/office/drawing/2014/main" id="{7C6353CF-FEA2-44A7-88D2-7412474D804C}"/>
              </a:ext>
            </a:extLst>
          </p:cNvPr>
          <p:cNvSpPr>
            <a:spLocks noGrp="1"/>
          </p:cNvSpPr>
          <p:nvPr>
            <p:ph type="subTitle" idx="1"/>
          </p:nvPr>
        </p:nvSpPr>
        <p:spPr>
          <a:xfrm>
            <a:off x="835024" y="3809999"/>
            <a:ext cx="7025753" cy="1012778"/>
          </a:xfrm>
        </p:spPr>
        <p:txBody>
          <a:bodyPr>
            <a:normAutofit/>
          </a:bodyPr>
          <a:lstStyle/>
          <a:p>
            <a:pPr algn="l"/>
            <a:endParaRPr lang="en-US">
              <a:solidFill>
                <a:schemeClr val="bg1"/>
              </a:solidFill>
            </a:endParaRPr>
          </a:p>
        </p:txBody>
      </p:sp>
    </p:spTree>
    <p:extLst>
      <p:ext uri="{BB962C8B-B14F-4D97-AF65-F5344CB8AC3E}">
        <p14:creationId xmlns:p14="http://schemas.microsoft.com/office/powerpoint/2010/main" val="3264143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FB4DE1F6-BA96-40D6-A838-A59083C6C3FD}"/>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7200" kern="1200" dirty="0">
                <a:solidFill>
                  <a:schemeClr val="tx1"/>
                </a:solidFill>
                <a:latin typeface="+mj-lt"/>
                <a:ea typeface="+mj-ea"/>
                <a:cs typeface="+mj-cs"/>
              </a:rPr>
              <a:t>Present </a:t>
            </a:r>
            <a:r>
              <a:rPr lang="en-US" sz="7200" b="1" kern="1200" dirty="0">
                <a:solidFill>
                  <a:schemeClr val="tx1"/>
                </a:solidFill>
                <a:latin typeface="+mj-lt"/>
                <a:ea typeface="+mj-ea"/>
                <a:cs typeface="+mj-cs"/>
              </a:rPr>
              <a:t>all</a:t>
            </a:r>
            <a:r>
              <a:rPr lang="en-US" sz="7200" kern="1200" dirty="0">
                <a:solidFill>
                  <a:schemeClr val="tx1"/>
                </a:solidFill>
                <a:latin typeface="+mj-lt"/>
                <a:ea typeface="+mj-ea"/>
                <a:cs typeface="+mj-cs"/>
              </a:rPr>
              <a:t> offers</a:t>
            </a:r>
          </a:p>
        </p:txBody>
      </p:sp>
      <p:sp>
        <p:nvSpPr>
          <p:cNvPr id="6" name="Text Placeholder 5">
            <a:extLst>
              <a:ext uri="{FF2B5EF4-FFF2-40B4-BE49-F238E27FC236}">
                <a16:creationId xmlns:a16="http://schemas.microsoft.com/office/drawing/2014/main" id="{88C7D84C-CC00-4A90-A158-22048BD83120}"/>
              </a:ext>
            </a:extLst>
          </p:cNvPr>
          <p:cNvSpPr>
            <a:spLocks noGrp="1"/>
          </p:cNvSpPr>
          <p:nvPr>
            <p:ph type="body" idx="1"/>
          </p:nvPr>
        </p:nvSpPr>
        <p:spPr>
          <a:xfrm>
            <a:off x="1966912" y="5645150"/>
            <a:ext cx="8258176" cy="631825"/>
          </a:xfrm>
        </p:spPr>
        <p:txBody>
          <a:bodyPr vert="horz" lIns="91440" tIns="45720" rIns="91440" bIns="45720" rtlCol="0" anchor="ctr">
            <a:normAutofit/>
          </a:bodyPr>
          <a:lstStyle/>
          <a:p>
            <a:pPr algn="ctr"/>
            <a:endParaRPr lang="en-US" sz="2800" kern="1200">
              <a:solidFill>
                <a:schemeClr val="tx1"/>
              </a:solidFill>
              <a:latin typeface="+mn-lt"/>
              <a:ea typeface="+mn-ea"/>
              <a:cs typeface="+mn-cs"/>
            </a:endParaRPr>
          </a:p>
        </p:txBody>
      </p:sp>
      <p:sp>
        <p:nvSpPr>
          <p:cNvPr id="17" name="Rectangle 16">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6107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larm clocks with mouths">
            <a:extLst>
              <a:ext uri="{FF2B5EF4-FFF2-40B4-BE49-F238E27FC236}">
                <a16:creationId xmlns:a16="http://schemas.microsoft.com/office/drawing/2014/main" id="{4FBAA69D-A626-4802-8B86-883A9C78A50B}"/>
              </a:ext>
            </a:extLst>
          </p:cNvPr>
          <p:cNvPicPr>
            <a:picLocks noChangeAspect="1"/>
          </p:cNvPicPr>
          <p:nvPr/>
        </p:nvPicPr>
        <p:blipFill rotWithShape="1">
          <a:blip r:embed="rId3">
            <a:alphaModFix amt="35000"/>
          </a:blip>
          <a:srcRect t="6454" b="9903"/>
          <a:stretch/>
        </p:blipFill>
        <p:spPr>
          <a:xfrm>
            <a:off x="20" y="1"/>
            <a:ext cx="12191980" cy="6857999"/>
          </a:xfrm>
          <a:prstGeom prst="rect">
            <a:avLst/>
          </a:prstGeom>
        </p:spPr>
      </p:pic>
      <p:sp>
        <p:nvSpPr>
          <p:cNvPr id="2" name="Title 1">
            <a:extLst>
              <a:ext uri="{FF2B5EF4-FFF2-40B4-BE49-F238E27FC236}">
                <a16:creationId xmlns:a16="http://schemas.microsoft.com/office/drawing/2014/main" id="{A359160A-9E0B-4F8C-BC18-A90DA81DADF8}"/>
              </a:ext>
            </a:extLst>
          </p:cNvPr>
          <p:cNvSpPr>
            <a:spLocks noGrp="1"/>
          </p:cNvSpPr>
          <p:nvPr>
            <p:ph type="title"/>
          </p:nvPr>
        </p:nvSpPr>
        <p:spPr>
          <a:xfrm>
            <a:off x="838201" y="1065862"/>
            <a:ext cx="3313164" cy="4726276"/>
          </a:xfrm>
        </p:spPr>
        <p:txBody>
          <a:bodyPr>
            <a:normAutofit/>
          </a:bodyPr>
          <a:lstStyle/>
          <a:p>
            <a:pPr algn="r"/>
            <a:r>
              <a:rPr lang="en-US" sz="5000" dirty="0">
                <a:solidFill>
                  <a:srgbClr val="FFFFFF"/>
                </a:solidFill>
              </a:rPr>
              <a:t>How fast?</a:t>
            </a:r>
          </a:p>
        </p:txBody>
      </p:sp>
      <p:cxnSp>
        <p:nvCxnSpPr>
          <p:cNvPr id="11" name="Straight Connector 10">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23493CA-F605-4353-AB18-5B09E0693641}"/>
              </a:ext>
            </a:extLst>
          </p:cNvPr>
          <p:cNvSpPr>
            <a:spLocks noGrp="1"/>
          </p:cNvSpPr>
          <p:nvPr>
            <p:ph idx="1"/>
          </p:nvPr>
        </p:nvSpPr>
        <p:spPr>
          <a:xfrm>
            <a:off x="5155379" y="1065862"/>
            <a:ext cx="5744685" cy="4726276"/>
          </a:xfrm>
        </p:spPr>
        <p:txBody>
          <a:bodyPr anchor="ctr">
            <a:normAutofit/>
          </a:bodyPr>
          <a:lstStyle/>
          <a:p>
            <a:r>
              <a:rPr lang="en-US" sz="4500" dirty="0">
                <a:solidFill>
                  <a:srgbClr val="FFFFFF"/>
                </a:solidFill>
              </a:rPr>
              <a:t>“in a timely manner” </a:t>
            </a:r>
          </a:p>
          <a:p>
            <a:r>
              <a:rPr lang="en-US" sz="4500" dirty="0">
                <a:solidFill>
                  <a:srgbClr val="FFFFFF"/>
                </a:solidFill>
              </a:rPr>
              <a:t>“as quickly as possible”</a:t>
            </a:r>
          </a:p>
        </p:txBody>
      </p:sp>
    </p:spTree>
    <p:extLst>
      <p:ext uri="{BB962C8B-B14F-4D97-AF65-F5344CB8AC3E}">
        <p14:creationId xmlns:p14="http://schemas.microsoft.com/office/powerpoint/2010/main" val="3110769773"/>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850097D-211E-4DF4-BD8F-53FFC1B7C5EE}"/>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a:solidFill>
                  <a:schemeClr val="bg1">
                    <a:lumMod val="95000"/>
                    <a:lumOff val="5000"/>
                  </a:schemeClr>
                </a:solidFill>
              </a:rPr>
              <a:t>Confirmation </a:t>
            </a:r>
          </a:p>
        </p:txBody>
      </p:sp>
    </p:spTree>
    <p:extLst>
      <p:ext uri="{BB962C8B-B14F-4D97-AF65-F5344CB8AC3E}">
        <p14:creationId xmlns:p14="http://schemas.microsoft.com/office/powerpoint/2010/main" val="937458853"/>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7"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4" descr="Wood human figure">
            <a:extLst>
              <a:ext uri="{FF2B5EF4-FFF2-40B4-BE49-F238E27FC236}">
                <a16:creationId xmlns:a16="http://schemas.microsoft.com/office/drawing/2014/main" id="{29756DF8-7A5E-4E05-BFA3-C4F4AF7CF9EF}"/>
              </a:ext>
            </a:extLst>
          </p:cNvPr>
          <p:cNvPicPr>
            <a:picLocks noChangeAspect="1"/>
          </p:cNvPicPr>
          <p:nvPr/>
        </p:nvPicPr>
        <p:blipFill rotWithShape="1">
          <a:blip r:embed="rId3">
            <a:alphaModFix amt="50000"/>
          </a:blip>
          <a:srcRect b="15730"/>
          <a:stretch/>
        </p:blipFill>
        <p:spPr>
          <a:xfrm>
            <a:off x="20" y="1"/>
            <a:ext cx="12191980" cy="6857999"/>
          </a:xfrm>
          <a:prstGeom prst="rect">
            <a:avLst/>
          </a:prstGeom>
        </p:spPr>
      </p:pic>
      <p:sp>
        <p:nvSpPr>
          <p:cNvPr id="2" name="Title 1">
            <a:extLst>
              <a:ext uri="{FF2B5EF4-FFF2-40B4-BE49-F238E27FC236}">
                <a16:creationId xmlns:a16="http://schemas.microsoft.com/office/drawing/2014/main" id="{62410620-B256-4493-9AE3-F5AEBAE1ACFD}"/>
              </a:ext>
            </a:extLst>
          </p:cNvPr>
          <p:cNvSpPr>
            <a:spLocks noGrp="1"/>
          </p:cNvSpPr>
          <p:nvPr>
            <p:ph type="title"/>
          </p:nvPr>
        </p:nvSpPr>
        <p:spPr>
          <a:xfrm>
            <a:off x="1524000" y="1122362"/>
            <a:ext cx="9144000" cy="1436842"/>
          </a:xfrm>
        </p:spPr>
        <p:txBody>
          <a:bodyPr vert="horz" lIns="91440" tIns="45720" rIns="91440" bIns="45720" rtlCol="0" anchor="b">
            <a:normAutofit/>
          </a:bodyPr>
          <a:lstStyle/>
          <a:p>
            <a:pPr algn="ctr"/>
            <a:r>
              <a:rPr lang="en-US" sz="6000" dirty="0">
                <a:solidFill>
                  <a:srgbClr val="FFFFFF"/>
                </a:solidFill>
              </a:rPr>
              <a:t>How?</a:t>
            </a:r>
          </a:p>
        </p:txBody>
      </p:sp>
      <p:sp>
        <p:nvSpPr>
          <p:cNvPr id="3" name="Content Placeholder 2">
            <a:extLst>
              <a:ext uri="{FF2B5EF4-FFF2-40B4-BE49-F238E27FC236}">
                <a16:creationId xmlns:a16="http://schemas.microsoft.com/office/drawing/2014/main" id="{3FDC27A0-599D-432F-8348-FC742BB47E17}"/>
              </a:ext>
            </a:extLst>
          </p:cNvPr>
          <p:cNvSpPr>
            <a:spLocks noGrp="1"/>
          </p:cNvSpPr>
          <p:nvPr>
            <p:ph idx="1"/>
          </p:nvPr>
        </p:nvSpPr>
        <p:spPr>
          <a:xfrm>
            <a:off x="3181350" y="2776374"/>
            <a:ext cx="9144000" cy="1098395"/>
          </a:xfrm>
        </p:spPr>
        <p:txBody>
          <a:bodyPr vert="horz" lIns="91440" tIns="45720" rIns="91440" bIns="45720" rtlCol="0">
            <a:normAutofit/>
          </a:bodyPr>
          <a:lstStyle/>
          <a:p>
            <a:pPr marL="0" indent="0" algn="ctr">
              <a:buNone/>
            </a:pPr>
            <a:r>
              <a:rPr lang="en-US" sz="3500" dirty="0">
                <a:solidFill>
                  <a:srgbClr val="FFFFFF"/>
                </a:solidFill>
              </a:rPr>
              <a:t>Entire offer vs. summary</a:t>
            </a:r>
          </a:p>
        </p:txBody>
      </p:sp>
    </p:spTree>
    <p:extLst>
      <p:ext uri="{BB962C8B-B14F-4D97-AF65-F5344CB8AC3E}">
        <p14:creationId xmlns:p14="http://schemas.microsoft.com/office/powerpoint/2010/main" val="2374853480"/>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09F09A-6DE5-4000-B607-991BFB9E24C8}"/>
              </a:ext>
            </a:extLst>
          </p:cNvPr>
          <p:cNvSpPr>
            <a:spLocks noGrp="1"/>
          </p:cNvSpPr>
          <p:nvPr>
            <p:ph type="title"/>
          </p:nvPr>
        </p:nvSpPr>
        <p:spPr>
          <a:xfrm>
            <a:off x="7464614" y="1783959"/>
            <a:ext cx="4087306" cy="2889114"/>
          </a:xfrm>
        </p:spPr>
        <p:txBody>
          <a:bodyPr vert="horz" lIns="91440" tIns="45720" rIns="91440" bIns="45720" rtlCol="0" anchor="b">
            <a:normAutofit/>
          </a:bodyPr>
          <a:lstStyle/>
          <a:p>
            <a:r>
              <a:rPr lang="en-US" sz="5400"/>
              <a:t>Questions?</a:t>
            </a:r>
          </a:p>
        </p:txBody>
      </p:sp>
      <p:sp>
        <p:nvSpPr>
          <p:cNvPr id="5" name="Text Placeholder 4">
            <a:extLst>
              <a:ext uri="{FF2B5EF4-FFF2-40B4-BE49-F238E27FC236}">
                <a16:creationId xmlns:a16="http://schemas.microsoft.com/office/drawing/2014/main" id="{9F00D679-4179-4F2D-AD91-64D61B8783FC}"/>
              </a:ext>
            </a:extLst>
          </p:cNvPr>
          <p:cNvSpPr>
            <a:spLocks noGrp="1"/>
          </p:cNvSpPr>
          <p:nvPr>
            <p:ph type="body" idx="1"/>
          </p:nvPr>
        </p:nvSpPr>
        <p:spPr>
          <a:xfrm>
            <a:off x="7464612" y="4750893"/>
            <a:ext cx="4087305" cy="1147863"/>
          </a:xfrm>
        </p:spPr>
        <p:txBody>
          <a:bodyPr vert="horz" lIns="91440" tIns="45720" rIns="91440" bIns="45720" rtlCol="0" anchor="t">
            <a:normAutofit/>
          </a:bodyPr>
          <a:lstStyle/>
          <a:p>
            <a:endParaRPr lang="en-US" sz="2000">
              <a:solidFill>
                <a:schemeClr val="tx1"/>
              </a:solidFill>
            </a:endParaRPr>
          </a:p>
        </p:txBody>
      </p:sp>
      <p:sp>
        <p:nvSpPr>
          <p:cNvPr id="11" name="Freeform: Shape 10">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Picture 6" descr="Yellow question mark">
            <a:extLst>
              <a:ext uri="{FF2B5EF4-FFF2-40B4-BE49-F238E27FC236}">
                <a16:creationId xmlns:a16="http://schemas.microsoft.com/office/drawing/2014/main" id="{F605D528-6524-4BBA-A06E-93CFAE6CD01B}"/>
              </a:ext>
            </a:extLst>
          </p:cNvPr>
          <p:cNvPicPr>
            <a:picLocks noChangeAspect="1"/>
          </p:cNvPicPr>
          <p:nvPr/>
        </p:nvPicPr>
        <p:blipFill rotWithShape="1">
          <a:blip r:embed="rId3"/>
          <a:srcRect l="36729" r="1780"/>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3772869234"/>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E7025548F6494E8C1ABF7D2740F2F5" ma:contentTypeVersion="9" ma:contentTypeDescription="Create a new document." ma:contentTypeScope="" ma:versionID="d3534f7279f2ea355717d80230e7e171">
  <xsd:schema xmlns:xsd="http://www.w3.org/2001/XMLSchema" xmlns:xs="http://www.w3.org/2001/XMLSchema" xmlns:p="http://schemas.microsoft.com/office/2006/metadata/properties" xmlns:ns2="ba630d7b-8c89-47ad-91ac-97942cba60d1" targetNamespace="http://schemas.microsoft.com/office/2006/metadata/properties" ma:root="true" ma:fieldsID="3c028a7a76c6385234303e18ed93e8af" ns2:_="">
    <xsd:import namespace="ba630d7b-8c89-47ad-91ac-97942cba60d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630d7b-8c89-47ad-91ac-97942cba60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358DD66-ACC0-4713-AF1A-E2834ACD84E3}"/>
</file>

<file path=customXml/itemProps2.xml><?xml version="1.0" encoding="utf-8"?>
<ds:datastoreItem xmlns:ds="http://schemas.openxmlformats.org/officeDocument/2006/customXml" ds:itemID="{48CF2B30-C4D8-4AA6-8E0F-8268941DCDB6}"/>
</file>

<file path=customXml/itemProps3.xml><?xml version="1.0" encoding="utf-8"?>
<ds:datastoreItem xmlns:ds="http://schemas.openxmlformats.org/officeDocument/2006/customXml" ds:itemID="{D49411E4-5339-40B6-94D5-252EB8A784C7}"/>
</file>

<file path=docProps/app.xml><?xml version="1.0" encoding="utf-8"?>
<Properties xmlns="http://schemas.openxmlformats.org/officeDocument/2006/extended-properties" xmlns:vt="http://schemas.openxmlformats.org/officeDocument/2006/docPropsVTypes">
  <TotalTime>21</TotalTime>
  <Words>732</Words>
  <Application>Microsoft Office PowerPoint</Application>
  <PresentationFormat>Widescreen</PresentationFormat>
  <Paragraphs>43</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Presenting Offers</vt:lpstr>
      <vt:lpstr>Present all offers</vt:lpstr>
      <vt:lpstr>How fast?</vt:lpstr>
      <vt:lpstr>Confirmation </vt:lpstr>
      <vt:lpstr>How?</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Presenting Offers</dc:title>
  <dc:creator>Laura Farley</dc:creator>
  <cp:lastModifiedBy>Laura Farley</cp:lastModifiedBy>
  <cp:revision>1</cp:revision>
  <dcterms:created xsi:type="dcterms:W3CDTF">2022-01-10T17:46:45Z</dcterms:created>
  <dcterms:modified xsi:type="dcterms:W3CDTF">2022-01-10T18:10:00Z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0x010100DFE7025548F6494E8C1ABF7D2740F2F5</vt:lpwstr>
  </property>
</Properties>
</file>