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18"/>
  </p:notesMasterIdLst>
  <p:sldIdLst>
    <p:sldId id="256" r:id="rId5"/>
    <p:sldId id="530" r:id="rId6"/>
    <p:sldId id="474" r:id="rId7"/>
    <p:sldId id="477" r:id="rId8"/>
    <p:sldId id="291" r:id="rId9"/>
    <p:sldId id="478" r:id="rId10"/>
    <p:sldId id="476" r:id="rId11"/>
    <p:sldId id="479" r:id="rId12"/>
    <p:sldId id="531" r:id="rId13"/>
    <p:sldId id="480" r:id="rId14"/>
    <p:sldId id="481" r:id="rId15"/>
    <p:sldId id="483" r:id="rId16"/>
    <p:sldId id="53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1563" autoAdjust="0"/>
  </p:normalViewPr>
  <p:slideViewPr>
    <p:cSldViewPr snapToGrid="0">
      <p:cViewPr varScale="1">
        <p:scale>
          <a:sx n="78" d="100"/>
          <a:sy n="78" d="100"/>
        </p:scale>
        <p:origin x="17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Farley" userId="47065ea0-4b2a-478a-b907-90704751b999" providerId="ADAL" clId="{1EF2CC76-DCFD-43EF-A908-244AC1E51E9F}"/>
    <pc:docChg chg="undo custSel modSld">
      <pc:chgData name="Laura Farley" userId="47065ea0-4b2a-478a-b907-90704751b999" providerId="ADAL" clId="{1EF2CC76-DCFD-43EF-A908-244AC1E51E9F}" dt="2021-07-23T14:15:06.576" v="176" actId="20577"/>
      <pc:docMkLst>
        <pc:docMk/>
      </pc:docMkLst>
      <pc:sldChg chg="modNotesTx">
        <pc:chgData name="Laura Farley" userId="47065ea0-4b2a-478a-b907-90704751b999" providerId="ADAL" clId="{1EF2CC76-DCFD-43EF-A908-244AC1E51E9F}" dt="2021-07-23T14:10:05.583" v="27" actId="20577"/>
        <pc:sldMkLst>
          <pc:docMk/>
          <pc:sldMk cId="1962446356" sldId="474"/>
        </pc:sldMkLst>
      </pc:sldChg>
      <pc:sldChg chg="modNotesTx">
        <pc:chgData name="Laura Farley" userId="47065ea0-4b2a-478a-b907-90704751b999" providerId="ADAL" clId="{1EF2CC76-DCFD-43EF-A908-244AC1E51E9F}" dt="2021-07-23T14:15:06.576" v="176" actId="20577"/>
        <pc:sldMkLst>
          <pc:docMk/>
          <pc:sldMk cId="3655778494" sldId="483"/>
        </pc:sldMkLst>
      </pc:sldChg>
      <pc:sldChg chg="modNotesTx">
        <pc:chgData name="Laura Farley" userId="47065ea0-4b2a-478a-b907-90704751b999" providerId="ADAL" clId="{1EF2CC76-DCFD-43EF-A908-244AC1E51E9F}" dt="2021-07-23T14:09:33.285" v="1" actId="20577"/>
        <pc:sldMkLst>
          <pc:docMk/>
          <pc:sldMk cId="3799879525" sldId="530"/>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E6F6D3-6844-4E9E-8AED-10DB9D29EDFA}"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66B22029-4DCB-4F1F-BD98-E51FA4B37119}">
      <dgm:prSet/>
      <dgm:spPr/>
      <dgm:t>
        <a:bodyPr/>
        <a:lstStyle/>
        <a:p>
          <a:r>
            <a:rPr lang="en-US"/>
            <a:t>Who can file?</a:t>
          </a:r>
        </a:p>
      </dgm:t>
    </dgm:pt>
    <dgm:pt modelId="{37196E06-C102-45EB-8169-5CE8FE40A12A}" type="parTrans" cxnId="{B26CE552-1A59-4E13-A1D8-4D9D7E9D3473}">
      <dgm:prSet/>
      <dgm:spPr/>
      <dgm:t>
        <a:bodyPr/>
        <a:lstStyle/>
        <a:p>
          <a:endParaRPr lang="en-US"/>
        </a:p>
      </dgm:t>
    </dgm:pt>
    <dgm:pt modelId="{0BC82456-8ABD-4909-988E-7C76805C6212}" type="sibTrans" cxnId="{B26CE552-1A59-4E13-A1D8-4D9D7E9D3473}">
      <dgm:prSet/>
      <dgm:spPr/>
      <dgm:t>
        <a:bodyPr/>
        <a:lstStyle/>
        <a:p>
          <a:endParaRPr lang="en-US"/>
        </a:p>
      </dgm:t>
    </dgm:pt>
    <dgm:pt modelId="{48E7017B-B480-4A42-A943-2745174A032F}">
      <dgm:prSet/>
      <dgm:spPr/>
      <dgm:t>
        <a:bodyPr/>
        <a:lstStyle/>
        <a:p>
          <a:r>
            <a:rPr lang="en-US"/>
            <a:t>What do you file?</a:t>
          </a:r>
        </a:p>
      </dgm:t>
    </dgm:pt>
    <dgm:pt modelId="{7124EE46-3299-4DD2-9CA7-50C83EFB94FD}" type="parTrans" cxnId="{DDCE1A50-564E-4A05-AE26-03BCF77324B9}">
      <dgm:prSet/>
      <dgm:spPr/>
      <dgm:t>
        <a:bodyPr/>
        <a:lstStyle/>
        <a:p>
          <a:endParaRPr lang="en-US"/>
        </a:p>
      </dgm:t>
    </dgm:pt>
    <dgm:pt modelId="{186637F0-D5F3-46D4-80AC-AE837CE10E54}" type="sibTrans" cxnId="{DDCE1A50-564E-4A05-AE26-03BCF77324B9}">
      <dgm:prSet/>
      <dgm:spPr/>
      <dgm:t>
        <a:bodyPr/>
        <a:lstStyle/>
        <a:p>
          <a:endParaRPr lang="en-US"/>
        </a:p>
      </dgm:t>
    </dgm:pt>
    <dgm:pt modelId="{B0B9C40F-8458-441F-8320-A128740A334C}">
      <dgm:prSet/>
      <dgm:spPr/>
      <dgm:t>
        <a:bodyPr/>
        <a:lstStyle/>
        <a:p>
          <a:r>
            <a:rPr lang="en-US"/>
            <a:t>Where do you file?</a:t>
          </a:r>
        </a:p>
      </dgm:t>
    </dgm:pt>
    <dgm:pt modelId="{9DF17E8B-CFB0-4497-9084-DCB564DF4BCF}" type="parTrans" cxnId="{023E9AB8-558C-489B-BDEB-9BE0118AF6AE}">
      <dgm:prSet/>
      <dgm:spPr/>
      <dgm:t>
        <a:bodyPr/>
        <a:lstStyle/>
        <a:p>
          <a:endParaRPr lang="en-US"/>
        </a:p>
      </dgm:t>
    </dgm:pt>
    <dgm:pt modelId="{7AF9F13B-7E96-46E7-A16D-D5339DDDB7B7}" type="sibTrans" cxnId="{023E9AB8-558C-489B-BDEB-9BE0118AF6AE}">
      <dgm:prSet/>
      <dgm:spPr/>
      <dgm:t>
        <a:bodyPr/>
        <a:lstStyle/>
        <a:p>
          <a:endParaRPr lang="en-US"/>
        </a:p>
      </dgm:t>
    </dgm:pt>
    <dgm:pt modelId="{0A94CF3F-ADF9-4932-841C-0D6A470C1CD4}">
      <dgm:prSet/>
      <dgm:spPr/>
      <dgm:t>
        <a:bodyPr/>
        <a:lstStyle/>
        <a:p>
          <a:r>
            <a:rPr lang="en-US" dirty="0"/>
            <a:t>When do you file?</a:t>
          </a:r>
        </a:p>
      </dgm:t>
    </dgm:pt>
    <dgm:pt modelId="{CD224F03-8C60-4363-A24B-09A26DD84BFA}" type="parTrans" cxnId="{D0900182-D47A-427A-A40C-6A294FAE75DA}">
      <dgm:prSet/>
      <dgm:spPr/>
      <dgm:t>
        <a:bodyPr/>
        <a:lstStyle/>
        <a:p>
          <a:endParaRPr lang="en-US"/>
        </a:p>
      </dgm:t>
    </dgm:pt>
    <dgm:pt modelId="{FE43DD71-2FCE-4397-B35C-36ADD37EB758}" type="sibTrans" cxnId="{D0900182-D47A-427A-A40C-6A294FAE75DA}">
      <dgm:prSet/>
      <dgm:spPr/>
      <dgm:t>
        <a:bodyPr/>
        <a:lstStyle/>
        <a:p>
          <a:endParaRPr lang="en-US"/>
        </a:p>
      </dgm:t>
    </dgm:pt>
    <dgm:pt modelId="{CC6B2C73-A152-4AC6-8AD0-059065B1F6CB}" type="pres">
      <dgm:prSet presAssocID="{08E6F6D3-6844-4E9E-8AED-10DB9D29EDFA}" presName="vert0" presStyleCnt="0">
        <dgm:presLayoutVars>
          <dgm:dir/>
          <dgm:animOne val="branch"/>
          <dgm:animLvl val="lvl"/>
        </dgm:presLayoutVars>
      </dgm:prSet>
      <dgm:spPr/>
    </dgm:pt>
    <dgm:pt modelId="{14B0E4B3-14E9-44EF-B498-27248836247B}" type="pres">
      <dgm:prSet presAssocID="{66B22029-4DCB-4F1F-BD98-E51FA4B37119}" presName="thickLine" presStyleLbl="alignNode1" presStyleIdx="0" presStyleCnt="4"/>
      <dgm:spPr/>
    </dgm:pt>
    <dgm:pt modelId="{CA0D66B5-9D49-48F8-BEC8-80EA5BBAB58C}" type="pres">
      <dgm:prSet presAssocID="{66B22029-4DCB-4F1F-BD98-E51FA4B37119}" presName="horz1" presStyleCnt="0"/>
      <dgm:spPr/>
    </dgm:pt>
    <dgm:pt modelId="{7228D79B-B03B-41FE-B0CC-D65F1A2DD594}" type="pres">
      <dgm:prSet presAssocID="{66B22029-4DCB-4F1F-BD98-E51FA4B37119}" presName="tx1" presStyleLbl="revTx" presStyleIdx="0" presStyleCnt="4"/>
      <dgm:spPr/>
    </dgm:pt>
    <dgm:pt modelId="{8C467E24-7019-4C56-822C-7E031E24E19D}" type="pres">
      <dgm:prSet presAssocID="{66B22029-4DCB-4F1F-BD98-E51FA4B37119}" presName="vert1" presStyleCnt="0"/>
      <dgm:spPr/>
    </dgm:pt>
    <dgm:pt modelId="{7DE90438-E8F4-4756-84A5-3B187962E3EF}" type="pres">
      <dgm:prSet presAssocID="{48E7017B-B480-4A42-A943-2745174A032F}" presName="thickLine" presStyleLbl="alignNode1" presStyleIdx="1" presStyleCnt="4"/>
      <dgm:spPr/>
    </dgm:pt>
    <dgm:pt modelId="{0FD9F2C2-7AAA-4117-A00B-9D130B09DB41}" type="pres">
      <dgm:prSet presAssocID="{48E7017B-B480-4A42-A943-2745174A032F}" presName="horz1" presStyleCnt="0"/>
      <dgm:spPr/>
    </dgm:pt>
    <dgm:pt modelId="{D7183BC5-19CE-43A1-8D3A-C5E36AF3A7CF}" type="pres">
      <dgm:prSet presAssocID="{48E7017B-B480-4A42-A943-2745174A032F}" presName="tx1" presStyleLbl="revTx" presStyleIdx="1" presStyleCnt="4"/>
      <dgm:spPr/>
    </dgm:pt>
    <dgm:pt modelId="{5BF1C3EB-D7DD-47DD-90EC-955230CB150B}" type="pres">
      <dgm:prSet presAssocID="{48E7017B-B480-4A42-A943-2745174A032F}" presName="vert1" presStyleCnt="0"/>
      <dgm:spPr/>
    </dgm:pt>
    <dgm:pt modelId="{DAA296A0-D39A-46AF-9895-41B3E1B33193}" type="pres">
      <dgm:prSet presAssocID="{B0B9C40F-8458-441F-8320-A128740A334C}" presName="thickLine" presStyleLbl="alignNode1" presStyleIdx="2" presStyleCnt="4"/>
      <dgm:spPr/>
    </dgm:pt>
    <dgm:pt modelId="{EFCB7794-6A2D-43AB-B0D5-DE2876434E9F}" type="pres">
      <dgm:prSet presAssocID="{B0B9C40F-8458-441F-8320-A128740A334C}" presName="horz1" presStyleCnt="0"/>
      <dgm:spPr/>
    </dgm:pt>
    <dgm:pt modelId="{BABE0EC0-367B-4378-9F04-C44CBB4C4784}" type="pres">
      <dgm:prSet presAssocID="{B0B9C40F-8458-441F-8320-A128740A334C}" presName="tx1" presStyleLbl="revTx" presStyleIdx="2" presStyleCnt="4"/>
      <dgm:spPr/>
    </dgm:pt>
    <dgm:pt modelId="{BEF3F96B-A615-4BB9-8617-9559BF0E57D7}" type="pres">
      <dgm:prSet presAssocID="{B0B9C40F-8458-441F-8320-A128740A334C}" presName="vert1" presStyleCnt="0"/>
      <dgm:spPr/>
    </dgm:pt>
    <dgm:pt modelId="{0BA5008A-FC02-4C53-A2CD-208580D273C6}" type="pres">
      <dgm:prSet presAssocID="{0A94CF3F-ADF9-4932-841C-0D6A470C1CD4}" presName="thickLine" presStyleLbl="alignNode1" presStyleIdx="3" presStyleCnt="4"/>
      <dgm:spPr/>
    </dgm:pt>
    <dgm:pt modelId="{DA5471D8-4DDB-4F79-AA3D-2D694529DC02}" type="pres">
      <dgm:prSet presAssocID="{0A94CF3F-ADF9-4932-841C-0D6A470C1CD4}" presName="horz1" presStyleCnt="0"/>
      <dgm:spPr/>
    </dgm:pt>
    <dgm:pt modelId="{AE19D0F7-3C51-4DA4-ADA1-4B33829CA1CF}" type="pres">
      <dgm:prSet presAssocID="{0A94CF3F-ADF9-4932-841C-0D6A470C1CD4}" presName="tx1" presStyleLbl="revTx" presStyleIdx="3" presStyleCnt="4"/>
      <dgm:spPr/>
    </dgm:pt>
    <dgm:pt modelId="{34964CB9-D86E-4525-9A99-1A5564C5F8FA}" type="pres">
      <dgm:prSet presAssocID="{0A94CF3F-ADF9-4932-841C-0D6A470C1CD4}" presName="vert1" presStyleCnt="0"/>
      <dgm:spPr/>
    </dgm:pt>
  </dgm:ptLst>
  <dgm:cxnLst>
    <dgm:cxn modelId="{ABFA0907-CFEE-4E52-93BF-A4374E3FEEB9}" type="presOf" srcId="{0A94CF3F-ADF9-4932-841C-0D6A470C1CD4}" destId="{AE19D0F7-3C51-4DA4-ADA1-4B33829CA1CF}" srcOrd="0" destOrd="0" presId="urn:microsoft.com/office/officeart/2008/layout/LinedList"/>
    <dgm:cxn modelId="{4353BD31-B1D0-430B-A4CB-EEB91BE89E13}" type="presOf" srcId="{48E7017B-B480-4A42-A943-2745174A032F}" destId="{D7183BC5-19CE-43A1-8D3A-C5E36AF3A7CF}" srcOrd="0" destOrd="0" presId="urn:microsoft.com/office/officeart/2008/layout/LinedList"/>
    <dgm:cxn modelId="{DDCE1A50-564E-4A05-AE26-03BCF77324B9}" srcId="{08E6F6D3-6844-4E9E-8AED-10DB9D29EDFA}" destId="{48E7017B-B480-4A42-A943-2745174A032F}" srcOrd="1" destOrd="0" parTransId="{7124EE46-3299-4DD2-9CA7-50C83EFB94FD}" sibTransId="{186637F0-D5F3-46D4-80AC-AE837CE10E54}"/>
    <dgm:cxn modelId="{B26CE552-1A59-4E13-A1D8-4D9D7E9D3473}" srcId="{08E6F6D3-6844-4E9E-8AED-10DB9D29EDFA}" destId="{66B22029-4DCB-4F1F-BD98-E51FA4B37119}" srcOrd="0" destOrd="0" parTransId="{37196E06-C102-45EB-8169-5CE8FE40A12A}" sibTransId="{0BC82456-8ABD-4909-988E-7C76805C6212}"/>
    <dgm:cxn modelId="{32BD0D7E-ABC6-4591-B501-AC32446839E3}" type="presOf" srcId="{B0B9C40F-8458-441F-8320-A128740A334C}" destId="{BABE0EC0-367B-4378-9F04-C44CBB4C4784}" srcOrd="0" destOrd="0" presId="urn:microsoft.com/office/officeart/2008/layout/LinedList"/>
    <dgm:cxn modelId="{D0900182-D47A-427A-A40C-6A294FAE75DA}" srcId="{08E6F6D3-6844-4E9E-8AED-10DB9D29EDFA}" destId="{0A94CF3F-ADF9-4932-841C-0D6A470C1CD4}" srcOrd="3" destOrd="0" parTransId="{CD224F03-8C60-4363-A24B-09A26DD84BFA}" sibTransId="{FE43DD71-2FCE-4397-B35C-36ADD37EB758}"/>
    <dgm:cxn modelId="{FFC55D8E-48D9-431B-9B8F-FDF25D21FF3F}" type="presOf" srcId="{66B22029-4DCB-4F1F-BD98-E51FA4B37119}" destId="{7228D79B-B03B-41FE-B0CC-D65F1A2DD594}" srcOrd="0" destOrd="0" presId="urn:microsoft.com/office/officeart/2008/layout/LinedList"/>
    <dgm:cxn modelId="{023E9AB8-558C-489B-BDEB-9BE0118AF6AE}" srcId="{08E6F6D3-6844-4E9E-8AED-10DB9D29EDFA}" destId="{B0B9C40F-8458-441F-8320-A128740A334C}" srcOrd="2" destOrd="0" parTransId="{9DF17E8B-CFB0-4497-9084-DCB564DF4BCF}" sibTransId="{7AF9F13B-7E96-46E7-A16D-D5339DDDB7B7}"/>
    <dgm:cxn modelId="{E036E1BA-1E1F-4947-A2ED-788CB1C961F4}" type="presOf" srcId="{08E6F6D3-6844-4E9E-8AED-10DB9D29EDFA}" destId="{CC6B2C73-A152-4AC6-8AD0-059065B1F6CB}" srcOrd="0" destOrd="0" presId="urn:microsoft.com/office/officeart/2008/layout/LinedList"/>
    <dgm:cxn modelId="{55F53192-642C-482A-AF03-8E8F51F26241}" type="presParOf" srcId="{CC6B2C73-A152-4AC6-8AD0-059065B1F6CB}" destId="{14B0E4B3-14E9-44EF-B498-27248836247B}" srcOrd="0" destOrd="0" presId="urn:microsoft.com/office/officeart/2008/layout/LinedList"/>
    <dgm:cxn modelId="{B8393F0A-D054-47C1-985E-836DF027EF2F}" type="presParOf" srcId="{CC6B2C73-A152-4AC6-8AD0-059065B1F6CB}" destId="{CA0D66B5-9D49-48F8-BEC8-80EA5BBAB58C}" srcOrd="1" destOrd="0" presId="urn:microsoft.com/office/officeart/2008/layout/LinedList"/>
    <dgm:cxn modelId="{586E6D12-2174-4852-A116-58BE7CA8A5C1}" type="presParOf" srcId="{CA0D66B5-9D49-48F8-BEC8-80EA5BBAB58C}" destId="{7228D79B-B03B-41FE-B0CC-D65F1A2DD594}" srcOrd="0" destOrd="0" presId="urn:microsoft.com/office/officeart/2008/layout/LinedList"/>
    <dgm:cxn modelId="{B1B94DB5-0FE1-4340-BD13-C5A0DD762EDE}" type="presParOf" srcId="{CA0D66B5-9D49-48F8-BEC8-80EA5BBAB58C}" destId="{8C467E24-7019-4C56-822C-7E031E24E19D}" srcOrd="1" destOrd="0" presId="urn:microsoft.com/office/officeart/2008/layout/LinedList"/>
    <dgm:cxn modelId="{9840C9EA-3C1E-413B-86F6-26E4443300F9}" type="presParOf" srcId="{CC6B2C73-A152-4AC6-8AD0-059065B1F6CB}" destId="{7DE90438-E8F4-4756-84A5-3B187962E3EF}" srcOrd="2" destOrd="0" presId="urn:microsoft.com/office/officeart/2008/layout/LinedList"/>
    <dgm:cxn modelId="{F13384FD-090C-410E-92E4-C6CA4E17E43B}" type="presParOf" srcId="{CC6B2C73-A152-4AC6-8AD0-059065B1F6CB}" destId="{0FD9F2C2-7AAA-4117-A00B-9D130B09DB41}" srcOrd="3" destOrd="0" presId="urn:microsoft.com/office/officeart/2008/layout/LinedList"/>
    <dgm:cxn modelId="{B0E3BF6A-EA0C-4B24-ACF4-F17C0518A5E5}" type="presParOf" srcId="{0FD9F2C2-7AAA-4117-A00B-9D130B09DB41}" destId="{D7183BC5-19CE-43A1-8D3A-C5E36AF3A7CF}" srcOrd="0" destOrd="0" presId="urn:microsoft.com/office/officeart/2008/layout/LinedList"/>
    <dgm:cxn modelId="{C7BC36D8-D17B-4675-A985-F967B847B06D}" type="presParOf" srcId="{0FD9F2C2-7AAA-4117-A00B-9D130B09DB41}" destId="{5BF1C3EB-D7DD-47DD-90EC-955230CB150B}" srcOrd="1" destOrd="0" presId="urn:microsoft.com/office/officeart/2008/layout/LinedList"/>
    <dgm:cxn modelId="{750F6271-7F38-49C4-9C7B-AC689E8C8753}" type="presParOf" srcId="{CC6B2C73-A152-4AC6-8AD0-059065B1F6CB}" destId="{DAA296A0-D39A-46AF-9895-41B3E1B33193}" srcOrd="4" destOrd="0" presId="urn:microsoft.com/office/officeart/2008/layout/LinedList"/>
    <dgm:cxn modelId="{6F4C9FD4-BFBA-4980-854D-D95D08E443E3}" type="presParOf" srcId="{CC6B2C73-A152-4AC6-8AD0-059065B1F6CB}" destId="{EFCB7794-6A2D-43AB-B0D5-DE2876434E9F}" srcOrd="5" destOrd="0" presId="urn:microsoft.com/office/officeart/2008/layout/LinedList"/>
    <dgm:cxn modelId="{ACA1DF2E-DB38-4A5B-8EB5-8C8FD7B4EE77}" type="presParOf" srcId="{EFCB7794-6A2D-43AB-B0D5-DE2876434E9F}" destId="{BABE0EC0-367B-4378-9F04-C44CBB4C4784}" srcOrd="0" destOrd="0" presId="urn:microsoft.com/office/officeart/2008/layout/LinedList"/>
    <dgm:cxn modelId="{4C1CC4EE-4F67-41C2-B4E6-58FA5DDD3112}" type="presParOf" srcId="{EFCB7794-6A2D-43AB-B0D5-DE2876434E9F}" destId="{BEF3F96B-A615-4BB9-8617-9559BF0E57D7}" srcOrd="1" destOrd="0" presId="urn:microsoft.com/office/officeart/2008/layout/LinedList"/>
    <dgm:cxn modelId="{0CD3CB1E-06FF-4547-8E1E-A393FDFFDE38}" type="presParOf" srcId="{CC6B2C73-A152-4AC6-8AD0-059065B1F6CB}" destId="{0BA5008A-FC02-4C53-A2CD-208580D273C6}" srcOrd="6" destOrd="0" presId="urn:microsoft.com/office/officeart/2008/layout/LinedList"/>
    <dgm:cxn modelId="{D97C383D-77C3-47C9-B2C4-4145F0F7DC75}" type="presParOf" srcId="{CC6B2C73-A152-4AC6-8AD0-059065B1F6CB}" destId="{DA5471D8-4DDB-4F79-AA3D-2D694529DC02}" srcOrd="7" destOrd="0" presId="urn:microsoft.com/office/officeart/2008/layout/LinedList"/>
    <dgm:cxn modelId="{FA46A353-16F5-4F2C-8534-B4E155E265C8}" type="presParOf" srcId="{DA5471D8-4DDB-4F79-AA3D-2D694529DC02}" destId="{AE19D0F7-3C51-4DA4-ADA1-4B33829CA1CF}" srcOrd="0" destOrd="0" presId="urn:microsoft.com/office/officeart/2008/layout/LinedList"/>
    <dgm:cxn modelId="{7F744C49-1198-4679-AC1F-A5BC582E4E39}" type="presParOf" srcId="{DA5471D8-4DDB-4F79-AA3D-2D694529DC02}" destId="{34964CB9-D86E-4525-9A99-1A5564C5F8FA}" srcOrd="1" destOrd="0" presId="urn:microsoft.com/office/officeart/2008/layout/LinedLis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8E6D720-ED86-4278-BF5F-A87EDBC8CB10}"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9FDE19EB-C74F-4005-8B04-D1AD94619204}">
      <dgm:prSet/>
      <dgm:spPr/>
      <dgm:t>
        <a:bodyPr/>
        <a:lstStyle/>
        <a:p>
          <a:r>
            <a:rPr lang="en-US"/>
            <a:t>Ethics complaints deal with the perceived unethical action or conduct of a REALTOR®.</a:t>
          </a:r>
        </a:p>
      </dgm:t>
    </dgm:pt>
    <dgm:pt modelId="{221C8EF2-44BE-4803-95B0-917439B29205}" type="parTrans" cxnId="{50BAE164-73F5-4F7A-8204-09EC29276AEF}">
      <dgm:prSet/>
      <dgm:spPr/>
      <dgm:t>
        <a:bodyPr/>
        <a:lstStyle/>
        <a:p>
          <a:endParaRPr lang="en-US"/>
        </a:p>
      </dgm:t>
    </dgm:pt>
    <dgm:pt modelId="{E5B9358A-90CE-4180-A059-CEBD4C65184B}" type="sibTrans" cxnId="{50BAE164-73F5-4F7A-8204-09EC29276AEF}">
      <dgm:prSet/>
      <dgm:spPr/>
      <dgm:t>
        <a:bodyPr/>
        <a:lstStyle/>
        <a:p>
          <a:endParaRPr lang="en-US"/>
        </a:p>
      </dgm:t>
    </dgm:pt>
    <dgm:pt modelId="{9D574050-63C0-4C20-B600-1385010A8BD8}">
      <dgm:prSet/>
      <dgm:spPr/>
      <dgm:t>
        <a:bodyPr/>
        <a:lstStyle/>
        <a:p>
          <a:r>
            <a:rPr lang="en-US"/>
            <a:t>Arbitration requests deal with contractual disputes or specific non-contractual disputes identified in Standard of Practice 17-4 of the Code of Ethics.</a:t>
          </a:r>
        </a:p>
      </dgm:t>
    </dgm:pt>
    <dgm:pt modelId="{D9BD0369-03F2-473C-B36A-8E3AB0EA9A16}" type="parTrans" cxnId="{39CA9219-CF28-4DDD-B5B4-207B175AC693}">
      <dgm:prSet/>
      <dgm:spPr/>
      <dgm:t>
        <a:bodyPr/>
        <a:lstStyle/>
        <a:p>
          <a:endParaRPr lang="en-US"/>
        </a:p>
      </dgm:t>
    </dgm:pt>
    <dgm:pt modelId="{94DFC444-002A-4F1F-AD7F-FAF3ACC3B6AF}" type="sibTrans" cxnId="{39CA9219-CF28-4DDD-B5B4-207B175AC693}">
      <dgm:prSet/>
      <dgm:spPr/>
      <dgm:t>
        <a:bodyPr/>
        <a:lstStyle/>
        <a:p>
          <a:endParaRPr lang="en-US"/>
        </a:p>
      </dgm:t>
    </dgm:pt>
    <dgm:pt modelId="{F6777995-3593-454D-87CB-124689C59C57}" type="pres">
      <dgm:prSet presAssocID="{C8E6D720-ED86-4278-BF5F-A87EDBC8CB10}" presName="vert0" presStyleCnt="0">
        <dgm:presLayoutVars>
          <dgm:dir/>
          <dgm:animOne val="branch"/>
          <dgm:animLvl val="lvl"/>
        </dgm:presLayoutVars>
      </dgm:prSet>
      <dgm:spPr/>
    </dgm:pt>
    <dgm:pt modelId="{5AA1A72C-95A3-4C0D-953F-C866E5398793}" type="pres">
      <dgm:prSet presAssocID="{9FDE19EB-C74F-4005-8B04-D1AD94619204}" presName="thickLine" presStyleLbl="alignNode1" presStyleIdx="0" presStyleCnt="2"/>
      <dgm:spPr/>
    </dgm:pt>
    <dgm:pt modelId="{25578892-2204-4092-BB3A-174F965A1785}" type="pres">
      <dgm:prSet presAssocID="{9FDE19EB-C74F-4005-8B04-D1AD94619204}" presName="horz1" presStyleCnt="0"/>
      <dgm:spPr/>
    </dgm:pt>
    <dgm:pt modelId="{7979C422-9D18-4200-8F5D-BF63A2E3D8E9}" type="pres">
      <dgm:prSet presAssocID="{9FDE19EB-C74F-4005-8B04-D1AD94619204}" presName="tx1" presStyleLbl="revTx" presStyleIdx="0" presStyleCnt="2"/>
      <dgm:spPr/>
    </dgm:pt>
    <dgm:pt modelId="{1E9B250F-6864-4CBC-9821-3ED2089DAE2E}" type="pres">
      <dgm:prSet presAssocID="{9FDE19EB-C74F-4005-8B04-D1AD94619204}" presName="vert1" presStyleCnt="0"/>
      <dgm:spPr/>
    </dgm:pt>
    <dgm:pt modelId="{23BFCD38-1EBB-46EA-8357-47E52E930F05}" type="pres">
      <dgm:prSet presAssocID="{9D574050-63C0-4C20-B600-1385010A8BD8}" presName="thickLine" presStyleLbl="alignNode1" presStyleIdx="1" presStyleCnt="2"/>
      <dgm:spPr/>
    </dgm:pt>
    <dgm:pt modelId="{C632E919-355A-47F3-9A5B-2BF9E16BB700}" type="pres">
      <dgm:prSet presAssocID="{9D574050-63C0-4C20-B600-1385010A8BD8}" presName="horz1" presStyleCnt="0"/>
      <dgm:spPr/>
    </dgm:pt>
    <dgm:pt modelId="{A4135269-0483-4753-9A53-2E4BC2866934}" type="pres">
      <dgm:prSet presAssocID="{9D574050-63C0-4C20-B600-1385010A8BD8}" presName="tx1" presStyleLbl="revTx" presStyleIdx="1" presStyleCnt="2"/>
      <dgm:spPr/>
    </dgm:pt>
    <dgm:pt modelId="{740C7808-2B5C-4167-B829-F2DA5F5C64B8}" type="pres">
      <dgm:prSet presAssocID="{9D574050-63C0-4C20-B600-1385010A8BD8}" presName="vert1" presStyleCnt="0"/>
      <dgm:spPr/>
    </dgm:pt>
  </dgm:ptLst>
  <dgm:cxnLst>
    <dgm:cxn modelId="{39CA9219-CF28-4DDD-B5B4-207B175AC693}" srcId="{C8E6D720-ED86-4278-BF5F-A87EDBC8CB10}" destId="{9D574050-63C0-4C20-B600-1385010A8BD8}" srcOrd="1" destOrd="0" parTransId="{D9BD0369-03F2-473C-B36A-8E3AB0EA9A16}" sibTransId="{94DFC444-002A-4F1F-AD7F-FAF3ACC3B6AF}"/>
    <dgm:cxn modelId="{50BAE164-73F5-4F7A-8204-09EC29276AEF}" srcId="{C8E6D720-ED86-4278-BF5F-A87EDBC8CB10}" destId="{9FDE19EB-C74F-4005-8B04-D1AD94619204}" srcOrd="0" destOrd="0" parTransId="{221C8EF2-44BE-4803-95B0-917439B29205}" sibTransId="{E5B9358A-90CE-4180-A059-CEBD4C65184B}"/>
    <dgm:cxn modelId="{06C4C26A-BD87-482D-BBB5-C2F3129609E0}" type="presOf" srcId="{C8E6D720-ED86-4278-BF5F-A87EDBC8CB10}" destId="{F6777995-3593-454D-87CB-124689C59C57}" srcOrd="0" destOrd="0" presId="urn:microsoft.com/office/officeart/2008/layout/LinedList"/>
    <dgm:cxn modelId="{F097F8A0-33B1-428D-AB30-32C2F4CD49BC}" type="presOf" srcId="{9D574050-63C0-4C20-B600-1385010A8BD8}" destId="{A4135269-0483-4753-9A53-2E4BC2866934}" srcOrd="0" destOrd="0" presId="urn:microsoft.com/office/officeart/2008/layout/LinedList"/>
    <dgm:cxn modelId="{C5817AC2-220A-4F60-A5F6-50AD2C3949C8}" type="presOf" srcId="{9FDE19EB-C74F-4005-8B04-D1AD94619204}" destId="{7979C422-9D18-4200-8F5D-BF63A2E3D8E9}" srcOrd="0" destOrd="0" presId="urn:microsoft.com/office/officeart/2008/layout/LinedList"/>
    <dgm:cxn modelId="{4F2D9492-D53E-4201-95C9-A32810A2718D}" type="presParOf" srcId="{F6777995-3593-454D-87CB-124689C59C57}" destId="{5AA1A72C-95A3-4C0D-953F-C866E5398793}" srcOrd="0" destOrd="0" presId="urn:microsoft.com/office/officeart/2008/layout/LinedList"/>
    <dgm:cxn modelId="{59E4DE08-FEDB-40B8-AFEE-C24DCBD7A150}" type="presParOf" srcId="{F6777995-3593-454D-87CB-124689C59C57}" destId="{25578892-2204-4092-BB3A-174F965A1785}" srcOrd="1" destOrd="0" presId="urn:microsoft.com/office/officeart/2008/layout/LinedList"/>
    <dgm:cxn modelId="{2B0BEA3F-6639-4725-9506-5A5D761B4D9D}" type="presParOf" srcId="{25578892-2204-4092-BB3A-174F965A1785}" destId="{7979C422-9D18-4200-8F5D-BF63A2E3D8E9}" srcOrd="0" destOrd="0" presId="urn:microsoft.com/office/officeart/2008/layout/LinedList"/>
    <dgm:cxn modelId="{A4FF5EE4-8BA6-4733-9425-9EC63B65EDAA}" type="presParOf" srcId="{25578892-2204-4092-BB3A-174F965A1785}" destId="{1E9B250F-6864-4CBC-9821-3ED2089DAE2E}" srcOrd="1" destOrd="0" presId="urn:microsoft.com/office/officeart/2008/layout/LinedList"/>
    <dgm:cxn modelId="{9EF9EA17-ACA3-4D6F-AB9C-FDE25F666F8A}" type="presParOf" srcId="{F6777995-3593-454D-87CB-124689C59C57}" destId="{23BFCD38-1EBB-46EA-8357-47E52E930F05}" srcOrd="2" destOrd="0" presId="urn:microsoft.com/office/officeart/2008/layout/LinedList"/>
    <dgm:cxn modelId="{10E416D4-D399-429C-B48C-8C25E1B41134}" type="presParOf" srcId="{F6777995-3593-454D-87CB-124689C59C57}" destId="{C632E919-355A-47F3-9A5B-2BF9E16BB700}" srcOrd="3" destOrd="0" presId="urn:microsoft.com/office/officeart/2008/layout/LinedList"/>
    <dgm:cxn modelId="{A8618B02-7AC7-4FBD-ADA8-DAC98ACF46A3}" type="presParOf" srcId="{C632E919-355A-47F3-9A5B-2BF9E16BB700}" destId="{A4135269-0483-4753-9A53-2E4BC2866934}" srcOrd="0" destOrd="0" presId="urn:microsoft.com/office/officeart/2008/layout/LinedList"/>
    <dgm:cxn modelId="{FD5715CB-15C9-442A-8F1A-268A0B05B759}" type="presParOf" srcId="{C632E919-355A-47F3-9A5B-2BF9E16BB700}" destId="{740C7808-2B5C-4167-B829-F2DA5F5C64B8}" srcOrd="1" destOrd="0" presId="urn:microsoft.com/office/officeart/2008/layout/Line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8D2A054-7153-4FAB-A958-C05B30C27E2E}"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94D59067-DF0C-441B-B7E7-2E96FFD9C2AF}">
      <dgm:prSet/>
      <dgm:spPr/>
      <dgm:t>
        <a:bodyPr/>
        <a:lstStyle/>
        <a:p>
          <a:r>
            <a:rPr lang="en-US"/>
            <a:t>Makes a preliminary review of ethics complaints and arbitration requests.</a:t>
          </a:r>
        </a:p>
      </dgm:t>
    </dgm:pt>
    <dgm:pt modelId="{7C4D21F7-D699-464D-A931-19A8F8C019C5}" type="parTrans" cxnId="{81A98840-9D5E-4A85-BCAC-F59A2E85B32E}">
      <dgm:prSet/>
      <dgm:spPr/>
      <dgm:t>
        <a:bodyPr/>
        <a:lstStyle/>
        <a:p>
          <a:endParaRPr lang="en-US"/>
        </a:p>
      </dgm:t>
    </dgm:pt>
    <dgm:pt modelId="{A2D810D2-A816-4637-A0B7-434AB223BA7A}" type="sibTrans" cxnId="{81A98840-9D5E-4A85-BCAC-F59A2E85B32E}">
      <dgm:prSet/>
      <dgm:spPr/>
      <dgm:t>
        <a:bodyPr/>
        <a:lstStyle/>
        <a:p>
          <a:endParaRPr lang="en-US"/>
        </a:p>
      </dgm:t>
    </dgm:pt>
    <dgm:pt modelId="{9668B92B-2D65-4985-A5AD-5F49CD3C564A}">
      <dgm:prSet/>
      <dgm:spPr/>
      <dgm:t>
        <a:bodyPr/>
        <a:lstStyle/>
        <a:p>
          <a:r>
            <a:rPr lang="en-US" u="sng"/>
            <a:t>Ethics: </a:t>
          </a:r>
          <a:r>
            <a:rPr lang="en-US"/>
            <a:t>determine if the complaint supports a violation of the Article(s) cited</a:t>
          </a:r>
        </a:p>
      </dgm:t>
    </dgm:pt>
    <dgm:pt modelId="{7ECD014E-A568-42D5-B2CF-8D2A89505DD2}" type="parTrans" cxnId="{D18DC21A-DA79-40A1-98D2-C1DDC528FA12}">
      <dgm:prSet/>
      <dgm:spPr/>
      <dgm:t>
        <a:bodyPr/>
        <a:lstStyle/>
        <a:p>
          <a:endParaRPr lang="en-US"/>
        </a:p>
      </dgm:t>
    </dgm:pt>
    <dgm:pt modelId="{567DDAC8-6AD9-4B14-B4BD-3A1F7AB9D606}" type="sibTrans" cxnId="{D18DC21A-DA79-40A1-98D2-C1DDC528FA12}">
      <dgm:prSet/>
      <dgm:spPr/>
      <dgm:t>
        <a:bodyPr/>
        <a:lstStyle/>
        <a:p>
          <a:endParaRPr lang="en-US"/>
        </a:p>
      </dgm:t>
    </dgm:pt>
    <dgm:pt modelId="{3375077E-30B1-4F92-A919-8699C4CAB840}">
      <dgm:prSet/>
      <dgm:spPr/>
      <dgm:t>
        <a:bodyPr/>
        <a:lstStyle/>
        <a:p>
          <a:r>
            <a:rPr lang="en-US" u="sng"/>
            <a:t>Arbitration: </a:t>
          </a:r>
          <a:r>
            <a:rPr lang="en-US"/>
            <a:t>determine if the request relates to a monetary dispute arising out of a real estate transaction that is properly subject to arbitration. </a:t>
          </a:r>
        </a:p>
      </dgm:t>
    </dgm:pt>
    <dgm:pt modelId="{0E8E6AB8-5480-4F6A-B820-8B55E56EBF14}" type="parTrans" cxnId="{C1D39A3D-57E8-435A-A5C0-93A3993AFDD5}">
      <dgm:prSet/>
      <dgm:spPr/>
      <dgm:t>
        <a:bodyPr/>
        <a:lstStyle/>
        <a:p>
          <a:endParaRPr lang="en-US"/>
        </a:p>
      </dgm:t>
    </dgm:pt>
    <dgm:pt modelId="{8308AAE0-276B-4311-926F-FA8C85837334}" type="sibTrans" cxnId="{C1D39A3D-57E8-435A-A5C0-93A3993AFDD5}">
      <dgm:prSet/>
      <dgm:spPr/>
      <dgm:t>
        <a:bodyPr/>
        <a:lstStyle/>
        <a:p>
          <a:endParaRPr lang="en-US"/>
        </a:p>
      </dgm:t>
    </dgm:pt>
    <dgm:pt modelId="{9173C77C-F20A-475D-A243-7D53786D7F76}" type="pres">
      <dgm:prSet presAssocID="{88D2A054-7153-4FAB-A958-C05B30C27E2E}" presName="linear" presStyleCnt="0">
        <dgm:presLayoutVars>
          <dgm:animLvl val="lvl"/>
          <dgm:resizeHandles val="exact"/>
        </dgm:presLayoutVars>
      </dgm:prSet>
      <dgm:spPr/>
    </dgm:pt>
    <dgm:pt modelId="{B6C148DE-2828-4DA1-B330-FF519BB01B5C}" type="pres">
      <dgm:prSet presAssocID="{94D59067-DF0C-441B-B7E7-2E96FFD9C2AF}" presName="parentText" presStyleLbl="node1" presStyleIdx="0" presStyleCnt="3">
        <dgm:presLayoutVars>
          <dgm:chMax val="0"/>
          <dgm:bulletEnabled val="1"/>
        </dgm:presLayoutVars>
      </dgm:prSet>
      <dgm:spPr/>
    </dgm:pt>
    <dgm:pt modelId="{DA7B9813-A680-4D0A-82D0-1D8DE2547E51}" type="pres">
      <dgm:prSet presAssocID="{A2D810D2-A816-4637-A0B7-434AB223BA7A}" presName="spacer" presStyleCnt="0"/>
      <dgm:spPr/>
    </dgm:pt>
    <dgm:pt modelId="{7E37692F-2E7F-43B4-9A98-F0B261C65AA5}" type="pres">
      <dgm:prSet presAssocID="{9668B92B-2D65-4985-A5AD-5F49CD3C564A}" presName="parentText" presStyleLbl="node1" presStyleIdx="1" presStyleCnt="3">
        <dgm:presLayoutVars>
          <dgm:chMax val="0"/>
          <dgm:bulletEnabled val="1"/>
        </dgm:presLayoutVars>
      </dgm:prSet>
      <dgm:spPr/>
    </dgm:pt>
    <dgm:pt modelId="{C03D46E9-BAC9-4097-9FB4-FC4D3B369D0E}" type="pres">
      <dgm:prSet presAssocID="{567DDAC8-6AD9-4B14-B4BD-3A1F7AB9D606}" presName="spacer" presStyleCnt="0"/>
      <dgm:spPr/>
    </dgm:pt>
    <dgm:pt modelId="{A86791F0-4A29-4353-9CC1-2E448BA20880}" type="pres">
      <dgm:prSet presAssocID="{3375077E-30B1-4F92-A919-8699C4CAB840}" presName="parentText" presStyleLbl="node1" presStyleIdx="2" presStyleCnt="3">
        <dgm:presLayoutVars>
          <dgm:chMax val="0"/>
          <dgm:bulletEnabled val="1"/>
        </dgm:presLayoutVars>
      </dgm:prSet>
      <dgm:spPr/>
    </dgm:pt>
  </dgm:ptLst>
  <dgm:cxnLst>
    <dgm:cxn modelId="{D18DC21A-DA79-40A1-98D2-C1DDC528FA12}" srcId="{88D2A054-7153-4FAB-A958-C05B30C27E2E}" destId="{9668B92B-2D65-4985-A5AD-5F49CD3C564A}" srcOrd="1" destOrd="0" parTransId="{7ECD014E-A568-42D5-B2CF-8D2A89505DD2}" sibTransId="{567DDAC8-6AD9-4B14-B4BD-3A1F7AB9D606}"/>
    <dgm:cxn modelId="{DBA9CA3C-CDD5-4F0E-8485-BCFDFD0213F8}" type="presOf" srcId="{88D2A054-7153-4FAB-A958-C05B30C27E2E}" destId="{9173C77C-F20A-475D-A243-7D53786D7F76}" srcOrd="0" destOrd="0" presId="urn:microsoft.com/office/officeart/2005/8/layout/vList2"/>
    <dgm:cxn modelId="{C1D39A3D-57E8-435A-A5C0-93A3993AFDD5}" srcId="{88D2A054-7153-4FAB-A958-C05B30C27E2E}" destId="{3375077E-30B1-4F92-A919-8699C4CAB840}" srcOrd="2" destOrd="0" parTransId="{0E8E6AB8-5480-4F6A-B820-8B55E56EBF14}" sibTransId="{8308AAE0-276B-4311-926F-FA8C85837334}"/>
    <dgm:cxn modelId="{81A98840-9D5E-4A85-BCAC-F59A2E85B32E}" srcId="{88D2A054-7153-4FAB-A958-C05B30C27E2E}" destId="{94D59067-DF0C-441B-B7E7-2E96FFD9C2AF}" srcOrd="0" destOrd="0" parTransId="{7C4D21F7-D699-464D-A931-19A8F8C019C5}" sibTransId="{A2D810D2-A816-4637-A0B7-434AB223BA7A}"/>
    <dgm:cxn modelId="{21825368-B7C2-41DD-8B0E-4BDADB3D7D78}" type="presOf" srcId="{94D59067-DF0C-441B-B7E7-2E96FFD9C2AF}" destId="{B6C148DE-2828-4DA1-B330-FF519BB01B5C}" srcOrd="0" destOrd="0" presId="urn:microsoft.com/office/officeart/2005/8/layout/vList2"/>
    <dgm:cxn modelId="{69DA5A6A-7C93-4E58-BE2B-B85A739CB015}" type="presOf" srcId="{3375077E-30B1-4F92-A919-8699C4CAB840}" destId="{A86791F0-4A29-4353-9CC1-2E448BA20880}" srcOrd="0" destOrd="0" presId="urn:microsoft.com/office/officeart/2005/8/layout/vList2"/>
    <dgm:cxn modelId="{E2DF7DCA-0D3A-47A2-A398-B0A8F1DC6A5D}" type="presOf" srcId="{9668B92B-2D65-4985-A5AD-5F49CD3C564A}" destId="{7E37692F-2E7F-43B4-9A98-F0B261C65AA5}" srcOrd="0" destOrd="0" presId="urn:microsoft.com/office/officeart/2005/8/layout/vList2"/>
    <dgm:cxn modelId="{437EAB4E-45F1-421A-B875-51B7315DD966}" type="presParOf" srcId="{9173C77C-F20A-475D-A243-7D53786D7F76}" destId="{B6C148DE-2828-4DA1-B330-FF519BB01B5C}" srcOrd="0" destOrd="0" presId="urn:microsoft.com/office/officeart/2005/8/layout/vList2"/>
    <dgm:cxn modelId="{C41C8A61-2DE2-485A-8986-F79BF901475F}" type="presParOf" srcId="{9173C77C-F20A-475D-A243-7D53786D7F76}" destId="{DA7B9813-A680-4D0A-82D0-1D8DE2547E51}" srcOrd="1" destOrd="0" presId="urn:microsoft.com/office/officeart/2005/8/layout/vList2"/>
    <dgm:cxn modelId="{1C638B7F-1879-479F-93F6-FCEB58D68A93}" type="presParOf" srcId="{9173C77C-F20A-475D-A243-7D53786D7F76}" destId="{7E37692F-2E7F-43B4-9A98-F0B261C65AA5}" srcOrd="2" destOrd="0" presId="urn:microsoft.com/office/officeart/2005/8/layout/vList2"/>
    <dgm:cxn modelId="{C56420E9-4B0D-403F-BADD-7E782C695E7E}" type="presParOf" srcId="{9173C77C-F20A-475D-A243-7D53786D7F76}" destId="{C03D46E9-BAC9-4097-9FB4-FC4D3B369D0E}" srcOrd="3" destOrd="0" presId="urn:microsoft.com/office/officeart/2005/8/layout/vList2"/>
    <dgm:cxn modelId="{99063114-B221-41DE-8015-D629D7DACC25}" type="presParOf" srcId="{9173C77C-F20A-475D-A243-7D53786D7F76}" destId="{A86791F0-4A29-4353-9CC1-2E448BA20880}" srcOrd="4"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66EA48B-A54E-41DE-A9FC-AD0B9C8EBBEB}"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E7EA2E3E-3D66-4B2C-80BD-70938D60C342}">
      <dgm:prSet/>
      <dgm:spPr/>
      <dgm:t>
        <a:bodyPr/>
        <a:lstStyle/>
        <a:p>
          <a:r>
            <a:rPr lang="en-US"/>
            <a:t>Due Process Hearing</a:t>
          </a:r>
        </a:p>
      </dgm:t>
    </dgm:pt>
    <dgm:pt modelId="{1818E328-C3E3-4327-9307-097B7D20D682}" type="parTrans" cxnId="{5ADDF901-1331-4D52-9422-D3E6249C8C11}">
      <dgm:prSet/>
      <dgm:spPr/>
      <dgm:t>
        <a:bodyPr/>
        <a:lstStyle/>
        <a:p>
          <a:endParaRPr lang="en-US"/>
        </a:p>
      </dgm:t>
    </dgm:pt>
    <dgm:pt modelId="{92F0F016-7A33-4976-BA0B-0F82B1F0126B}" type="sibTrans" cxnId="{5ADDF901-1331-4D52-9422-D3E6249C8C11}">
      <dgm:prSet/>
      <dgm:spPr/>
      <dgm:t>
        <a:bodyPr/>
        <a:lstStyle/>
        <a:p>
          <a:endParaRPr lang="en-US"/>
        </a:p>
      </dgm:t>
    </dgm:pt>
    <dgm:pt modelId="{7280323F-8397-433D-9468-D037B234E449}">
      <dgm:prSet/>
      <dgm:spPr/>
      <dgm:t>
        <a:bodyPr/>
        <a:lstStyle/>
        <a:p>
          <a:r>
            <a:rPr lang="en-US"/>
            <a:t>Fair, unbiased, and impartial</a:t>
          </a:r>
        </a:p>
      </dgm:t>
    </dgm:pt>
    <dgm:pt modelId="{58906E50-04AF-4EF3-9217-8FF883D0C41B}" type="parTrans" cxnId="{1711DA23-F425-4211-BEDC-D4C41E31D728}">
      <dgm:prSet/>
      <dgm:spPr/>
      <dgm:t>
        <a:bodyPr/>
        <a:lstStyle/>
        <a:p>
          <a:endParaRPr lang="en-US"/>
        </a:p>
      </dgm:t>
    </dgm:pt>
    <dgm:pt modelId="{4D1742D3-0F5A-4806-B8F1-F9132A661063}" type="sibTrans" cxnId="{1711DA23-F425-4211-BEDC-D4C41E31D728}">
      <dgm:prSet/>
      <dgm:spPr/>
      <dgm:t>
        <a:bodyPr/>
        <a:lstStyle/>
        <a:p>
          <a:endParaRPr lang="en-US"/>
        </a:p>
      </dgm:t>
    </dgm:pt>
    <dgm:pt modelId="{E0083BD7-C235-4FBB-977B-BE5744135075}">
      <dgm:prSet/>
      <dgm:spPr/>
      <dgm:t>
        <a:bodyPr/>
        <a:lstStyle/>
        <a:p>
          <a:r>
            <a:rPr lang="en-US"/>
            <a:t>Determines whether a violation of the Code of Ethics occurred or to whom an award should be issued</a:t>
          </a:r>
        </a:p>
      </dgm:t>
    </dgm:pt>
    <dgm:pt modelId="{8DE8A83D-0C54-453D-A33D-AEDC61D98A46}" type="parTrans" cxnId="{F75CD172-31D8-41FB-ADEB-00F49CAC4277}">
      <dgm:prSet/>
      <dgm:spPr/>
      <dgm:t>
        <a:bodyPr/>
        <a:lstStyle/>
        <a:p>
          <a:endParaRPr lang="en-US"/>
        </a:p>
      </dgm:t>
    </dgm:pt>
    <dgm:pt modelId="{8A1A333D-2482-47E1-A583-9CECD280825C}" type="sibTrans" cxnId="{F75CD172-31D8-41FB-ADEB-00F49CAC4277}">
      <dgm:prSet/>
      <dgm:spPr/>
      <dgm:t>
        <a:bodyPr/>
        <a:lstStyle/>
        <a:p>
          <a:endParaRPr lang="en-US"/>
        </a:p>
      </dgm:t>
    </dgm:pt>
    <dgm:pt modelId="{906099C2-F9B6-46FC-8888-31EE6EB4041A}" type="pres">
      <dgm:prSet presAssocID="{966EA48B-A54E-41DE-A9FC-AD0B9C8EBBEB}" presName="linear" presStyleCnt="0">
        <dgm:presLayoutVars>
          <dgm:animLvl val="lvl"/>
          <dgm:resizeHandles val="exact"/>
        </dgm:presLayoutVars>
      </dgm:prSet>
      <dgm:spPr/>
    </dgm:pt>
    <dgm:pt modelId="{1023F463-169A-4E2A-832C-FA29ED5D7729}" type="pres">
      <dgm:prSet presAssocID="{E7EA2E3E-3D66-4B2C-80BD-70938D60C342}" presName="parentText" presStyleLbl="node1" presStyleIdx="0" presStyleCnt="3">
        <dgm:presLayoutVars>
          <dgm:chMax val="0"/>
          <dgm:bulletEnabled val="1"/>
        </dgm:presLayoutVars>
      </dgm:prSet>
      <dgm:spPr/>
    </dgm:pt>
    <dgm:pt modelId="{41C6FD1F-0AFE-4C92-9083-B8F2AD53E27B}" type="pres">
      <dgm:prSet presAssocID="{92F0F016-7A33-4976-BA0B-0F82B1F0126B}" presName="spacer" presStyleCnt="0"/>
      <dgm:spPr/>
    </dgm:pt>
    <dgm:pt modelId="{49C31458-CF1F-4B44-B6B2-91DD45083292}" type="pres">
      <dgm:prSet presAssocID="{7280323F-8397-433D-9468-D037B234E449}" presName="parentText" presStyleLbl="node1" presStyleIdx="1" presStyleCnt="3">
        <dgm:presLayoutVars>
          <dgm:chMax val="0"/>
          <dgm:bulletEnabled val="1"/>
        </dgm:presLayoutVars>
      </dgm:prSet>
      <dgm:spPr/>
    </dgm:pt>
    <dgm:pt modelId="{E718CFB6-B46F-44DF-8A08-DB329B515868}" type="pres">
      <dgm:prSet presAssocID="{4D1742D3-0F5A-4806-B8F1-F9132A661063}" presName="spacer" presStyleCnt="0"/>
      <dgm:spPr/>
    </dgm:pt>
    <dgm:pt modelId="{69F47C9E-E050-4B39-8296-A9514CFD5464}" type="pres">
      <dgm:prSet presAssocID="{E0083BD7-C235-4FBB-977B-BE5744135075}" presName="parentText" presStyleLbl="node1" presStyleIdx="2" presStyleCnt="3">
        <dgm:presLayoutVars>
          <dgm:chMax val="0"/>
          <dgm:bulletEnabled val="1"/>
        </dgm:presLayoutVars>
      </dgm:prSet>
      <dgm:spPr/>
    </dgm:pt>
  </dgm:ptLst>
  <dgm:cxnLst>
    <dgm:cxn modelId="{5ADDF901-1331-4D52-9422-D3E6249C8C11}" srcId="{966EA48B-A54E-41DE-A9FC-AD0B9C8EBBEB}" destId="{E7EA2E3E-3D66-4B2C-80BD-70938D60C342}" srcOrd="0" destOrd="0" parTransId="{1818E328-C3E3-4327-9307-097B7D20D682}" sibTransId="{92F0F016-7A33-4976-BA0B-0F82B1F0126B}"/>
    <dgm:cxn modelId="{C2AC6711-C95F-4FFC-BABF-87863702D3AD}" type="presOf" srcId="{966EA48B-A54E-41DE-A9FC-AD0B9C8EBBEB}" destId="{906099C2-F9B6-46FC-8888-31EE6EB4041A}" srcOrd="0" destOrd="0" presId="urn:microsoft.com/office/officeart/2005/8/layout/vList2"/>
    <dgm:cxn modelId="{1711DA23-F425-4211-BEDC-D4C41E31D728}" srcId="{966EA48B-A54E-41DE-A9FC-AD0B9C8EBBEB}" destId="{7280323F-8397-433D-9468-D037B234E449}" srcOrd="1" destOrd="0" parTransId="{58906E50-04AF-4EF3-9217-8FF883D0C41B}" sibTransId="{4D1742D3-0F5A-4806-B8F1-F9132A661063}"/>
    <dgm:cxn modelId="{853BC447-42FB-4ABB-8D4F-40459B5FE360}" type="presOf" srcId="{E0083BD7-C235-4FBB-977B-BE5744135075}" destId="{69F47C9E-E050-4B39-8296-A9514CFD5464}" srcOrd="0" destOrd="0" presId="urn:microsoft.com/office/officeart/2005/8/layout/vList2"/>
    <dgm:cxn modelId="{F75CD172-31D8-41FB-ADEB-00F49CAC4277}" srcId="{966EA48B-A54E-41DE-A9FC-AD0B9C8EBBEB}" destId="{E0083BD7-C235-4FBB-977B-BE5744135075}" srcOrd="2" destOrd="0" parTransId="{8DE8A83D-0C54-453D-A33D-AEDC61D98A46}" sibTransId="{8A1A333D-2482-47E1-A583-9CECD280825C}"/>
    <dgm:cxn modelId="{F381A8BD-E46E-49C2-82A0-4D6E4F40339B}" type="presOf" srcId="{E7EA2E3E-3D66-4B2C-80BD-70938D60C342}" destId="{1023F463-169A-4E2A-832C-FA29ED5D7729}" srcOrd="0" destOrd="0" presId="urn:microsoft.com/office/officeart/2005/8/layout/vList2"/>
    <dgm:cxn modelId="{EC9127E5-1FAA-46AF-B873-0F32D587E41D}" type="presOf" srcId="{7280323F-8397-433D-9468-D037B234E449}" destId="{49C31458-CF1F-4B44-B6B2-91DD45083292}" srcOrd="0" destOrd="0" presId="urn:microsoft.com/office/officeart/2005/8/layout/vList2"/>
    <dgm:cxn modelId="{0BAA3621-37A1-4680-B601-C9FC2FFEFBE3}" type="presParOf" srcId="{906099C2-F9B6-46FC-8888-31EE6EB4041A}" destId="{1023F463-169A-4E2A-832C-FA29ED5D7729}" srcOrd="0" destOrd="0" presId="urn:microsoft.com/office/officeart/2005/8/layout/vList2"/>
    <dgm:cxn modelId="{537BD5F6-BCB2-4FDF-8E6C-1635B7787CAD}" type="presParOf" srcId="{906099C2-F9B6-46FC-8888-31EE6EB4041A}" destId="{41C6FD1F-0AFE-4C92-9083-B8F2AD53E27B}" srcOrd="1" destOrd="0" presId="urn:microsoft.com/office/officeart/2005/8/layout/vList2"/>
    <dgm:cxn modelId="{CA34D8FF-BBF7-4E09-8B67-DFA1375BAFB7}" type="presParOf" srcId="{906099C2-F9B6-46FC-8888-31EE6EB4041A}" destId="{49C31458-CF1F-4B44-B6B2-91DD45083292}" srcOrd="2" destOrd="0" presId="urn:microsoft.com/office/officeart/2005/8/layout/vList2"/>
    <dgm:cxn modelId="{5FA649F6-FA4A-4CC7-85B7-2CBF5D465A2C}" type="presParOf" srcId="{906099C2-F9B6-46FC-8888-31EE6EB4041A}" destId="{E718CFB6-B46F-44DF-8A08-DB329B515868}" srcOrd="3" destOrd="0" presId="urn:microsoft.com/office/officeart/2005/8/layout/vList2"/>
    <dgm:cxn modelId="{DD67DCE4-9A4A-41C9-8828-D30C10BA5D8E}" type="presParOf" srcId="{906099C2-F9B6-46FC-8888-31EE6EB4041A}" destId="{69F47C9E-E050-4B39-8296-A9514CFD5464}" srcOrd="4"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7414EBC-4C66-42DD-A8A2-6BFD60C2A02F}"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2E2BA6FF-167F-4811-AD46-BC0AF3789CB5}">
      <dgm:prSet/>
      <dgm:spPr/>
      <dgm:t>
        <a:bodyPr/>
        <a:lstStyle/>
        <a:p>
          <a:r>
            <a:rPr lang="en-US" b="1" dirty="0"/>
            <a:t>Ethics: </a:t>
          </a:r>
          <a:r>
            <a:rPr lang="en-US" dirty="0"/>
            <a:t>Clear, strong and convincing evidence</a:t>
          </a:r>
        </a:p>
      </dgm:t>
    </dgm:pt>
    <dgm:pt modelId="{C6DC4993-6EF1-4E78-A067-2EBEDAC3B41C}" type="parTrans" cxnId="{D0A29492-8DCF-43B0-8757-EB3FD6E0348D}">
      <dgm:prSet/>
      <dgm:spPr/>
      <dgm:t>
        <a:bodyPr/>
        <a:lstStyle/>
        <a:p>
          <a:endParaRPr lang="en-US"/>
        </a:p>
      </dgm:t>
    </dgm:pt>
    <dgm:pt modelId="{8B2366BC-0A5C-4143-A987-003B751FACC1}" type="sibTrans" cxnId="{D0A29492-8DCF-43B0-8757-EB3FD6E0348D}">
      <dgm:prSet/>
      <dgm:spPr/>
      <dgm:t>
        <a:bodyPr/>
        <a:lstStyle/>
        <a:p>
          <a:endParaRPr lang="en-US"/>
        </a:p>
      </dgm:t>
    </dgm:pt>
    <dgm:pt modelId="{6398D42A-D7F5-4A06-9906-70C85A1ED89A}">
      <dgm:prSet/>
      <dgm:spPr/>
      <dgm:t>
        <a:bodyPr/>
        <a:lstStyle/>
        <a:p>
          <a:r>
            <a:rPr lang="en-US" b="1" dirty="0"/>
            <a:t>Arbitration: </a:t>
          </a:r>
          <a:r>
            <a:rPr lang="en-US" dirty="0"/>
            <a:t>Preponderance of the Evidence</a:t>
          </a:r>
        </a:p>
      </dgm:t>
    </dgm:pt>
    <dgm:pt modelId="{E7E9BCF6-97EA-4EE9-A4A2-3BCF6994E1F7}" type="parTrans" cxnId="{8BE40FDF-D677-4282-8D02-30BBA4ED1C04}">
      <dgm:prSet/>
      <dgm:spPr/>
      <dgm:t>
        <a:bodyPr/>
        <a:lstStyle/>
        <a:p>
          <a:endParaRPr lang="en-US"/>
        </a:p>
      </dgm:t>
    </dgm:pt>
    <dgm:pt modelId="{AAF93EEB-FF97-48F6-A91E-18A1E521CAD9}" type="sibTrans" cxnId="{8BE40FDF-D677-4282-8D02-30BBA4ED1C04}">
      <dgm:prSet/>
      <dgm:spPr/>
      <dgm:t>
        <a:bodyPr/>
        <a:lstStyle/>
        <a:p>
          <a:endParaRPr lang="en-US"/>
        </a:p>
      </dgm:t>
    </dgm:pt>
    <dgm:pt modelId="{FBF3853B-090E-4AC3-9BCC-02724FDB1599}" type="pres">
      <dgm:prSet presAssocID="{97414EBC-4C66-42DD-A8A2-6BFD60C2A02F}" presName="vert0" presStyleCnt="0">
        <dgm:presLayoutVars>
          <dgm:dir/>
          <dgm:animOne val="branch"/>
          <dgm:animLvl val="lvl"/>
        </dgm:presLayoutVars>
      </dgm:prSet>
      <dgm:spPr/>
    </dgm:pt>
    <dgm:pt modelId="{3FA3ED68-96BC-4F13-9F25-50E6DCD649F4}" type="pres">
      <dgm:prSet presAssocID="{2E2BA6FF-167F-4811-AD46-BC0AF3789CB5}" presName="thickLine" presStyleLbl="alignNode1" presStyleIdx="0" presStyleCnt="2"/>
      <dgm:spPr/>
    </dgm:pt>
    <dgm:pt modelId="{917566C3-3428-4533-8F02-7DFE96B76B6A}" type="pres">
      <dgm:prSet presAssocID="{2E2BA6FF-167F-4811-AD46-BC0AF3789CB5}" presName="horz1" presStyleCnt="0"/>
      <dgm:spPr/>
    </dgm:pt>
    <dgm:pt modelId="{97D9AB74-7599-4675-BDE8-58CC0327577E}" type="pres">
      <dgm:prSet presAssocID="{2E2BA6FF-167F-4811-AD46-BC0AF3789CB5}" presName="tx1" presStyleLbl="revTx" presStyleIdx="0" presStyleCnt="2"/>
      <dgm:spPr/>
    </dgm:pt>
    <dgm:pt modelId="{6FAB767C-9768-472D-AAAA-34502C5663E4}" type="pres">
      <dgm:prSet presAssocID="{2E2BA6FF-167F-4811-AD46-BC0AF3789CB5}" presName="vert1" presStyleCnt="0"/>
      <dgm:spPr/>
    </dgm:pt>
    <dgm:pt modelId="{0A167677-FA1C-4A7B-BA40-5D4BC2EA896F}" type="pres">
      <dgm:prSet presAssocID="{6398D42A-D7F5-4A06-9906-70C85A1ED89A}" presName="thickLine" presStyleLbl="alignNode1" presStyleIdx="1" presStyleCnt="2"/>
      <dgm:spPr/>
    </dgm:pt>
    <dgm:pt modelId="{F30CC048-7E24-40E9-9575-A0592ADD3D43}" type="pres">
      <dgm:prSet presAssocID="{6398D42A-D7F5-4A06-9906-70C85A1ED89A}" presName="horz1" presStyleCnt="0"/>
      <dgm:spPr/>
    </dgm:pt>
    <dgm:pt modelId="{1A0CD17F-5FA2-4F94-956D-BF5444A121FA}" type="pres">
      <dgm:prSet presAssocID="{6398D42A-D7F5-4A06-9906-70C85A1ED89A}" presName="tx1" presStyleLbl="revTx" presStyleIdx="1" presStyleCnt="2"/>
      <dgm:spPr/>
    </dgm:pt>
    <dgm:pt modelId="{5F6713B3-0BAB-4408-9B94-325AE5CC3ECA}" type="pres">
      <dgm:prSet presAssocID="{6398D42A-D7F5-4A06-9906-70C85A1ED89A}" presName="vert1" presStyleCnt="0"/>
      <dgm:spPr/>
    </dgm:pt>
  </dgm:ptLst>
  <dgm:cxnLst>
    <dgm:cxn modelId="{9055D23D-28F2-49AE-BA25-297BA963925A}" type="presOf" srcId="{6398D42A-D7F5-4A06-9906-70C85A1ED89A}" destId="{1A0CD17F-5FA2-4F94-956D-BF5444A121FA}" srcOrd="0" destOrd="0" presId="urn:microsoft.com/office/officeart/2008/layout/LinedList"/>
    <dgm:cxn modelId="{D0A29492-8DCF-43B0-8757-EB3FD6E0348D}" srcId="{97414EBC-4C66-42DD-A8A2-6BFD60C2A02F}" destId="{2E2BA6FF-167F-4811-AD46-BC0AF3789CB5}" srcOrd="0" destOrd="0" parTransId="{C6DC4993-6EF1-4E78-A067-2EBEDAC3B41C}" sibTransId="{8B2366BC-0A5C-4143-A987-003B751FACC1}"/>
    <dgm:cxn modelId="{1875E4AC-F912-457F-8331-35D3C3DE97E7}" type="presOf" srcId="{2E2BA6FF-167F-4811-AD46-BC0AF3789CB5}" destId="{97D9AB74-7599-4675-BDE8-58CC0327577E}" srcOrd="0" destOrd="0" presId="urn:microsoft.com/office/officeart/2008/layout/LinedList"/>
    <dgm:cxn modelId="{26EF55B5-98F6-4F2D-B604-490B24796DD5}" type="presOf" srcId="{97414EBC-4C66-42DD-A8A2-6BFD60C2A02F}" destId="{FBF3853B-090E-4AC3-9BCC-02724FDB1599}" srcOrd="0" destOrd="0" presId="urn:microsoft.com/office/officeart/2008/layout/LinedList"/>
    <dgm:cxn modelId="{8BE40FDF-D677-4282-8D02-30BBA4ED1C04}" srcId="{97414EBC-4C66-42DD-A8A2-6BFD60C2A02F}" destId="{6398D42A-D7F5-4A06-9906-70C85A1ED89A}" srcOrd="1" destOrd="0" parTransId="{E7E9BCF6-97EA-4EE9-A4A2-3BCF6994E1F7}" sibTransId="{AAF93EEB-FF97-48F6-A91E-18A1E521CAD9}"/>
    <dgm:cxn modelId="{40BC556B-6901-4069-8B00-DF81718EC11A}" type="presParOf" srcId="{FBF3853B-090E-4AC3-9BCC-02724FDB1599}" destId="{3FA3ED68-96BC-4F13-9F25-50E6DCD649F4}" srcOrd="0" destOrd="0" presId="urn:microsoft.com/office/officeart/2008/layout/LinedList"/>
    <dgm:cxn modelId="{538FC451-0C84-4448-858C-A882A5E47395}" type="presParOf" srcId="{FBF3853B-090E-4AC3-9BCC-02724FDB1599}" destId="{917566C3-3428-4533-8F02-7DFE96B76B6A}" srcOrd="1" destOrd="0" presId="urn:microsoft.com/office/officeart/2008/layout/LinedList"/>
    <dgm:cxn modelId="{7A5F5BBD-CF9B-4E1C-9987-C43EF8BDAC62}" type="presParOf" srcId="{917566C3-3428-4533-8F02-7DFE96B76B6A}" destId="{97D9AB74-7599-4675-BDE8-58CC0327577E}" srcOrd="0" destOrd="0" presId="urn:microsoft.com/office/officeart/2008/layout/LinedList"/>
    <dgm:cxn modelId="{B86DE72A-5184-4678-963C-A12AE8FA97DB}" type="presParOf" srcId="{917566C3-3428-4533-8F02-7DFE96B76B6A}" destId="{6FAB767C-9768-472D-AAAA-34502C5663E4}" srcOrd="1" destOrd="0" presId="urn:microsoft.com/office/officeart/2008/layout/LinedList"/>
    <dgm:cxn modelId="{D9E3E28C-A756-4528-96FB-F47D6FA50408}" type="presParOf" srcId="{FBF3853B-090E-4AC3-9BCC-02724FDB1599}" destId="{0A167677-FA1C-4A7B-BA40-5D4BC2EA896F}" srcOrd="2" destOrd="0" presId="urn:microsoft.com/office/officeart/2008/layout/LinedList"/>
    <dgm:cxn modelId="{5BA284EB-0617-4409-8935-4F534ABF14E7}" type="presParOf" srcId="{FBF3853B-090E-4AC3-9BCC-02724FDB1599}" destId="{F30CC048-7E24-40E9-9575-A0592ADD3D43}" srcOrd="3" destOrd="0" presId="urn:microsoft.com/office/officeart/2008/layout/LinedList"/>
    <dgm:cxn modelId="{320EBE83-CDF7-4781-842D-F49A7DF03159}" type="presParOf" srcId="{F30CC048-7E24-40E9-9575-A0592ADD3D43}" destId="{1A0CD17F-5FA2-4F94-956D-BF5444A121FA}" srcOrd="0" destOrd="0" presId="urn:microsoft.com/office/officeart/2008/layout/LinedList"/>
    <dgm:cxn modelId="{7994FAC1-3E64-469A-BAF7-EEF3BABBC3F5}" type="presParOf" srcId="{F30CC048-7E24-40E9-9575-A0592ADD3D43}" destId="{5F6713B3-0BAB-4408-9B94-325AE5CC3ECA}" srcOrd="1" destOrd="0" presId="urn:microsoft.com/office/officeart/2008/layout/Line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B0E4B3-14E9-44EF-B498-27248836247B}">
      <dsp:nvSpPr>
        <dsp:cNvPr id="0" name=""/>
        <dsp:cNvSpPr/>
      </dsp:nvSpPr>
      <dsp:spPr>
        <a:xfrm>
          <a:off x="0" y="0"/>
          <a:ext cx="5295778"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228D79B-B03B-41FE-B0CC-D65F1A2DD594}">
      <dsp:nvSpPr>
        <dsp:cNvPr id="0" name=""/>
        <dsp:cNvSpPr/>
      </dsp:nvSpPr>
      <dsp:spPr>
        <a:xfrm>
          <a:off x="0" y="0"/>
          <a:ext cx="5295778" cy="14318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5260" tIns="175260" rIns="175260" bIns="175260" numCol="1" spcCol="1270" anchor="t" anchorCtr="0">
          <a:noAutofit/>
        </a:bodyPr>
        <a:lstStyle/>
        <a:p>
          <a:pPr marL="0" lvl="0" indent="0" algn="l" defTabSz="2044700">
            <a:lnSpc>
              <a:spcPct val="90000"/>
            </a:lnSpc>
            <a:spcBef>
              <a:spcPct val="0"/>
            </a:spcBef>
            <a:spcAft>
              <a:spcPct val="35000"/>
            </a:spcAft>
            <a:buNone/>
          </a:pPr>
          <a:r>
            <a:rPr lang="en-US" sz="4600" kern="1200"/>
            <a:t>Who can file?</a:t>
          </a:r>
        </a:p>
      </dsp:txBody>
      <dsp:txXfrm>
        <a:off x="0" y="0"/>
        <a:ext cx="5295778" cy="1431892"/>
      </dsp:txXfrm>
    </dsp:sp>
    <dsp:sp modelId="{7DE90438-E8F4-4756-84A5-3B187962E3EF}">
      <dsp:nvSpPr>
        <dsp:cNvPr id="0" name=""/>
        <dsp:cNvSpPr/>
      </dsp:nvSpPr>
      <dsp:spPr>
        <a:xfrm>
          <a:off x="0" y="1431892"/>
          <a:ext cx="5295778" cy="0"/>
        </a:xfrm>
        <a:prstGeom prst="line">
          <a:avLst/>
        </a:prstGeom>
        <a:solidFill>
          <a:schemeClr val="accent2">
            <a:hueOff val="885262"/>
            <a:satOff val="3045"/>
            <a:lumOff val="-588"/>
            <a:alphaOff val="0"/>
          </a:schemeClr>
        </a:solidFill>
        <a:ln w="15875" cap="flat" cmpd="sng" algn="ctr">
          <a:solidFill>
            <a:schemeClr val="accent2">
              <a:hueOff val="885262"/>
              <a:satOff val="3045"/>
              <a:lumOff val="-58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7183BC5-19CE-43A1-8D3A-C5E36AF3A7CF}">
      <dsp:nvSpPr>
        <dsp:cNvPr id="0" name=""/>
        <dsp:cNvSpPr/>
      </dsp:nvSpPr>
      <dsp:spPr>
        <a:xfrm>
          <a:off x="0" y="1431892"/>
          <a:ext cx="5295778" cy="14318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5260" tIns="175260" rIns="175260" bIns="175260" numCol="1" spcCol="1270" anchor="t" anchorCtr="0">
          <a:noAutofit/>
        </a:bodyPr>
        <a:lstStyle/>
        <a:p>
          <a:pPr marL="0" lvl="0" indent="0" algn="l" defTabSz="2044700">
            <a:lnSpc>
              <a:spcPct val="90000"/>
            </a:lnSpc>
            <a:spcBef>
              <a:spcPct val="0"/>
            </a:spcBef>
            <a:spcAft>
              <a:spcPct val="35000"/>
            </a:spcAft>
            <a:buNone/>
          </a:pPr>
          <a:r>
            <a:rPr lang="en-US" sz="4600" kern="1200"/>
            <a:t>What do you file?</a:t>
          </a:r>
        </a:p>
      </dsp:txBody>
      <dsp:txXfrm>
        <a:off x="0" y="1431892"/>
        <a:ext cx="5295778" cy="1431892"/>
      </dsp:txXfrm>
    </dsp:sp>
    <dsp:sp modelId="{DAA296A0-D39A-46AF-9895-41B3E1B33193}">
      <dsp:nvSpPr>
        <dsp:cNvPr id="0" name=""/>
        <dsp:cNvSpPr/>
      </dsp:nvSpPr>
      <dsp:spPr>
        <a:xfrm>
          <a:off x="0" y="2863784"/>
          <a:ext cx="5295778" cy="0"/>
        </a:xfrm>
        <a:prstGeom prst="line">
          <a:avLst/>
        </a:prstGeom>
        <a:solidFill>
          <a:schemeClr val="accent2">
            <a:hueOff val="1770523"/>
            <a:satOff val="6090"/>
            <a:lumOff val="-1177"/>
            <a:alphaOff val="0"/>
          </a:schemeClr>
        </a:solidFill>
        <a:ln w="15875" cap="flat" cmpd="sng" algn="ctr">
          <a:solidFill>
            <a:schemeClr val="accent2">
              <a:hueOff val="1770523"/>
              <a:satOff val="6090"/>
              <a:lumOff val="-117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ABE0EC0-367B-4378-9F04-C44CBB4C4784}">
      <dsp:nvSpPr>
        <dsp:cNvPr id="0" name=""/>
        <dsp:cNvSpPr/>
      </dsp:nvSpPr>
      <dsp:spPr>
        <a:xfrm>
          <a:off x="0" y="2863784"/>
          <a:ext cx="5295778" cy="14318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5260" tIns="175260" rIns="175260" bIns="175260" numCol="1" spcCol="1270" anchor="t" anchorCtr="0">
          <a:noAutofit/>
        </a:bodyPr>
        <a:lstStyle/>
        <a:p>
          <a:pPr marL="0" lvl="0" indent="0" algn="l" defTabSz="2044700">
            <a:lnSpc>
              <a:spcPct val="90000"/>
            </a:lnSpc>
            <a:spcBef>
              <a:spcPct val="0"/>
            </a:spcBef>
            <a:spcAft>
              <a:spcPct val="35000"/>
            </a:spcAft>
            <a:buNone/>
          </a:pPr>
          <a:r>
            <a:rPr lang="en-US" sz="4600" kern="1200"/>
            <a:t>Where do you file?</a:t>
          </a:r>
        </a:p>
      </dsp:txBody>
      <dsp:txXfrm>
        <a:off x="0" y="2863784"/>
        <a:ext cx="5295778" cy="1431892"/>
      </dsp:txXfrm>
    </dsp:sp>
    <dsp:sp modelId="{0BA5008A-FC02-4C53-A2CD-208580D273C6}">
      <dsp:nvSpPr>
        <dsp:cNvPr id="0" name=""/>
        <dsp:cNvSpPr/>
      </dsp:nvSpPr>
      <dsp:spPr>
        <a:xfrm>
          <a:off x="0" y="4295675"/>
          <a:ext cx="5295778" cy="0"/>
        </a:xfrm>
        <a:prstGeom prst="line">
          <a:avLst/>
        </a:prstGeom>
        <a:solidFill>
          <a:schemeClr val="accent2">
            <a:hueOff val="2655785"/>
            <a:satOff val="9135"/>
            <a:lumOff val="-1765"/>
            <a:alphaOff val="0"/>
          </a:schemeClr>
        </a:solidFill>
        <a:ln w="15875" cap="flat" cmpd="sng" algn="ctr">
          <a:solidFill>
            <a:schemeClr val="accent2">
              <a:hueOff val="2655785"/>
              <a:satOff val="9135"/>
              <a:lumOff val="-176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E19D0F7-3C51-4DA4-ADA1-4B33829CA1CF}">
      <dsp:nvSpPr>
        <dsp:cNvPr id="0" name=""/>
        <dsp:cNvSpPr/>
      </dsp:nvSpPr>
      <dsp:spPr>
        <a:xfrm>
          <a:off x="0" y="4295676"/>
          <a:ext cx="5295778" cy="14318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5260" tIns="175260" rIns="175260" bIns="175260" numCol="1" spcCol="1270" anchor="t" anchorCtr="0">
          <a:noAutofit/>
        </a:bodyPr>
        <a:lstStyle/>
        <a:p>
          <a:pPr marL="0" lvl="0" indent="0" algn="l" defTabSz="2044700">
            <a:lnSpc>
              <a:spcPct val="90000"/>
            </a:lnSpc>
            <a:spcBef>
              <a:spcPct val="0"/>
            </a:spcBef>
            <a:spcAft>
              <a:spcPct val="35000"/>
            </a:spcAft>
            <a:buNone/>
          </a:pPr>
          <a:r>
            <a:rPr lang="en-US" sz="4600" kern="1200" dirty="0"/>
            <a:t>When do you file?</a:t>
          </a:r>
        </a:p>
      </dsp:txBody>
      <dsp:txXfrm>
        <a:off x="0" y="4295676"/>
        <a:ext cx="5295778" cy="14318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A1A72C-95A3-4C0D-953F-C866E5398793}">
      <dsp:nvSpPr>
        <dsp:cNvPr id="0" name=""/>
        <dsp:cNvSpPr/>
      </dsp:nvSpPr>
      <dsp:spPr>
        <a:xfrm>
          <a:off x="0" y="0"/>
          <a:ext cx="5295778"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79C422-9D18-4200-8F5D-BF63A2E3D8E9}">
      <dsp:nvSpPr>
        <dsp:cNvPr id="0" name=""/>
        <dsp:cNvSpPr/>
      </dsp:nvSpPr>
      <dsp:spPr>
        <a:xfrm>
          <a:off x="0" y="0"/>
          <a:ext cx="5295778" cy="28637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en-US" sz="3300" kern="1200"/>
            <a:t>Ethics complaints deal with the perceived unethical action or conduct of a REALTOR®.</a:t>
          </a:r>
        </a:p>
      </dsp:txBody>
      <dsp:txXfrm>
        <a:off x="0" y="0"/>
        <a:ext cx="5295778" cy="2863784"/>
      </dsp:txXfrm>
    </dsp:sp>
    <dsp:sp modelId="{23BFCD38-1EBB-46EA-8357-47E52E930F05}">
      <dsp:nvSpPr>
        <dsp:cNvPr id="0" name=""/>
        <dsp:cNvSpPr/>
      </dsp:nvSpPr>
      <dsp:spPr>
        <a:xfrm>
          <a:off x="0" y="2863784"/>
          <a:ext cx="5295778" cy="0"/>
        </a:xfrm>
        <a:prstGeom prst="line">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4135269-0483-4753-9A53-2E4BC2866934}">
      <dsp:nvSpPr>
        <dsp:cNvPr id="0" name=""/>
        <dsp:cNvSpPr/>
      </dsp:nvSpPr>
      <dsp:spPr>
        <a:xfrm>
          <a:off x="0" y="2863784"/>
          <a:ext cx="5295778" cy="28637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en-US" sz="3300" kern="1200"/>
            <a:t>Arbitration requests deal with contractual disputes or specific non-contractual disputes identified in Standard of Practice 17-4 of the Code of Ethics.</a:t>
          </a:r>
        </a:p>
      </dsp:txBody>
      <dsp:txXfrm>
        <a:off x="0" y="2863784"/>
        <a:ext cx="5295778" cy="286378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C148DE-2828-4DA1-B330-FF519BB01B5C}">
      <dsp:nvSpPr>
        <dsp:cNvPr id="0" name=""/>
        <dsp:cNvSpPr/>
      </dsp:nvSpPr>
      <dsp:spPr>
        <a:xfrm>
          <a:off x="0" y="345945"/>
          <a:ext cx="5295778" cy="1632479"/>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Makes a preliminary review of ethics complaints and arbitration requests.</a:t>
          </a:r>
        </a:p>
      </dsp:txBody>
      <dsp:txXfrm>
        <a:off x="79691" y="425636"/>
        <a:ext cx="5136396" cy="1473097"/>
      </dsp:txXfrm>
    </dsp:sp>
    <dsp:sp modelId="{7E37692F-2E7F-43B4-9A98-F0B261C65AA5}">
      <dsp:nvSpPr>
        <dsp:cNvPr id="0" name=""/>
        <dsp:cNvSpPr/>
      </dsp:nvSpPr>
      <dsp:spPr>
        <a:xfrm>
          <a:off x="0" y="2047544"/>
          <a:ext cx="5295778" cy="1632479"/>
        </a:xfrm>
        <a:prstGeom prst="roundRect">
          <a:avLst/>
        </a:prstGeom>
        <a:solidFill>
          <a:schemeClr val="accent2">
            <a:hueOff val="1327892"/>
            <a:satOff val="4567"/>
            <a:lumOff val="-88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u="sng" kern="1200"/>
            <a:t>Ethics: </a:t>
          </a:r>
          <a:r>
            <a:rPr lang="en-US" sz="2400" kern="1200"/>
            <a:t>determine if the complaint supports a violation of the Article(s) cited</a:t>
          </a:r>
        </a:p>
      </dsp:txBody>
      <dsp:txXfrm>
        <a:off x="79691" y="2127235"/>
        <a:ext cx="5136396" cy="1473097"/>
      </dsp:txXfrm>
    </dsp:sp>
    <dsp:sp modelId="{A86791F0-4A29-4353-9CC1-2E448BA20880}">
      <dsp:nvSpPr>
        <dsp:cNvPr id="0" name=""/>
        <dsp:cNvSpPr/>
      </dsp:nvSpPr>
      <dsp:spPr>
        <a:xfrm>
          <a:off x="0" y="3749143"/>
          <a:ext cx="5295778" cy="1632479"/>
        </a:xfrm>
        <a:prstGeom prst="roundRect">
          <a:avLst/>
        </a:prstGeom>
        <a:solidFill>
          <a:schemeClr val="accent2">
            <a:hueOff val="2655785"/>
            <a:satOff val="9135"/>
            <a:lumOff val="-17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u="sng" kern="1200"/>
            <a:t>Arbitration: </a:t>
          </a:r>
          <a:r>
            <a:rPr lang="en-US" sz="2400" kern="1200"/>
            <a:t>determine if the request relates to a monetary dispute arising out of a real estate transaction that is properly subject to arbitration. </a:t>
          </a:r>
        </a:p>
      </dsp:txBody>
      <dsp:txXfrm>
        <a:off x="79691" y="3828834"/>
        <a:ext cx="5136396" cy="147309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23F463-169A-4E2A-832C-FA29ED5D7729}">
      <dsp:nvSpPr>
        <dsp:cNvPr id="0" name=""/>
        <dsp:cNvSpPr/>
      </dsp:nvSpPr>
      <dsp:spPr>
        <a:xfrm>
          <a:off x="0" y="61386"/>
          <a:ext cx="5295778" cy="1816425"/>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Due Process Hearing</a:t>
          </a:r>
        </a:p>
      </dsp:txBody>
      <dsp:txXfrm>
        <a:off x="88671" y="150057"/>
        <a:ext cx="5118436" cy="1639083"/>
      </dsp:txXfrm>
    </dsp:sp>
    <dsp:sp modelId="{49C31458-CF1F-4B44-B6B2-91DD45083292}">
      <dsp:nvSpPr>
        <dsp:cNvPr id="0" name=""/>
        <dsp:cNvSpPr/>
      </dsp:nvSpPr>
      <dsp:spPr>
        <a:xfrm>
          <a:off x="0" y="1955571"/>
          <a:ext cx="5295778" cy="1816425"/>
        </a:xfrm>
        <a:prstGeom prst="roundRect">
          <a:avLst/>
        </a:prstGeom>
        <a:solidFill>
          <a:schemeClr val="accent2">
            <a:hueOff val="1327892"/>
            <a:satOff val="4567"/>
            <a:lumOff val="-88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Fair, unbiased, and impartial</a:t>
          </a:r>
        </a:p>
      </dsp:txBody>
      <dsp:txXfrm>
        <a:off x="88671" y="2044242"/>
        <a:ext cx="5118436" cy="1639083"/>
      </dsp:txXfrm>
    </dsp:sp>
    <dsp:sp modelId="{69F47C9E-E050-4B39-8296-A9514CFD5464}">
      <dsp:nvSpPr>
        <dsp:cNvPr id="0" name=""/>
        <dsp:cNvSpPr/>
      </dsp:nvSpPr>
      <dsp:spPr>
        <a:xfrm>
          <a:off x="0" y="3849756"/>
          <a:ext cx="5295778" cy="1816425"/>
        </a:xfrm>
        <a:prstGeom prst="roundRect">
          <a:avLst/>
        </a:prstGeom>
        <a:solidFill>
          <a:schemeClr val="accent2">
            <a:hueOff val="2655785"/>
            <a:satOff val="9135"/>
            <a:lumOff val="-17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Determines whether a violation of the Code of Ethics occurred or to whom an award should be issued</a:t>
          </a:r>
        </a:p>
      </dsp:txBody>
      <dsp:txXfrm>
        <a:off x="88671" y="3938427"/>
        <a:ext cx="5118436" cy="163908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A3ED68-96BC-4F13-9F25-50E6DCD649F4}">
      <dsp:nvSpPr>
        <dsp:cNvPr id="0" name=""/>
        <dsp:cNvSpPr/>
      </dsp:nvSpPr>
      <dsp:spPr>
        <a:xfrm>
          <a:off x="0" y="0"/>
          <a:ext cx="5295778"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D9AB74-7599-4675-BDE8-58CC0327577E}">
      <dsp:nvSpPr>
        <dsp:cNvPr id="0" name=""/>
        <dsp:cNvSpPr/>
      </dsp:nvSpPr>
      <dsp:spPr>
        <a:xfrm>
          <a:off x="0" y="0"/>
          <a:ext cx="5295778" cy="28637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070" tIns="179070" rIns="179070" bIns="179070" numCol="1" spcCol="1270" anchor="t" anchorCtr="0">
          <a:noAutofit/>
        </a:bodyPr>
        <a:lstStyle/>
        <a:p>
          <a:pPr marL="0" lvl="0" indent="0" algn="l" defTabSz="2089150">
            <a:lnSpc>
              <a:spcPct val="90000"/>
            </a:lnSpc>
            <a:spcBef>
              <a:spcPct val="0"/>
            </a:spcBef>
            <a:spcAft>
              <a:spcPct val="35000"/>
            </a:spcAft>
            <a:buNone/>
          </a:pPr>
          <a:r>
            <a:rPr lang="en-US" sz="4700" b="1" kern="1200" dirty="0"/>
            <a:t>Ethics: </a:t>
          </a:r>
          <a:r>
            <a:rPr lang="en-US" sz="4700" kern="1200" dirty="0"/>
            <a:t>Clear, strong and convincing evidence</a:t>
          </a:r>
        </a:p>
      </dsp:txBody>
      <dsp:txXfrm>
        <a:off x="0" y="0"/>
        <a:ext cx="5295778" cy="2863784"/>
      </dsp:txXfrm>
    </dsp:sp>
    <dsp:sp modelId="{0A167677-FA1C-4A7B-BA40-5D4BC2EA896F}">
      <dsp:nvSpPr>
        <dsp:cNvPr id="0" name=""/>
        <dsp:cNvSpPr/>
      </dsp:nvSpPr>
      <dsp:spPr>
        <a:xfrm>
          <a:off x="0" y="2863784"/>
          <a:ext cx="5295778" cy="0"/>
        </a:xfrm>
        <a:prstGeom prst="line">
          <a:avLst/>
        </a:prstGeom>
        <a:solidFill>
          <a:schemeClr val="accent2">
            <a:hueOff val="2655785"/>
            <a:satOff val="9135"/>
            <a:lumOff val="-1765"/>
            <a:alphaOff val="0"/>
          </a:schemeClr>
        </a:solidFill>
        <a:ln w="15875" cap="flat" cmpd="sng" algn="ctr">
          <a:solidFill>
            <a:schemeClr val="accent2">
              <a:hueOff val="2655785"/>
              <a:satOff val="9135"/>
              <a:lumOff val="-176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A0CD17F-5FA2-4F94-956D-BF5444A121FA}">
      <dsp:nvSpPr>
        <dsp:cNvPr id="0" name=""/>
        <dsp:cNvSpPr/>
      </dsp:nvSpPr>
      <dsp:spPr>
        <a:xfrm>
          <a:off x="0" y="2863784"/>
          <a:ext cx="5295778" cy="28637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070" tIns="179070" rIns="179070" bIns="179070" numCol="1" spcCol="1270" anchor="t" anchorCtr="0">
          <a:noAutofit/>
        </a:bodyPr>
        <a:lstStyle/>
        <a:p>
          <a:pPr marL="0" lvl="0" indent="0" algn="l" defTabSz="2089150">
            <a:lnSpc>
              <a:spcPct val="90000"/>
            </a:lnSpc>
            <a:spcBef>
              <a:spcPct val="0"/>
            </a:spcBef>
            <a:spcAft>
              <a:spcPct val="35000"/>
            </a:spcAft>
            <a:buNone/>
          </a:pPr>
          <a:r>
            <a:rPr lang="en-US" sz="4700" b="1" kern="1200" dirty="0"/>
            <a:t>Arbitration: </a:t>
          </a:r>
          <a:r>
            <a:rPr lang="en-US" sz="4700" kern="1200" dirty="0"/>
            <a:t>Preponderance of the Evidence</a:t>
          </a:r>
        </a:p>
      </dsp:txBody>
      <dsp:txXfrm>
        <a:off x="0" y="2863784"/>
        <a:ext cx="5295778" cy="286378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13E83B-030E-471E-B2C5-BBD73C32A534}" type="datetimeFigureOut">
              <a:rPr lang="en-US" smtClean="0"/>
              <a:t>7/23/2021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194F18-DE75-4287-9D07-47976AF5FB1A}" type="slidenum">
              <a:rPr lang="en-US" smtClean="0"/>
              <a:t>‹#›</a:t>
            </a:fld>
            <a:endParaRPr lang="en-US"/>
          </a:p>
        </p:txBody>
      </p:sp>
    </p:spTree>
    <p:extLst>
      <p:ext uri="{BB962C8B-B14F-4D97-AF65-F5344CB8AC3E}">
        <p14:creationId xmlns:p14="http://schemas.microsoft.com/office/powerpoint/2010/main" val="3641355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Instructor:  </a:t>
            </a: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n-lt"/>
                <a:ea typeface="+mn-ea"/>
                <a:cs typeface="+mn-cs"/>
              </a:rPr>
              <a:t>Who: </a:t>
            </a:r>
            <a:r>
              <a:rPr lang="en-US" sz="1200" b="0" kern="1200" dirty="0">
                <a:solidFill>
                  <a:schemeClr val="tx1"/>
                </a:solidFill>
                <a:latin typeface="+mn-lt"/>
                <a:ea typeface="+mn-ea"/>
                <a:cs typeface="+mn-cs"/>
              </a:rPr>
              <a:t>There must be an individual complainant.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n-lt"/>
                <a:ea typeface="+mn-ea"/>
                <a:cs typeface="+mn-cs"/>
              </a:rPr>
              <a:t>What: </a:t>
            </a:r>
            <a:r>
              <a:rPr lang="en-US" sz="1200" b="0" kern="1200" dirty="0">
                <a:solidFill>
                  <a:schemeClr val="tx1"/>
                </a:solidFill>
                <a:latin typeface="+mn-lt"/>
                <a:ea typeface="+mn-ea"/>
                <a:cs typeface="+mn-cs"/>
              </a:rPr>
              <a:t>A complaint form, a statement of what happened, and in the case of an arbitration – the association may require a deposit.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n-lt"/>
                <a:ea typeface="+mn-ea"/>
                <a:cs typeface="+mn-cs"/>
              </a:rPr>
              <a:t>Where: </a:t>
            </a:r>
            <a:r>
              <a:rPr lang="en-US" sz="1200" b="0" kern="1200" dirty="0">
                <a:solidFill>
                  <a:schemeClr val="tx1"/>
                </a:solidFill>
                <a:latin typeface="+mn-lt"/>
                <a:ea typeface="+mn-ea"/>
                <a:cs typeface="+mn-cs"/>
              </a:rPr>
              <a:t>Typically will be at the local association where the individual is a member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n-lt"/>
                <a:ea typeface="+mn-ea"/>
                <a:cs typeface="+mn-cs"/>
              </a:rPr>
              <a:t>When: </a:t>
            </a:r>
            <a:r>
              <a:rPr lang="en-US" sz="1200" b="0" kern="1200" dirty="0">
                <a:solidFill>
                  <a:schemeClr val="tx1"/>
                </a:solidFill>
                <a:latin typeface="+mn-lt"/>
                <a:ea typeface="+mn-ea"/>
                <a:cs typeface="+mn-cs"/>
              </a:rPr>
              <a:t>Within 180 days of the time that the alleged offense and facts relating to it could have been known by the complainant in the exercise of reasonable diligence or within 180 days after the conclusion of the transaction or event, whichever is later.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We often hear from people that they do not want to file because it is a long, complicated process, but that is not necessarily the case! </a:t>
            </a:r>
            <a:endParaRPr lang="en-US" b="1" dirty="0"/>
          </a:p>
        </p:txBody>
      </p:sp>
      <p:sp>
        <p:nvSpPr>
          <p:cNvPr id="4" name="Slide Number Placeholder 3"/>
          <p:cNvSpPr>
            <a:spLocks noGrp="1"/>
          </p:cNvSpPr>
          <p:nvPr>
            <p:ph type="sldNum" sz="quarter" idx="5"/>
          </p:nvPr>
        </p:nvSpPr>
        <p:spPr/>
        <p:txBody>
          <a:bodyPr/>
          <a:lstStyle/>
          <a:p>
            <a:fld id="{63D05F0E-7DB5-4050-A9CD-53000C0D7997}" type="slidenum">
              <a:rPr lang="en-US" smtClean="0"/>
              <a:t>2</a:t>
            </a:fld>
            <a:endParaRPr lang="en-US"/>
          </a:p>
        </p:txBody>
      </p:sp>
    </p:spTree>
    <p:extLst>
      <p:ext uri="{BB962C8B-B14F-4D97-AF65-F5344CB8AC3E}">
        <p14:creationId xmlns:p14="http://schemas.microsoft.com/office/powerpoint/2010/main" val="42374114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Instructor: </a:t>
            </a:r>
            <a:r>
              <a:rPr lang="en-US" b="0" dirty="0"/>
              <a:t> In an arbitration hearing, the Hearing Panel determines who gets the monetary amount in dispute. They cannot award more than what was requested, but it can be less. </a:t>
            </a:r>
          </a:p>
        </p:txBody>
      </p:sp>
      <p:sp>
        <p:nvSpPr>
          <p:cNvPr id="4" name="Slide Number Placeholder 3"/>
          <p:cNvSpPr>
            <a:spLocks noGrp="1"/>
          </p:cNvSpPr>
          <p:nvPr>
            <p:ph type="sldNum" sz="quarter" idx="5"/>
          </p:nvPr>
        </p:nvSpPr>
        <p:spPr/>
        <p:txBody>
          <a:bodyPr/>
          <a:lstStyle/>
          <a:p>
            <a:fld id="{63D05F0E-7DB5-4050-A9CD-53000C0D7997}" type="slidenum">
              <a:rPr lang="en-US" smtClean="0"/>
              <a:t>11</a:t>
            </a:fld>
            <a:endParaRPr lang="en-US"/>
          </a:p>
        </p:txBody>
      </p:sp>
    </p:spTree>
    <p:extLst>
      <p:ext uri="{BB962C8B-B14F-4D97-AF65-F5344CB8AC3E}">
        <p14:creationId xmlns:p14="http://schemas.microsoft.com/office/powerpoint/2010/main" val="1386733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Instructor: </a:t>
            </a:r>
            <a:r>
              <a:rPr lang="en-US" b="0" dirty="0"/>
              <a:t>After the Hearing, for an Ethics complaint, the BOD needs to approve the outcome before the decision is final. However, for an arbitration complaint there is no BOD approval. </a:t>
            </a:r>
          </a:p>
          <a:p>
            <a:endParaRPr lang="en-US" b="0" dirty="0"/>
          </a:p>
          <a:p>
            <a:r>
              <a:rPr lang="en-US" b="0" dirty="0"/>
              <a:t>In general, the parties do have limited appeal rights. </a:t>
            </a:r>
            <a:r>
              <a:rPr lang="en-US" b="0" i="0" dirty="0"/>
              <a:t>For an arbitration case, the parties can appeal on a basis of procedural deficiencies only. For an ethics case, the parties can appeal based on misapplication of the Code of Ethics, the severity of discipline, or on the basis of procedural deficiencies. </a:t>
            </a:r>
          </a:p>
          <a:p>
            <a:endParaRPr lang="en-US" b="0" i="0" dirty="0"/>
          </a:p>
          <a:p>
            <a:r>
              <a:rPr lang="en-US" b="0" i="0" dirty="0"/>
              <a:t>When we say “procedural deficiencies” that means that the process wasn’t followed or there was something unfair about the hearing.</a:t>
            </a:r>
            <a:endParaRPr lang="en-US" b="1" dirty="0"/>
          </a:p>
        </p:txBody>
      </p:sp>
      <p:sp>
        <p:nvSpPr>
          <p:cNvPr id="4" name="Slide Number Placeholder 3"/>
          <p:cNvSpPr>
            <a:spLocks noGrp="1"/>
          </p:cNvSpPr>
          <p:nvPr>
            <p:ph type="sldNum" sz="quarter" idx="5"/>
          </p:nvPr>
        </p:nvSpPr>
        <p:spPr/>
        <p:txBody>
          <a:bodyPr/>
          <a:lstStyle/>
          <a:p>
            <a:fld id="{63D05F0E-7DB5-4050-A9CD-53000C0D7997}" type="slidenum">
              <a:rPr lang="en-US" smtClean="0"/>
              <a:t>12</a:t>
            </a:fld>
            <a:endParaRPr lang="en-US"/>
          </a:p>
        </p:txBody>
      </p:sp>
    </p:spTree>
    <p:extLst>
      <p:ext uri="{BB962C8B-B14F-4D97-AF65-F5344CB8AC3E}">
        <p14:creationId xmlns:p14="http://schemas.microsoft.com/office/powerpoint/2010/main" val="42376299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194F18-DE75-4287-9D07-47976AF5FB1A}" type="slidenum">
              <a:rPr lang="en-US" smtClean="0"/>
              <a:t>13</a:t>
            </a:fld>
            <a:endParaRPr lang="en-US"/>
          </a:p>
        </p:txBody>
      </p:sp>
    </p:spTree>
    <p:extLst>
      <p:ext uri="{BB962C8B-B14F-4D97-AF65-F5344CB8AC3E}">
        <p14:creationId xmlns:p14="http://schemas.microsoft.com/office/powerpoint/2010/main" val="907361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Instructor: </a:t>
            </a:r>
            <a:r>
              <a:rPr lang="en-US" b="0" dirty="0"/>
              <a:t> Both ethics and arbitration complaints follow a very similar process. The complainant files the complaint, it goes to the Grievance Committee for a preliminary review. If it is forwarded to the Hearing Panel, the parties will have the opportunity to present their case for a determination on the merits. </a:t>
            </a:r>
          </a:p>
          <a:p>
            <a:endParaRPr lang="en-US" b="0" dirty="0"/>
          </a:p>
          <a:p>
            <a:r>
              <a:rPr lang="en-US" b="0" dirty="0"/>
              <a:t>Finally, the parties have the opportunity to appeal the determination of the Hearing Panel in certain circumstances.</a:t>
            </a:r>
          </a:p>
        </p:txBody>
      </p:sp>
      <p:sp>
        <p:nvSpPr>
          <p:cNvPr id="4" name="Slide Number Placeholder 3"/>
          <p:cNvSpPr>
            <a:spLocks noGrp="1"/>
          </p:cNvSpPr>
          <p:nvPr>
            <p:ph type="sldNum" sz="quarter" idx="5"/>
          </p:nvPr>
        </p:nvSpPr>
        <p:spPr/>
        <p:txBody>
          <a:bodyPr/>
          <a:lstStyle/>
          <a:p>
            <a:fld id="{63D05F0E-7DB5-4050-A9CD-53000C0D7997}" type="slidenum">
              <a:rPr lang="en-US" smtClean="0"/>
              <a:t>3</a:t>
            </a:fld>
            <a:endParaRPr lang="en-US"/>
          </a:p>
        </p:txBody>
      </p:sp>
    </p:spTree>
    <p:extLst>
      <p:ext uri="{BB962C8B-B14F-4D97-AF65-F5344CB8AC3E}">
        <p14:creationId xmlns:p14="http://schemas.microsoft.com/office/powerpoint/2010/main" val="2892969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Instructor: </a:t>
            </a:r>
            <a:r>
              <a:rPr lang="en-US" b="0" dirty="0"/>
              <a:t>Before we get too far into the process, let’s really clarify our understanding of ethics disputes versus arbitration disputes. </a:t>
            </a:r>
            <a:r>
              <a:rPr lang="en-US" b="0" i="1" dirty="0"/>
              <a:t>Read slide</a:t>
            </a:r>
            <a:r>
              <a:rPr lang="en-US" b="0" i="0" dirty="0"/>
              <a:t>. Typically arbitration requests are dealing with competing claims over an amount of money.</a:t>
            </a:r>
          </a:p>
          <a:p>
            <a:endParaRPr lang="en-US" b="0" i="0" dirty="0"/>
          </a:p>
          <a:p>
            <a:r>
              <a:rPr lang="en-US" b="0" i="0" dirty="0"/>
              <a:t>Now, arbitration requests can be mandatory or  voluntary. Let’s learn about the difference.</a:t>
            </a:r>
            <a:endParaRPr lang="en-US" b="1" dirty="0"/>
          </a:p>
        </p:txBody>
      </p:sp>
      <p:sp>
        <p:nvSpPr>
          <p:cNvPr id="4" name="Slide Number Placeholder 3"/>
          <p:cNvSpPr>
            <a:spLocks noGrp="1"/>
          </p:cNvSpPr>
          <p:nvPr>
            <p:ph type="sldNum" sz="quarter" idx="5"/>
          </p:nvPr>
        </p:nvSpPr>
        <p:spPr/>
        <p:txBody>
          <a:bodyPr/>
          <a:lstStyle/>
          <a:p>
            <a:fld id="{63D05F0E-7DB5-4050-A9CD-53000C0D7997}" type="slidenum">
              <a:rPr lang="en-US" smtClean="0"/>
              <a:t>4</a:t>
            </a:fld>
            <a:endParaRPr lang="en-US"/>
          </a:p>
        </p:txBody>
      </p:sp>
    </p:spTree>
    <p:extLst>
      <p:ext uri="{BB962C8B-B14F-4D97-AF65-F5344CB8AC3E}">
        <p14:creationId xmlns:p14="http://schemas.microsoft.com/office/powerpoint/2010/main" val="3897400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Instructor: </a:t>
            </a:r>
            <a:r>
              <a:rPr lang="en-US" b="0" dirty="0"/>
              <a:t>Arbitration can be mandatory – meaning both sides must participate – or voluntary – meaning both sides have to agree to the process. </a:t>
            </a:r>
            <a:r>
              <a:rPr lang="en-US" b="0" i="1" dirty="0"/>
              <a:t>Read chart.</a:t>
            </a:r>
          </a:p>
          <a:p>
            <a:endParaRPr lang="en-US" b="0" i="1" dirty="0"/>
          </a:p>
          <a:p>
            <a:r>
              <a:rPr lang="en-US" b="0" i="0" dirty="0"/>
              <a:t>Now that we understand the difference between the types of the complaints – let’s take a look back to the process that complaints follow.</a:t>
            </a:r>
            <a:endParaRPr lang="en-US" b="1" dirty="0"/>
          </a:p>
        </p:txBody>
      </p:sp>
      <p:sp>
        <p:nvSpPr>
          <p:cNvPr id="4" name="Slide Number Placeholder 3"/>
          <p:cNvSpPr>
            <a:spLocks noGrp="1"/>
          </p:cNvSpPr>
          <p:nvPr>
            <p:ph type="sldNum" sz="quarter" idx="5"/>
          </p:nvPr>
        </p:nvSpPr>
        <p:spPr/>
        <p:txBody>
          <a:bodyPr/>
          <a:lstStyle/>
          <a:p>
            <a:fld id="{63D05F0E-7DB5-4050-A9CD-53000C0D7997}" type="slidenum">
              <a:rPr lang="en-US" smtClean="0"/>
              <a:t>5</a:t>
            </a:fld>
            <a:endParaRPr lang="en-US"/>
          </a:p>
        </p:txBody>
      </p:sp>
    </p:spTree>
    <p:extLst>
      <p:ext uri="{BB962C8B-B14F-4D97-AF65-F5344CB8AC3E}">
        <p14:creationId xmlns:p14="http://schemas.microsoft.com/office/powerpoint/2010/main" val="42187641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t>Instructor: </a:t>
            </a:r>
            <a:r>
              <a:rPr lang="en-US" b="0" dirty="0"/>
              <a:t>Remember, we were talking about what happens after a complainant files a complaint. First, the complainant needs to file within the appropriate deadline. </a:t>
            </a:r>
          </a:p>
          <a:p>
            <a:endParaRPr lang="en-US" b="0" i="0" dirty="0"/>
          </a:p>
          <a:p>
            <a:r>
              <a:rPr lang="en-US" b="0" i="0" dirty="0"/>
              <a:t>For both arbitration and ethics claims, the filing deadline is 180 days (so about 6 months) after either the closing of the transaction or the realizing that a dispute existed – whichever is later. </a:t>
            </a:r>
          </a:p>
          <a:p>
            <a:endParaRPr lang="en-US" b="0" i="0" dirty="0"/>
          </a:p>
          <a:p>
            <a:r>
              <a:rPr lang="en-US" b="0" i="0" dirty="0"/>
              <a:t>Why do we think this is the case? </a:t>
            </a:r>
          </a:p>
          <a:p>
            <a:endParaRPr lang="en-US" b="0" i="0" dirty="0"/>
          </a:p>
          <a:p>
            <a:r>
              <a:rPr lang="en-US" b="0" i="0" dirty="0"/>
              <a:t>It makes sense that people may not want to actively enter into a dispute process while still trying to close a deal. </a:t>
            </a:r>
            <a:endParaRPr lang="en-US" b="1" i="0" dirty="0"/>
          </a:p>
        </p:txBody>
      </p:sp>
      <p:sp>
        <p:nvSpPr>
          <p:cNvPr id="4" name="Slide Number Placeholder 3"/>
          <p:cNvSpPr>
            <a:spLocks noGrp="1"/>
          </p:cNvSpPr>
          <p:nvPr>
            <p:ph type="sldNum" sz="quarter" idx="5"/>
          </p:nvPr>
        </p:nvSpPr>
        <p:spPr/>
        <p:txBody>
          <a:bodyPr/>
          <a:lstStyle/>
          <a:p>
            <a:fld id="{63D05F0E-7DB5-4050-A9CD-53000C0D7997}" type="slidenum">
              <a:rPr lang="en-US" smtClean="0"/>
              <a:t>6</a:t>
            </a:fld>
            <a:endParaRPr lang="en-US"/>
          </a:p>
        </p:txBody>
      </p:sp>
    </p:spTree>
    <p:extLst>
      <p:ext uri="{BB962C8B-B14F-4D97-AF65-F5344CB8AC3E}">
        <p14:creationId xmlns:p14="http://schemas.microsoft.com/office/powerpoint/2010/main" val="1817685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Instructor:</a:t>
            </a:r>
            <a:r>
              <a:rPr lang="en-US" b="0" dirty="0"/>
              <a:t> Upon filing, the complaint goes to the Grievance Committee to for preliminary review. </a:t>
            </a:r>
          </a:p>
          <a:p>
            <a:endParaRPr lang="en-US" b="0" dirty="0"/>
          </a:p>
          <a:p>
            <a:r>
              <a:rPr lang="en-US" b="0" dirty="0"/>
              <a:t>The Grievance Committee can forward the complaint to a Hearing Panel, amend the complaint, or dismiss the complaint. </a:t>
            </a:r>
          </a:p>
          <a:p>
            <a:endParaRPr lang="en-US" b="0" dirty="0"/>
          </a:p>
          <a:p>
            <a:r>
              <a:rPr lang="en-US" b="0" dirty="0"/>
              <a:t>During their review, the Grievance Committee will evaluate whether the complaint was filed within the proper timeframe and whether the respondent is a member. Most importantly, it will look to whether the Code of Ethics applies. </a:t>
            </a:r>
          </a:p>
          <a:p>
            <a:endParaRPr lang="en-US" b="0" dirty="0"/>
          </a:p>
          <a:p>
            <a:r>
              <a:rPr lang="en-US" b="0" dirty="0"/>
              <a:t>For example, if someone alleges that the agent was not nice or fair, that behavior on its own is not a violation of the Code of Ethics. Alternatively, if someone alleges that an agent was dishonest….then there is a potential violation of the Code of Ethics. Again, it doesn’t matter whether the claim is or is not true, just that the complaint alleges behavior that if true could be a violation of the Code of Ethics. </a:t>
            </a:r>
            <a:endParaRPr lang="en-US" b="1" dirty="0"/>
          </a:p>
        </p:txBody>
      </p:sp>
      <p:sp>
        <p:nvSpPr>
          <p:cNvPr id="4" name="Slide Number Placeholder 3"/>
          <p:cNvSpPr>
            <a:spLocks noGrp="1"/>
          </p:cNvSpPr>
          <p:nvPr>
            <p:ph type="sldNum" sz="quarter" idx="5"/>
          </p:nvPr>
        </p:nvSpPr>
        <p:spPr/>
        <p:txBody>
          <a:bodyPr/>
          <a:lstStyle/>
          <a:p>
            <a:fld id="{63D05F0E-7DB5-4050-A9CD-53000C0D7997}" type="slidenum">
              <a:rPr lang="en-US" smtClean="0"/>
              <a:t>7</a:t>
            </a:fld>
            <a:endParaRPr lang="en-US"/>
          </a:p>
        </p:txBody>
      </p:sp>
    </p:spTree>
    <p:extLst>
      <p:ext uri="{BB962C8B-B14F-4D97-AF65-F5344CB8AC3E}">
        <p14:creationId xmlns:p14="http://schemas.microsoft.com/office/powerpoint/2010/main" val="22102925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Instructor: </a:t>
            </a:r>
            <a:r>
              <a:rPr lang="en-US" b="0" dirty="0"/>
              <a:t>The hearings for ethics and arbitration are full hearings, including sworn testimony, and even the right to have an attorney.  Hearing Panels are made up of members who have been trained in the Professional Standards process and who can be fair, unbiased, and impartial. </a:t>
            </a:r>
          </a:p>
          <a:p>
            <a:endParaRPr lang="en-US" b="0" dirty="0"/>
          </a:p>
          <a:p>
            <a:r>
              <a:rPr lang="en-US" b="0" dirty="0"/>
              <a:t>The Hearing Panel determines whether a violation of the Code of Ethics occurred or to whom an award should be issued in the case of an arbitration request. They base their decision on the evidence and testimony that is presented during the hearing.</a:t>
            </a:r>
          </a:p>
          <a:p>
            <a:endParaRPr lang="en-US" b="0" dirty="0"/>
          </a:p>
        </p:txBody>
      </p:sp>
      <p:sp>
        <p:nvSpPr>
          <p:cNvPr id="4" name="Slide Number Placeholder 3"/>
          <p:cNvSpPr>
            <a:spLocks noGrp="1"/>
          </p:cNvSpPr>
          <p:nvPr>
            <p:ph type="sldNum" sz="quarter" idx="5"/>
          </p:nvPr>
        </p:nvSpPr>
        <p:spPr/>
        <p:txBody>
          <a:bodyPr/>
          <a:lstStyle/>
          <a:p>
            <a:fld id="{63D05F0E-7DB5-4050-A9CD-53000C0D7997}" type="slidenum">
              <a:rPr lang="en-US" smtClean="0"/>
              <a:t>8</a:t>
            </a:fld>
            <a:endParaRPr lang="en-US"/>
          </a:p>
        </p:txBody>
      </p:sp>
    </p:spTree>
    <p:extLst>
      <p:ext uri="{BB962C8B-B14F-4D97-AF65-F5344CB8AC3E}">
        <p14:creationId xmlns:p14="http://schemas.microsoft.com/office/powerpoint/2010/main" val="40993587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standard of proof is the measurement by which a hearing panel makes its determination about a case. </a:t>
            </a:r>
          </a:p>
          <a:p>
            <a:endParaRPr lang="en-US" dirty="0"/>
          </a:p>
          <a:p>
            <a:r>
              <a:rPr lang="en-US" dirty="0"/>
              <a:t>“Clear, strong, and convincing” shall be the standard of proof by which alleged violations of all membership duties, including violations of the Code of Ethics, are determined. Clear, strong, and convincing shall be defined as that measure or degree of proof which will produce a firm belief or conviction as to the allegations sought to be established.</a:t>
            </a:r>
          </a:p>
          <a:p>
            <a:endParaRPr lang="en-US" dirty="0"/>
          </a:p>
          <a:p>
            <a:r>
              <a:rPr lang="en-US" dirty="0"/>
              <a:t>For an arbitration case: The standard of proof on which an arbitration hearing decision is based shall be a “preponderance of the evidence.” Preponderance of the evidence shall be defined as evidence which is of greater weight or more convincing than the evidence which is offered in opposition to it; that is, evidence which as a whole shows that the facts sought to be proved are more probable than not.</a:t>
            </a:r>
          </a:p>
        </p:txBody>
      </p:sp>
      <p:sp>
        <p:nvSpPr>
          <p:cNvPr id="4" name="Slide Number Placeholder 3"/>
          <p:cNvSpPr>
            <a:spLocks noGrp="1"/>
          </p:cNvSpPr>
          <p:nvPr>
            <p:ph type="sldNum" sz="quarter" idx="5"/>
          </p:nvPr>
        </p:nvSpPr>
        <p:spPr/>
        <p:txBody>
          <a:bodyPr/>
          <a:lstStyle/>
          <a:p>
            <a:fld id="{3D194F18-DE75-4287-9D07-47976AF5FB1A}" type="slidenum">
              <a:rPr lang="en-US" smtClean="0"/>
              <a:t>9</a:t>
            </a:fld>
            <a:endParaRPr lang="en-US"/>
          </a:p>
        </p:txBody>
      </p:sp>
    </p:spTree>
    <p:extLst>
      <p:ext uri="{BB962C8B-B14F-4D97-AF65-F5344CB8AC3E}">
        <p14:creationId xmlns:p14="http://schemas.microsoft.com/office/powerpoint/2010/main" val="19846140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Instructor</a:t>
            </a:r>
            <a:r>
              <a:rPr lang="en-US" b="0" dirty="0"/>
              <a:t>: In an ethics complaint, if a Hearing Panel determines that the respondent did violate the Code of Ethics, they can then determine the appropriate discipline for the violation. </a:t>
            </a:r>
          </a:p>
          <a:p>
            <a:endParaRPr lang="en-US" b="0" dirty="0"/>
          </a:p>
          <a:p>
            <a:r>
              <a:rPr lang="en-US" b="0" dirty="0"/>
              <a:t>Discipline must correspond to the offense and severity of the REALTORS®’ actions. The National Association of REALTOR® sets the parameters for discipline in the Code of Ethics and Arbitration Manual. The discipline can range from</a:t>
            </a:r>
            <a:r>
              <a:rPr lang="en-US" b="0" i="1" dirty="0"/>
              <a:t> [read slide].</a:t>
            </a:r>
            <a:r>
              <a:rPr lang="en-US" b="0" i="0" dirty="0"/>
              <a:t> </a:t>
            </a:r>
            <a:endParaRPr lang="en-US" b="1" dirty="0"/>
          </a:p>
        </p:txBody>
      </p:sp>
      <p:sp>
        <p:nvSpPr>
          <p:cNvPr id="4" name="Slide Number Placeholder 3"/>
          <p:cNvSpPr>
            <a:spLocks noGrp="1"/>
          </p:cNvSpPr>
          <p:nvPr>
            <p:ph type="sldNum" sz="quarter" idx="5"/>
          </p:nvPr>
        </p:nvSpPr>
        <p:spPr/>
        <p:txBody>
          <a:bodyPr/>
          <a:lstStyle/>
          <a:p>
            <a:fld id="{63D05F0E-7DB5-4050-A9CD-53000C0D7997}" type="slidenum">
              <a:rPr lang="en-US" smtClean="0"/>
              <a:t>10</a:t>
            </a:fld>
            <a:endParaRPr lang="en-US"/>
          </a:p>
        </p:txBody>
      </p:sp>
    </p:spTree>
    <p:extLst>
      <p:ext uri="{BB962C8B-B14F-4D97-AF65-F5344CB8AC3E}">
        <p14:creationId xmlns:p14="http://schemas.microsoft.com/office/powerpoint/2010/main" val="407002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7/23/2021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7/23/2021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7/23/2021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7/23/2021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7/23/2021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7/23/2021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7/23/2021</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7/23/2021</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7/23/2021</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7/23/2021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7/23/2021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7/23/2021</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image" Target="../media/image6.jpe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1.jpeg"/><Relationship Id="rId7" Type="http://schemas.openxmlformats.org/officeDocument/2006/relationships/diagramLayout" Target="../diagrams/layout1.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Data" Target="../diagrams/data1.xml"/><Relationship Id="rId5" Type="http://schemas.openxmlformats.org/officeDocument/2006/relationships/image" Target="../media/image3.png"/><Relationship Id="rId10" Type="http://schemas.microsoft.com/office/2007/relationships/diagramDrawing" Target="../diagrams/drawing1.xml"/><Relationship Id="rId4" Type="http://schemas.openxmlformats.org/officeDocument/2006/relationships/image" Target="../media/image2.png"/><Relationship Id="rId9" Type="http://schemas.openxmlformats.org/officeDocument/2006/relationships/diagramColors" Target="../diagrams/colors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1.jpeg"/><Relationship Id="rId7" Type="http://schemas.openxmlformats.org/officeDocument/2006/relationships/diagramQuickStyle" Target="../diagrams/quickStyle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3.png"/><Relationship Id="rId9" Type="http://schemas.microsoft.com/office/2007/relationships/diagramDrawing" Target="../diagrams/drawing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1.jpeg"/><Relationship Id="rId7" Type="http://schemas.openxmlformats.org/officeDocument/2006/relationships/diagramQuickStyle" Target="../diagrams/quickStyle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3.png"/><Relationship Id="rId9" Type="http://schemas.microsoft.com/office/2007/relationships/diagramDrawing" Target="../diagrams/drawing3.xml"/></Relationships>
</file>

<file path=ppt/slides/_rels/slide8.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image" Target="../media/image1.jpeg"/><Relationship Id="rId7" Type="http://schemas.openxmlformats.org/officeDocument/2006/relationships/diagramQuickStyle" Target="../diagrams/quickStyle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image" Target="../media/image3.png"/><Relationship Id="rId9" Type="http://schemas.microsoft.com/office/2007/relationships/diagramDrawing" Target="../diagrams/drawing4.xml"/></Relationships>
</file>

<file path=ppt/slides/_rels/slide9.xml.rels><?xml version="1.0" encoding="UTF-8" standalone="yes"?>
<Relationships xmlns="http://schemas.openxmlformats.org/package/2006/relationships"><Relationship Id="rId8" Type="http://schemas.openxmlformats.org/officeDocument/2006/relationships/diagramColors" Target="../diagrams/colors5.xml"/><Relationship Id="rId3" Type="http://schemas.openxmlformats.org/officeDocument/2006/relationships/image" Target="../media/image1.jpeg"/><Relationship Id="rId7" Type="http://schemas.openxmlformats.org/officeDocument/2006/relationships/diagramQuickStyle" Target="../diagrams/quickStyle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Layout" Target="../diagrams/layout5.xml"/><Relationship Id="rId5" Type="http://schemas.openxmlformats.org/officeDocument/2006/relationships/diagramData" Target="../diagrams/data5.xml"/><Relationship Id="rId4" Type="http://schemas.openxmlformats.org/officeDocument/2006/relationships/image" Target="../media/image3.png"/><Relationship Id="rId9" Type="http://schemas.microsoft.com/office/2007/relationships/diagramDrawing" Target="../diagrams/drawing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useBgFill="1">
        <p:nvSpPr>
          <p:cNvPr id="31" name="Rectangle 16">
            <a:extLst>
              <a:ext uri="{FF2B5EF4-FFF2-40B4-BE49-F238E27FC236}">
                <a16:creationId xmlns:a16="http://schemas.microsoft.com/office/drawing/2014/main" id="{3C38C329-05C1-44E0-942C-D7A60A7F28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2" name="Picture 18">
            <a:extLst>
              <a:ext uri="{FF2B5EF4-FFF2-40B4-BE49-F238E27FC236}">
                <a16:creationId xmlns:a16="http://schemas.microsoft.com/office/drawing/2014/main" id="{A40E99DB-69B1-42D9-9A2E-A196302E0CA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33" name="Rectangle 20">
            <a:extLst>
              <a:ext uri="{FF2B5EF4-FFF2-40B4-BE49-F238E27FC236}">
                <a16:creationId xmlns:a16="http://schemas.microsoft.com/office/drawing/2014/main" id="{60DFF115-119D-479E-9D15-475C470266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solidFill>
            <a:schemeClr val="accent6">
              <a:lumMod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2">
            <a:extLst>
              <a:ext uri="{FF2B5EF4-FFF2-40B4-BE49-F238E27FC236}">
                <a16:creationId xmlns:a16="http://schemas.microsoft.com/office/drawing/2014/main" id="{DA98F3A3-687B-4002-93F2-58E8590DC7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Rectangle 24">
            <a:extLst>
              <a:ext uri="{FF2B5EF4-FFF2-40B4-BE49-F238E27FC236}">
                <a16:creationId xmlns:a16="http://schemas.microsoft.com/office/drawing/2014/main" id="{27A1367E-049C-45E5-9C32-CC32DCEAEF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4174" y="0"/>
            <a:ext cx="9590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DA24902-2DCE-4657-88F2-C244C446BFB4}"/>
              </a:ext>
            </a:extLst>
          </p:cNvPr>
          <p:cNvSpPr>
            <a:spLocks noGrp="1"/>
          </p:cNvSpPr>
          <p:nvPr>
            <p:ph type="ctrTitle"/>
          </p:nvPr>
        </p:nvSpPr>
        <p:spPr>
          <a:xfrm>
            <a:off x="1330284" y="487443"/>
            <a:ext cx="8513100" cy="5117852"/>
          </a:xfrm>
        </p:spPr>
        <p:txBody>
          <a:bodyPr anchor="ctr">
            <a:normAutofit/>
          </a:bodyPr>
          <a:lstStyle/>
          <a:p>
            <a:pPr algn="l"/>
            <a:r>
              <a:rPr lang="en-US" sz="8800"/>
              <a:t>The Complaint Process</a:t>
            </a:r>
          </a:p>
        </p:txBody>
      </p:sp>
      <p:sp>
        <p:nvSpPr>
          <p:cNvPr id="3" name="Subtitle 2">
            <a:extLst>
              <a:ext uri="{FF2B5EF4-FFF2-40B4-BE49-F238E27FC236}">
                <a16:creationId xmlns:a16="http://schemas.microsoft.com/office/drawing/2014/main" id="{6BA35BFE-904D-4A64-BFF7-C7C6A5F8C27B}"/>
              </a:ext>
            </a:extLst>
          </p:cNvPr>
          <p:cNvSpPr>
            <a:spLocks noGrp="1"/>
          </p:cNvSpPr>
          <p:nvPr>
            <p:ph type="subTitle" idx="1"/>
          </p:nvPr>
        </p:nvSpPr>
        <p:spPr>
          <a:xfrm>
            <a:off x="2829661" y="5657222"/>
            <a:ext cx="7400781" cy="923030"/>
          </a:xfrm>
        </p:spPr>
        <p:txBody>
          <a:bodyPr anchor="b">
            <a:normAutofit/>
          </a:bodyPr>
          <a:lstStyle/>
          <a:p>
            <a:r>
              <a:rPr lang="en-US" sz="2400"/>
              <a:t>Professional Standards for REALTORS® </a:t>
            </a:r>
          </a:p>
        </p:txBody>
      </p:sp>
      <p:sp>
        <p:nvSpPr>
          <p:cNvPr id="36" name="Rectangle 26">
            <a:extLst>
              <a:ext uri="{FF2B5EF4-FFF2-40B4-BE49-F238E27FC236}">
                <a16:creationId xmlns:a16="http://schemas.microsoft.com/office/drawing/2014/main" id="{7E1CAA8C-D8F1-4D3B-87B4-4B17F3E28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45674" y="0"/>
            <a:ext cx="27432"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10988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C4B52-6DD4-4D74-A89E-A4D96FBD5485}"/>
              </a:ext>
            </a:extLst>
          </p:cNvPr>
          <p:cNvSpPr>
            <a:spLocks noGrp="1"/>
          </p:cNvSpPr>
          <p:nvPr>
            <p:ph type="title"/>
          </p:nvPr>
        </p:nvSpPr>
        <p:spPr>
          <a:xfrm>
            <a:off x="-959714" y="177572"/>
            <a:ext cx="11855115" cy="1143000"/>
          </a:xfrm>
        </p:spPr>
        <p:txBody>
          <a:bodyPr/>
          <a:lstStyle/>
          <a:p>
            <a:r>
              <a:rPr lang="en-US" b="1" dirty="0"/>
              <a:t>Authorized Discipline – Ethics Complaints</a:t>
            </a:r>
          </a:p>
        </p:txBody>
      </p:sp>
      <p:sp>
        <p:nvSpPr>
          <p:cNvPr id="4" name="Freeform 9">
            <a:extLst>
              <a:ext uri="{FF2B5EF4-FFF2-40B4-BE49-F238E27FC236}">
                <a16:creationId xmlns:a16="http://schemas.microsoft.com/office/drawing/2014/main" id="{A1143360-51E1-4709-9820-855E8DBA4815}"/>
              </a:ext>
            </a:extLst>
          </p:cNvPr>
          <p:cNvSpPr/>
          <p:nvPr/>
        </p:nvSpPr>
        <p:spPr>
          <a:xfrm>
            <a:off x="1809750" y="749072"/>
            <a:ext cx="8572500" cy="825776"/>
          </a:xfrm>
          <a:custGeom>
            <a:avLst/>
            <a:gdLst>
              <a:gd name="connsiteX0" fmla="*/ 0 w 6003737"/>
              <a:gd name="connsiteY0" fmla="*/ 0 h 655688"/>
              <a:gd name="connsiteX1" fmla="*/ 5675893 w 6003737"/>
              <a:gd name="connsiteY1" fmla="*/ 0 h 655688"/>
              <a:gd name="connsiteX2" fmla="*/ 6003737 w 6003737"/>
              <a:gd name="connsiteY2" fmla="*/ 327844 h 655688"/>
              <a:gd name="connsiteX3" fmla="*/ 5675893 w 6003737"/>
              <a:gd name="connsiteY3" fmla="*/ 655688 h 655688"/>
              <a:gd name="connsiteX4" fmla="*/ 0 w 6003737"/>
              <a:gd name="connsiteY4" fmla="*/ 655688 h 655688"/>
              <a:gd name="connsiteX5" fmla="*/ 0 w 6003737"/>
              <a:gd name="connsiteY5" fmla="*/ 0 h 655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03737" h="655688">
                <a:moveTo>
                  <a:pt x="6003737" y="655687"/>
                </a:moveTo>
                <a:lnTo>
                  <a:pt x="327844" y="655687"/>
                </a:lnTo>
                <a:lnTo>
                  <a:pt x="0" y="327844"/>
                </a:lnTo>
                <a:lnTo>
                  <a:pt x="327844" y="1"/>
                </a:lnTo>
                <a:lnTo>
                  <a:pt x="6003737" y="1"/>
                </a:lnTo>
                <a:lnTo>
                  <a:pt x="6003737" y="655687"/>
                </a:lnTo>
                <a:close/>
              </a:path>
            </a:pathLst>
          </a:custGeom>
          <a:solidFill>
            <a:schemeClr val="accent6"/>
          </a:solid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453063" tIns="121921" rIns="227584" bIns="121921" numCol="1" spcCol="1270" anchor="ctr" anchorCtr="0">
            <a:noAutofit/>
          </a:bodyPr>
          <a:lstStyle/>
          <a:p>
            <a:pPr marL="0" lvl="0" indent="0" algn="ctr" defTabSz="1422400">
              <a:lnSpc>
                <a:spcPct val="90000"/>
              </a:lnSpc>
              <a:spcBef>
                <a:spcPct val="0"/>
              </a:spcBef>
              <a:spcAft>
                <a:spcPct val="35000"/>
              </a:spcAft>
              <a:buFont typeface="Wingdings" pitchFamily="2" charset="2"/>
              <a:buNone/>
            </a:pPr>
            <a:r>
              <a:rPr lang="en-US" sz="3200" kern="1200" dirty="0">
                <a:solidFill>
                  <a:schemeClr val="bg1"/>
                </a:solidFill>
                <a:latin typeface="+mn-lt"/>
                <a:ea typeface="Times New Roman" panose="02020603050405020304" pitchFamily="18" charset="0"/>
              </a:rPr>
              <a:t>Letters of warning or reprimand</a:t>
            </a:r>
            <a:endParaRPr lang="en-US" sz="3200" kern="1200" dirty="0">
              <a:solidFill>
                <a:schemeClr val="bg1"/>
              </a:solidFill>
              <a:latin typeface="+mn-lt"/>
            </a:endParaRPr>
          </a:p>
        </p:txBody>
      </p:sp>
      <p:sp>
        <p:nvSpPr>
          <p:cNvPr id="5" name="Freeform 11">
            <a:extLst>
              <a:ext uri="{FF2B5EF4-FFF2-40B4-BE49-F238E27FC236}">
                <a16:creationId xmlns:a16="http://schemas.microsoft.com/office/drawing/2014/main" id="{9D4DB0D5-CA23-4216-9AE9-22E9A7D38834}"/>
              </a:ext>
            </a:extLst>
          </p:cNvPr>
          <p:cNvSpPr/>
          <p:nvPr/>
        </p:nvSpPr>
        <p:spPr>
          <a:xfrm>
            <a:off x="1809750" y="1821347"/>
            <a:ext cx="8572500" cy="825776"/>
          </a:xfrm>
          <a:custGeom>
            <a:avLst/>
            <a:gdLst>
              <a:gd name="connsiteX0" fmla="*/ 0 w 6003737"/>
              <a:gd name="connsiteY0" fmla="*/ 0 h 655688"/>
              <a:gd name="connsiteX1" fmla="*/ 5675893 w 6003737"/>
              <a:gd name="connsiteY1" fmla="*/ 0 h 655688"/>
              <a:gd name="connsiteX2" fmla="*/ 6003737 w 6003737"/>
              <a:gd name="connsiteY2" fmla="*/ 327844 h 655688"/>
              <a:gd name="connsiteX3" fmla="*/ 5675893 w 6003737"/>
              <a:gd name="connsiteY3" fmla="*/ 655688 h 655688"/>
              <a:gd name="connsiteX4" fmla="*/ 0 w 6003737"/>
              <a:gd name="connsiteY4" fmla="*/ 655688 h 655688"/>
              <a:gd name="connsiteX5" fmla="*/ 0 w 6003737"/>
              <a:gd name="connsiteY5" fmla="*/ 0 h 655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03737" h="655688">
                <a:moveTo>
                  <a:pt x="6003737" y="655687"/>
                </a:moveTo>
                <a:lnTo>
                  <a:pt x="327844" y="655687"/>
                </a:lnTo>
                <a:lnTo>
                  <a:pt x="0" y="327844"/>
                </a:lnTo>
                <a:lnTo>
                  <a:pt x="327844" y="1"/>
                </a:lnTo>
                <a:lnTo>
                  <a:pt x="6003737" y="1"/>
                </a:lnTo>
                <a:lnTo>
                  <a:pt x="6003737" y="655687"/>
                </a:lnTo>
                <a:close/>
              </a:path>
            </a:pathLst>
          </a:custGeom>
        </p:spPr>
        <p:style>
          <a:lnRef idx="2">
            <a:schemeClr val="lt1">
              <a:hueOff val="0"/>
              <a:satOff val="0"/>
              <a:lumOff val="0"/>
              <a:alphaOff val="0"/>
            </a:schemeClr>
          </a:lnRef>
          <a:fillRef idx="1">
            <a:schemeClr val="accent4">
              <a:hueOff val="3226844"/>
              <a:satOff val="-7664"/>
              <a:lumOff val="-4755"/>
              <a:alphaOff val="0"/>
            </a:schemeClr>
          </a:fillRef>
          <a:effectRef idx="0">
            <a:schemeClr val="accent4">
              <a:hueOff val="3226844"/>
              <a:satOff val="-7664"/>
              <a:lumOff val="-4755"/>
              <a:alphaOff val="0"/>
            </a:schemeClr>
          </a:effectRef>
          <a:fontRef idx="minor">
            <a:schemeClr val="lt1"/>
          </a:fontRef>
        </p:style>
        <p:txBody>
          <a:bodyPr spcFirstLastPara="0" vert="horz" wrap="square" lIns="453063" tIns="72391" rIns="135128" bIns="72391" numCol="1" spcCol="1270" anchor="ctr" anchorCtr="0">
            <a:noAutofit/>
          </a:bodyPr>
          <a:lstStyle/>
          <a:p>
            <a:pPr marL="0" lvl="0" indent="0" algn="ctr" defTabSz="844550">
              <a:lnSpc>
                <a:spcPct val="90000"/>
              </a:lnSpc>
              <a:spcBef>
                <a:spcPct val="0"/>
              </a:spcBef>
              <a:spcAft>
                <a:spcPct val="35000"/>
              </a:spcAft>
              <a:buNone/>
            </a:pPr>
            <a:r>
              <a:rPr lang="en-US" sz="3200" kern="1200" dirty="0"/>
              <a:t>Fines up to $15,000 </a:t>
            </a:r>
          </a:p>
        </p:txBody>
      </p:sp>
      <p:sp>
        <p:nvSpPr>
          <p:cNvPr id="6" name="Freeform 13">
            <a:extLst>
              <a:ext uri="{FF2B5EF4-FFF2-40B4-BE49-F238E27FC236}">
                <a16:creationId xmlns:a16="http://schemas.microsoft.com/office/drawing/2014/main" id="{A65D142C-214C-42B3-9372-62F532102409}"/>
              </a:ext>
            </a:extLst>
          </p:cNvPr>
          <p:cNvSpPr/>
          <p:nvPr/>
        </p:nvSpPr>
        <p:spPr>
          <a:xfrm>
            <a:off x="1809750" y="2893622"/>
            <a:ext cx="8572500" cy="825775"/>
          </a:xfrm>
          <a:custGeom>
            <a:avLst/>
            <a:gdLst>
              <a:gd name="connsiteX0" fmla="*/ 0 w 6003737"/>
              <a:gd name="connsiteY0" fmla="*/ 0 h 655688"/>
              <a:gd name="connsiteX1" fmla="*/ 5675893 w 6003737"/>
              <a:gd name="connsiteY1" fmla="*/ 0 h 655688"/>
              <a:gd name="connsiteX2" fmla="*/ 6003737 w 6003737"/>
              <a:gd name="connsiteY2" fmla="*/ 327844 h 655688"/>
              <a:gd name="connsiteX3" fmla="*/ 5675893 w 6003737"/>
              <a:gd name="connsiteY3" fmla="*/ 655688 h 655688"/>
              <a:gd name="connsiteX4" fmla="*/ 0 w 6003737"/>
              <a:gd name="connsiteY4" fmla="*/ 655688 h 655688"/>
              <a:gd name="connsiteX5" fmla="*/ 0 w 6003737"/>
              <a:gd name="connsiteY5" fmla="*/ 0 h 655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03737" h="655688">
                <a:moveTo>
                  <a:pt x="6003737" y="655687"/>
                </a:moveTo>
                <a:lnTo>
                  <a:pt x="327844" y="655687"/>
                </a:lnTo>
                <a:lnTo>
                  <a:pt x="0" y="327844"/>
                </a:lnTo>
                <a:lnTo>
                  <a:pt x="327844" y="1"/>
                </a:lnTo>
                <a:lnTo>
                  <a:pt x="6003737" y="1"/>
                </a:lnTo>
                <a:lnTo>
                  <a:pt x="6003737" y="655687"/>
                </a:lnTo>
                <a:close/>
              </a:path>
            </a:pathLst>
          </a:custGeom>
        </p:spPr>
        <p:style>
          <a:lnRef idx="2">
            <a:schemeClr val="lt1">
              <a:hueOff val="0"/>
              <a:satOff val="0"/>
              <a:lumOff val="0"/>
              <a:alphaOff val="0"/>
            </a:schemeClr>
          </a:lnRef>
          <a:fillRef idx="1">
            <a:schemeClr val="accent4">
              <a:hueOff val="6453688"/>
              <a:satOff val="-15327"/>
              <a:lumOff val="-9510"/>
              <a:alphaOff val="0"/>
            </a:schemeClr>
          </a:fillRef>
          <a:effectRef idx="0">
            <a:schemeClr val="accent4">
              <a:hueOff val="6453688"/>
              <a:satOff val="-15327"/>
              <a:lumOff val="-9510"/>
              <a:alphaOff val="0"/>
            </a:schemeClr>
          </a:effectRef>
          <a:fontRef idx="minor">
            <a:schemeClr val="lt1"/>
          </a:fontRef>
        </p:style>
        <p:txBody>
          <a:bodyPr spcFirstLastPara="0" vert="horz" wrap="square" lIns="453063" tIns="72391" rIns="135128" bIns="72390" numCol="1" spcCol="1270" anchor="ctr" anchorCtr="0">
            <a:noAutofit/>
          </a:bodyPr>
          <a:lstStyle/>
          <a:p>
            <a:pPr marL="0" lvl="0" indent="0" algn="ctr" defTabSz="844550">
              <a:lnSpc>
                <a:spcPct val="90000"/>
              </a:lnSpc>
              <a:spcBef>
                <a:spcPct val="0"/>
              </a:spcBef>
              <a:spcAft>
                <a:spcPct val="35000"/>
              </a:spcAft>
              <a:buFont typeface="Wingdings" pitchFamily="2" charset="2"/>
              <a:buNone/>
            </a:pPr>
            <a:r>
              <a:rPr lang="en-US" sz="2800" kern="1200" dirty="0">
                <a:solidFill>
                  <a:schemeClr val="bg1"/>
                </a:solidFill>
                <a:latin typeface="Arial" panose="020B0604020202020204" pitchFamily="34" charset="0"/>
                <a:ea typeface="Times New Roman" panose="02020603050405020304" pitchFamily="18" charset="0"/>
              </a:rPr>
              <a:t>Attendance at educational courses/seminars</a:t>
            </a:r>
            <a:endParaRPr lang="en-US" sz="2800" kern="1200" dirty="0">
              <a:solidFill>
                <a:schemeClr val="bg1"/>
              </a:solidFill>
            </a:endParaRPr>
          </a:p>
        </p:txBody>
      </p:sp>
      <p:sp>
        <p:nvSpPr>
          <p:cNvPr id="7" name="Freeform 15">
            <a:extLst>
              <a:ext uri="{FF2B5EF4-FFF2-40B4-BE49-F238E27FC236}">
                <a16:creationId xmlns:a16="http://schemas.microsoft.com/office/drawing/2014/main" id="{53ED1669-A428-4D0C-AF4A-31A491D55B41}"/>
              </a:ext>
            </a:extLst>
          </p:cNvPr>
          <p:cNvSpPr/>
          <p:nvPr/>
        </p:nvSpPr>
        <p:spPr>
          <a:xfrm>
            <a:off x="1809750" y="3965898"/>
            <a:ext cx="8572500" cy="825775"/>
          </a:xfrm>
          <a:custGeom>
            <a:avLst/>
            <a:gdLst>
              <a:gd name="connsiteX0" fmla="*/ 0 w 6003737"/>
              <a:gd name="connsiteY0" fmla="*/ 0 h 655688"/>
              <a:gd name="connsiteX1" fmla="*/ 5675893 w 6003737"/>
              <a:gd name="connsiteY1" fmla="*/ 0 h 655688"/>
              <a:gd name="connsiteX2" fmla="*/ 6003737 w 6003737"/>
              <a:gd name="connsiteY2" fmla="*/ 327844 h 655688"/>
              <a:gd name="connsiteX3" fmla="*/ 5675893 w 6003737"/>
              <a:gd name="connsiteY3" fmla="*/ 655688 h 655688"/>
              <a:gd name="connsiteX4" fmla="*/ 0 w 6003737"/>
              <a:gd name="connsiteY4" fmla="*/ 655688 h 655688"/>
              <a:gd name="connsiteX5" fmla="*/ 0 w 6003737"/>
              <a:gd name="connsiteY5" fmla="*/ 0 h 655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03737" h="655688">
                <a:moveTo>
                  <a:pt x="6003737" y="655687"/>
                </a:moveTo>
                <a:lnTo>
                  <a:pt x="327844" y="655687"/>
                </a:lnTo>
                <a:lnTo>
                  <a:pt x="0" y="327844"/>
                </a:lnTo>
                <a:lnTo>
                  <a:pt x="327844" y="1"/>
                </a:lnTo>
                <a:lnTo>
                  <a:pt x="6003737" y="1"/>
                </a:lnTo>
                <a:lnTo>
                  <a:pt x="6003737" y="655687"/>
                </a:lnTo>
                <a:close/>
              </a:path>
            </a:pathLst>
          </a:custGeom>
        </p:spPr>
        <p:style>
          <a:lnRef idx="2">
            <a:schemeClr val="lt1">
              <a:hueOff val="0"/>
              <a:satOff val="0"/>
              <a:lumOff val="0"/>
              <a:alphaOff val="0"/>
            </a:schemeClr>
          </a:lnRef>
          <a:fillRef idx="1">
            <a:schemeClr val="accent4">
              <a:hueOff val="9680532"/>
              <a:satOff val="-22991"/>
              <a:lumOff val="-14264"/>
              <a:alphaOff val="0"/>
            </a:schemeClr>
          </a:fillRef>
          <a:effectRef idx="0">
            <a:schemeClr val="accent4">
              <a:hueOff val="9680532"/>
              <a:satOff val="-22991"/>
              <a:lumOff val="-14264"/>
              <a:alphaOff val="0"/>
            </a:schemeClr>
          </a:effectRef>
          <a:fontRef idx="minor">
            <a:schemeClr val="lt1"/>
          </a:fontRef>
        </p:style>
        <p:txBody>
          <a:bodyPr spcFirstLastPara="0" vert="horz" wrap="square" lIns="453063" tIns="72391" rIns="135128" bIns="72389" numCol="1" spcCol="1270" anchor="ctr" anchorCtr="0">
            <a:noAutofit/>
          </a:bodyPr>
          <a:lstStyle/>
          <a:p>
            <a:pPr marL="0" lvl="0" indent="0" algn="ctr" defTabSz="844550">
              <a:lnSpc>
                <a:spcPct val="90000"/>
              </a:lnSpc>
              <a:spcBef>
                <a:spcPct val="0"/>
              </a:spcBef>
              <a:spcAft>
                <a:spcPct val="35000"/>
              </a:spcAft>
              <a:buNone/>
            </a:pPr>
            <a:r>
              <a:rPr lang="en-US" sz="2800" kern="1200" dirty="0">
                <a:solidFill>
                  <a:schemeClr val="bg1"/>
                </a:solidFill>
                <a:latin typeface="Arial" panose="020B0604020202020204" pitchFamily="34" charset="0"/>
                <a:ea typeface="Times New Roman" panose="02020603050405020304" pitchFamily="18" charset="0"/>
              </a:rPr>
              <a:t>Suspension or termination of membership</a:t>
            </a:r>
          </a:p>
        </p:txBody>
      </p:sp>
      <p:sp>
        <p:nvSpPr>
          <p:cNvPr id="8" name="Freeform 17">
            <a:extLst>
              <a:ext uri="{FF2B5EF4-FFF2-40B4-BE49-F238E27FC236}">
                <a16:creationId xmlns:a16="http://schemas.microsoft.com/office/drawing/2014/main" id="{D7D93936-BF76-4867-AFED-35CD6DFCB633}"/>
              </a:ext>
            </a:extLst>
          </p:cNvPr>
          <p:cNvSpPr/>
          <p:nvPr/>
        </p:nvSpPr>
        <p:spPr>
          <a:xfrm>
            <a:off x="1809750" y="5038173"/>
            <a:ext cx="8572500" cy="825775"/>
          </a:xfrm>
          <a:custGeom>
            <a:avLst/>
            <a:gdLst>
              <a:gd name="connsiteX0" fmla="*/ 0 w 6003737"/>
              <a:gd name="connsiteY0" fmla="*/ 0 h 655688"/>
              <a:gd name="connsiteX1" fmla="*/ 5675893 w 6003737"/>
              <a:gd name="connsiteY1" fmla="*/ 0 h 655688"/>
              <a:gd name="connsiteX2" fmla="*/ 6003737 w 6003737"/>
              <a:gd name="connsiteY2" fmla="*/ 327844 h 655688"/>
              <a:gd name="connsiteX3" fmla="*/ 5675893 w 6003737"/>
              <a:gd name="connsiteY3" fmla="*/ 655688 h 655688"/>
              <a:gd name="connsiteX4" fmla="*/ 0 w 6003737"/>
              <a:gd name="connsiteY4" fmla="*/ 655688 h 655688"/>
              <a:gd name="connsiteX5" fmla="*/ 0 w 6003737"/>
              <a:gd name="connsiteY5" fmla="*/ 0 h 655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03737" h="655688">
                <a:moveTo>
                  <a:pt x="6003737" y="655687"/>
                </a:moveTo>
                <a:lnTo>
                  <a:pt x="327844" y="655687"/>
                </a:lnTo>
                <a:lnTo>
                  <a:pt x="0" y="327844"/>
                </a:lnTo>
                <a:lnTo>
                  <a:pt x="327844" y="1"/>
                </a:lnTo>
                <a:lnTo>
                  <a:pt x="6003737" y="1"/>
                </a:lnTo>
                <a:lnTo>
                  <a:pt x="6003737" y="655687"/>
                </a:lnTo>
                <a:close/>
              </a:path>
            </a:pathLst>
          </a:custGeom>
          <a:solidFill>
            <a:schemeClr val="accent4"/>
          </a:solidFill>
        </p:spPr>
        <p:style>
          <a:lnRef idx="2">
            <a:schemeClr val="lt1">
              <a:hueOff val="0"/>
              <a:satOff val="0"/>
              <a:lumOff val="0"/>
              <a:alphaOff val="0"/>
            </a:schemeClr>
          </a:lnRef>
          <a:fillRef idx="1">
            <a:schemeClr val="accent4">
              <a:hueOff val="12907375"/>
              <a:satOff val="-30655"/>
              <a:lumOff val="-19019"/>
              <a:alphaOff val="0"/>
            </a:schemeClr>
          </a:fillRef>
          <a:effectRef idx="0">
            <a:schemeClr val="accent4">
              <a:hueOff val="12907375"/>
              <a:satOff val="-30655"/>
              <a:lumOff val="-19019"/>
              <a:alphaOff val="0"/>
            </a:schemeClr>
          </a:effectRef>
          <a:fontRef idx="minor">
            <a:schemeClr val="lt1"/>
          </a:fontRef>
        </p:style>
        <p:txBody>
          <a:bodyPr spcFirstLastPara="0" vert="horz" wrap="square" lIns="453063" tIns="72391" rIns="135128" bIns="72389" numCol="1" spcCol="1270" anchor="ctr" anchorCtr="0">
            <a:noAutofit/>
          </a:bodyPr>
          <a:lstStyle/>
          <a:p>
            <a:pPr marL="0" lvl="0" indent="0" algn="ctr" defTabSz="844550">
              <a:lnSpc>
                <a:spcPct val="90000"/>
              </a:lnSpc>
              <a:spcBef>
                <a:spcPct val="0"/>
              </a:spcBef>
              <a:spcAft>
                <a:spcPct val="35000"/>
              </a:spcAft>
              <a:buNone/>
            </a:pPr>
            <a:r>
              <a:rPr lang="en-US" sz="2800" kern="1200" dirty="0">
                <a:solidFill>
                  <a:schemeClr val="bg1"/>
                </a:solidFill>
                <a:latin typeface="Arial" panose="020B0604020202020204" pitchFamily="34" charset="0"/>
                <a:ea typeface="Times New Roman" panose="02020603050405020304" pitchFamily="18" charset="0"/>
              </a:rPr>
              <a:t>Suspension or termination of services </a:t>
            </a:r>
            <a:br>
              <a:rPr lang="en-US" sz="2800" kern="1200" dirty="0">
                <a:solidFill>
                  <a:schemeClr val="bg1"/>
                </a:solidFill>
                <a:latin typeface="Arial" panose="020B0604020202020204" pitchFamily="34" charset="0"/>
                <a:ea typeface="Times New Roman" panose="02020603050405020304" pitchFamily="18" charset="0"/>
              </a:rPr>
            </a:br>
            <a:r>
              <a:rPr lang="en-US" sz="2800" kern="1200" dirty="0">
                <a:solidFill>
                  <a:schemeClr val="bg1"/>
                </a:solidFill>
                <a:latin typeface="Arial" panose="020B0604020202020204" pitchFamily="34" charset="0"/>
                <a:ea typeface="Times New Roman" panose="02020603050405020304" pitchFamily="18" charset="0"/>
              </a:rPr>
              <a:t>including MLS</a:t>
            </a:r>
          </a:p>
        </p:txBody>
      </p:sp>
    </p:spTree>
    <p:extLst>
      <p:ext uri="{BB962C8B-B14F-4D97-AF65-F5344CB8AC3E}">
        <p14:creationId xmlns:p14="http://schemas.microsoft.com/office/powerpoint/2010/main" val="175983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3"/>
          <a:stretch/>
        </a:blip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74577E3-FA18-4D8A-9E42-FF3D35D3FC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9867" cy="68552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9A934298-58E5-4E9F-B25C-57B1746AB6F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4" name="Picture 13">
            <a:extLst>
              <a:ext uri="{FF2B5EF4-FFF2-40B4-BE49-F238E27FC236}">
                <a16:creationId xmlns:a16="http://schemas.microsoft.com/office/drawing/2014/main" id="{C3A87EC4-5D77-4221-830F-985B0756CE9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alphaModFix/>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6" name="Rectangle 15">
            <a:extLst>
              <a:ext uri="{FF2B5EF4-FFF2-40B4-BE49-F238E27FC236}">
                <a16:creationId xmlns:a16="http://schemas.microsoft.com/office/drawing/2014/main" id="{31FFB1DF-0D2D-4029-A8C7-317DDCF927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3770C84D-AB0A-4DD9-9CD3-B0DDCBCA33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7EBBF7C2-27D7-480A-BEFA-B1399AC04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33" y="0"/>
            <a:ext cx="10378001"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C85F5C6-486C-438E-BF6A-EE0AEBB86EC4}"/>
              </a:ext>
            </a:extLst>
          </p:cNvPr>
          <p:cNvSpPr>
            <a:spLocks noGrp="1"/>
          </p:cNvSpPr>
          <p:nvPr>
            <p:ph type="title"/>
          </p:nvPr>
        </p:nvSpPr>
        <p:spPr>
          <a:xfrm>
            <a:off x="1969804" y="808056"/>
            <a:ext cx="4297226" cy="1077229"/>
          </a:xfrm>
        </p:spPr>
        <p:txBody>
          <a:bodyPr>
            <a:normAutofit/>
          </a:bodyPr>
          <a:lstStyle/>
          <a:p>
            <a:pPr algn="l"/>
            <a:r>
              <a:rPr lang="en-US" b="1" dirty="0"/>
              <a:t>Arbitration Hearing Award</a:t>
            </a:r>
            <a:endParaRPr lang="en-US" b="1"/>
          </a:p>
        </p:txBody>
      </p:sp>
      <p:sp>
        <p:nvSpPr>
          <p:cNvPr id="3" name="Content Placeholder 2">
            <a:extLst>
              <a:ext uri="{FF2B5EF4-FFF2-40B4-BE49-F238E27FC236}">
                <a16:creationId xmlns:a16="http://schemas.microsoft.com/office/drawing/2014/main" id="{CE430BD4-42F9-4239-9CF3-77492B927F41}"/>
              </a:ext>
            </a:extLst>
          </p:cNvPr>
          <p:cNvSpPr>
            <a:spLocks noGrp="1"/>
          </p:cNvSpPr>
          <p:nvPr>
            <p:ph idx="1"/>
          </p:nvPr>
        </p:nvSpPr>
        <p:spPr>
          <a:xfrm>
            <a:off x="1969803" y="2052116"/>
            <a:ext cx="4295095" cy="3997828"/>
          </a:xfrm>
        </p:spPr>
        <p:txBody>
          <a:bodyPr>
            <a:normAutofit/>
          </a:bodyPr>
          <a:lstStyle/>
          <a:p>
            <a:r>
              <a:rPr lang="en-US" sz="1800"/>
              <a:t>Hearing Panel will award an amount to the prevailing party.</a:t>
            </a:r>
          </a:p>
          <a:p>
            <a:r>
              <a:rPr lang="en-US" sz="1800"/>
              <a:t>The amount cannot be more than what was requested in the arbitration request, but it can be less.</a:t>
            </a:r>
          </a:p>
        </p:txBody>
      </p:sp>
      <p:sp>
        <p:nvSpPr>
          <p:cNvPr id="22" name="Rectangle 21">
            <a:extLst>
              <a:ext uri="{FF2B5EF4-FFF2-40B4-BE49-F238E27FC236}">
                <a16:creationId xmlns:a16="http://schemas.microsoft.com/office/drawing/2014/main" id="{78FBE352-03FD-4333-A348-0C7FCF5FE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1538" y="641224"/>
            <a:ext cx="3674846" cy="557417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Judge">
            <a:extLst>
              <a:ext uri="{FF2B5EF4-FFF2-40B4-BE49-F238E27FC236}">
                <a16:creationId xmlns:a16="http://schemas.microsoft.com/office/drawing/2014/main" id="{1BC707E3-F0D2-489C-BEB5-269FCC954A1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393270" y="1907457"/>
            <a:ext cx="3031155" cy="3031155"/>
          </a:xfrm>
          <a:prstGeom prst="rect">
            <a:avLst/>
          </a:prstGeom>
          <a:ln>
            <a:noFill/>
          </a:ln>
        </p:spPr>
      </p:pic>
      <p:sp>
        <p:nvSpPr>
          <p:cNvPr id="24" name="Rectangle 23">
            <a:extLst>
              <a:ext uri="{FF2B5EF4-FFF2-40B4-BE49-F238E27FC236}">
                <a16:creationId xmlns:a16="http://schemas.microsoft.com/office/drawing/2014/main" id="{9C6A91D1-6664-4898-92B7-49F9982CEF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18319" y="883993"/>
            <a:ext cx="3181057" cy="5078083"/>
          </a:xfrm>
          <a:prstGeom prst="rect">
            <a:avLst/>
          </a:prstGeom>
          <a:noFill/>
          <a:ln w="9525">
            <a:solidFill>
              <a:schemeClr val="accent6">
                <a:lumMod val="60000"/>
                <a:lumOff val="40000"/>
                <a:alpha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D44EDEA4-22DE-4070-A5F1-4AEE20A4D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87666" y="-2718"/>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26315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F3CF990-ACB8-443A-BB74-D36EC8A00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00B98862-BEE1-44FB-A335-A1B9106B4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a:noFill/>
        </p:spPr>
      </p:pic>
      <p:pic>
        <p:nvPicPr>
          <p:cNvPr id="12" name="Picture 11">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45489" y="-5487"/>
            <a:ext cx="12189867" cy="6858000"/>
          </a:xfrm>
          <a:prstGeom prst="rect">
            <a:avLst/>
          </a:prstGeom>
        </p:spPr>
      </p:pic>
      <p:sp>
        <p:nvSpPr>
          <p:cNvPr id="14" name="Rectangle 13">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59909"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Freeform: Shape 15">
            <a:extLst>
              <a:ext uri="{FF2B5EF4-FFF2-40B4-BE49-F238E27FC236}">
                <a16:creationId xmlns:a16="http://schemas.microsoft.com/office/drawing/2014/main" id="{FBD68200-BC03-4015-860B-CD5C30CD7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9910" y="0"/>
            <a:ext cx="7869544" cy="685800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996">
                <a:srgbClr val="1F2D29">
                  <a:alpha val="4000"/>
                </a:srgbClr>
              </a:gs>
              <a:gs pos="20000">
                <a:schemeClr val="bg2">
                  <a:alpha val="0"/>
                </a:schemeClr>
              </a:gs>
              <a:gs pos="100000">
                <a:schemeClr val="bg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Oval 17">
            <a:extLst>
              <a:ext uri="{FF2B5EF4-FFF2-40B4-BE49-F238E27FC236}">
                <a16:creationId xmlns:a16="http://schemas.microsoft.com/office/drawing/2014/main" id="{332A6F87-AC28-4AA8-B8A6-AEBC67BD0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57960" y="764389"/>
            <a:ext cx="967148"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7A61EA4-12BA-4280-BE47-3D6B5827C223}"/>
              </a:ext>
            </a:extLst>
          </p:cNvPr>
          <p:cNvSpPr>
            <a:spLocks noGrp="1"/>
          </p:cNvSpPr>
          <p:nvPr>
            <p:ph type="title"/>
          </p:nvPr>
        </p:nvSpPr>
        <p:spPr>
          <a:xfrm>
            <a:off x="2611808" y="808056"/>
            <a:ext cx="7958331" cy="1530542"/>
          </a:xfrm>
        </p:spPr>
        <p:txBody>
          <a:bodyPr>
            <a:normAutofit/>
          </a:bodyPr>
          <a:lstStyle/>
          <a:p>
            <a:pPr algn="l"/>
            <a:r>
              <a:rPr lang="en-US" sz="4800" b="1"/>
              <a:t>After the Hearing …</a:t>
            </a:r>
          </a:p>
        </p:txBody>
      </p:sp>
      <p:sp>
        <p:nvSpPr>
          <p:cNvPr id="3" name="Content Placeholder 2">
            <a:extLst>
              <a:ext uri="{FF2B5EF4-FFF2-40B4-BE49-F238E27FC236}">
                <a16:creationId xmlns:a16="http://schemas.microsoft.com/office/drawing/2014/main" id="{09A1D641-1E09-4B44-9104-A734E2CEC4D6}"/>
              </a:ext>
            </a:extLst>
          </p:cNvPr>
          <p:cNvSpPr>
            <a:spLocks noGrp="1"/>
          </p:cNvSpPr>
          <p:nvPr>
            <p:ph idx="1"/>
          </p:nvPr>
        </p:nvSpPr>
        <p:spPr>
          <a:xfrm>
            <a:off x="2362874" y="2662280"/>
            <a:ext cx="8207265" cy="3387664"/>
          </a:xfrm>
        </p:spPr>
        <p:txBody>
          <a:bodyPr anchor="t">
            <a:normAutofit/>
          </a:bodyPr>
          <a:lstStyle/>
          <a:p>
            <a:r>
              <a:rPr lang="en-US" dirty="0"/>
              <a:t>Ethics: BOD approval before decision is final.</a:t>
            </a:r>
          </a:p>
          <a:p>
            <a:r>
              <a:rPr lang="en-US" dirty="0"/>
              <a:t>Arbitration: No BOD approval.</a:t>
            </a:r>
          </a:p>
          <a:p>
            <a:r>
              <a:rPr lang="en-US" dirty="0"/>
              <a:t>Parties have limited appeal rights:</a:t>
            </a:r>
          </a:p>
          <a:p>
            <a:pPr lvl="1"/>
            <a:r>
              <a:rPr lang="en-US" dirty="0"/>
              <a:t>Arbitration: Procedural deficiencies. </a:t>
            </a:r>
          </a:p>
          <a:p>
            <a:pPr lvl="1"/>
            <a:r>
              <a:rPr lang="en-US" dirty="0"/>
              <a:t>Ethics: Misapplication of Code, severity of discipline, procedural deficiencies.</a:t>
            </a:r>
          </a:p>
        </p:txBody>
      </p:sp>
    </p:spTree>
    <p:extLst>
      <p:ext uri="{BB962C8B-B14F-4D97-AF65-F5344CB8AC3E}">
        <p14:creationId xmlns:p14="http://schemas.microsoft.com/office/powerpoint/2010/main" val="3655778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3"/>
          <a:stretch/>
        </a:blip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2FA3880A-8D8F-466C-A4A1-F07BCDD3719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0" name="Picture 9">
            <a:extLst>
              <a:ext uri="{FF2B5EF4-FFF2-40B4-BE49-F238E27FC236}">
                <a16:creationId xmlns:a16="http://schemas.microsoft.com/office/drawing/2014/main" id="{3C0A64CB-20A1-4508-B568-284EB04F78E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2" name="Rectangle 11">
            <a:extLst>
              <a:ext uri="{FF2B5EF4-FFF2-40B4-BE49-F238E27FC236}">
                <a16:creationId xmlns:a16="http://schemas.microsoft.com/office/drawing/2014/main" id="{8DA14841-53A4-4935-BE65-C8373B8A6D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9877C2CF-B2DD-41C8-8B5E-152673376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D377EE36-E59D-4778-8F99-4B470DA4A3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a:extLst>
              <a:ext uri="{FF2B5EF4-FFF2-40B4-BE49-F238E27FC236}">
                <a16:creationId xmlns:a16="http://schemas.microsoft.com/office/drawing/2014/main" id="{2586C6C5-47AF-450A-932D-880EF823E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TextBox 19">
            <a:extLst>
              <a:ext uri="{FF2B5EF4-FFF2-40B4-BE49-F238E27FC236}">
                <a16:creationId xmlns:a16="http://schemas.microsoft.com/office/drawing/2014/main" id="{A587901A-AA64-4940-9803-F67677851150}"/>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91282" y="3262852"/>
            <a:ext cx="415636" cy="461665"/>
          </a:xfrm>
          <a:prstGeom prst="rect">
            <a:avLst/>
          </a:prstGeom>
          <a:noFill/>
        </p:spPr>
        <p:txBody>
          <a:bodyPr wrap="square" rtlCol="0">
            <a:spAutoFit/>
          </a:bodyPr>
          <a:lstStyle/>
          <a:p>
            <a:pPr algn="r">
              <a:spcAft>
                <a:spcPts val="600"/>
              </a:spcAft>
            </a:pP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 useBgFill="1">
        <p:nvSpPr>
          <p:cNvPr id="22" name="Rectangle 21">
            <a:extLst>
              <a:ext uri="{FF2B5EF4-FFF2-40B4-BE49-F238E27FC236}">
                <a16:creationId xmlns:a16="http://schemas.microsoft.com/office/drawing/2014/main" id="{4DA9E8CC-6C73-43E6-AF09-B4B1083BCD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9867" cy="68552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C6DFF5FD-BEF9-4B06-B7C2-58C5CFC92B3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26" name="Picture 25">
            <a:extLst>
              <a:ext uri="{FF2B5EF4-FFF2-40B4-BE49-F238E27FC236}">
                <a16:creationId xmlns:a16="http://schemas.microsoft.com/office/drawing/2014/main" id="{C9A18D1D-88E7-41EF-892F-C99BDEEE5E7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alphaModFix/>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28" name="Rectangle 27">
            <a:extLst>
              <a:ext uri="{FF2B5EF4-FFF2-40B4-BE49-F238E27FC236}">
                <a16:creationId xmlns:a16="http://schemas.microsoft.com/office/drawing/2014/main" id="{113E1A2F-E5D7-4888-BA8C-1CDDC7CE23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F625649A-4F9D-4D90-8F0A-433D7A1F68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33" y="0"/>
            <a:ext cx="10378001"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F424B5-0251-4D9D-B0E1-A8D3BC1EAF3F}"/>
              </a:ext>
            </a:extLst>
          </p:cNvPr>
          <p:cNvSpPr>
            <a:spLocks noGrp="1"/>
          </p:cNvSpPr>
          <p:nvPr>
            <p:ph type="title"/>
          </p:nvPr>
        </p:nvSpPr>
        <p:spPr>
          <a:xfrm>
            <a:off x="1974254" y="5166421"/>
            <a:ext cx="8445357" cy="883524"/>
          </a:xfrm>
        </p:spPr>
        <p:txBody>
          <a:bodyPr vert="horz" lIns="91440" tIns="45720" rIns="91440" bIns="45720" rtlCol="0" anchor="t">
            <a:normAutofit/>
          </a:bodyPr>
          <a:lstStyle/>
          <a:p>
            <a:r>
              <a:rPr lang="en-US" sz="4800"/>
              <a:t>Questions?</a:t>
            </a:r>
          </a:p>
        </p:txBody>
      </p:sp>
      <p:sp>
        <p:nvSpPr>
          <p:cNvPr id="32" name="Rectangle 31">
            <a:extLst>
              <a:ext uri="{FF2B5EF4-FFF2-40B4-BE49-F238E27FC236}">
                <a16:creationId xmlns:a16="http://schemas.microsoft.com/office/drawing/2014/main" id="{B6F31202-25B1-43E6-94C1-CDCAFFE33C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Many question marks on black background">
            <a:extLst>
              <a:ext uri="{FF2B5EF4-FFF2-40B4-BE49-F238E27FC236}">
                <a16:creationId xmlns:a16="http://schemas.microsoft.com/office/drawing/2014/main" id="{16EC2F28-A21A-46C4-8332-42AD452315C7}"/>
              </a:ext>
            </a:extLst>
          </p:cNvPr>
          <p:cNvPicPr>
            <a:picLocks noChangeAspect="1"/>
          </p:cNvPicPr>
          <p:nvPr/>
        </p:nvPicPr>
        <p:blipFill rotWithShape="1">
          <a:blip r:embed="rId6"/>
          <a:srcRect t="25761" r="-1" b="10582"/>
          <a:stretch/>
        </p:blipFill>
        <p:spPr>
          <a:xfrm>
            <a:off x="1005401" y="-1"/>
            <a:ext cx="10380133" cy="4030679"/>
          </a:xfrm>
          <a:prstGeom prst="rect">
            <a:avLst/>
          </a:prstGeom>
          <a:ln>
            <a:solidFill>
              <a:schemeClr val="accent6"/>
            </a:solidFill>
          </a:ln>
        </p:spPr>
      </p:pic>
      <p:sp>
        <p:nvSpPr>
          <p:cNvPr id="34" name="Rectangle 33">
            <a:extLst>
              <a:ext uri="{FF2B5EF4-FFF2-40B4-BE49-F238E27FC236}">
                <a16:creationId xmlns:a16="http://schemas.microsoft.com/office/drawing/2014/main" id="{588507C5-B772-411D-B50E-0C075AD253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87666" y="-2718"/>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98605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stretch/>
        </a:blipFill>
        <a:effectLst/>
      </p:bgPr>
    </p:bg>
    <p:spTree>
      <p:nvGrpSpPr>
        <p:cNvPr id="1" name=""/>
        <p:cNvGrpSpPr/>
        <p:nvPr/>
      </p:nvGrpSpPr>
      <p:grpSpPr>
        <a:xfrm>
          <a:off x="0" y="0"/>
          <a:ext cx="0" cy="0"/>
          <a:chOff x="0" y="0"/>
          <a:chExt cx="0" cy="0"/>
        </a:xfrm>
      </p:grpSpPr>
      <p:pic>
        <p:nvPicPr>
          <p:cNvPr id="71" name="Picture 70">
            <a:extLst>
              <a:ext uri="{FF2B5EF4-FFF2-40B4-BE49-F238E27FC236}">
                <a16:creationId xmlns:a16="http://schemas.microsoft.com/office/drawing/2014/main" id="{45B6243D-1659-4D4B-806E-6EB5F798ABB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73" name="Picture 72">
            <a:extLst>
              <a:ext uri="{FF2B5EF4-FFF2-40B4-BE49-F238E27FC236}">
                <a16:creationId xmlns:a16="http://schemas.microsoft.com/office/drawing/2014/main" id="{74FECEB1-EC11-4546-A647-2BC14FFC4EB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75" name="Rectangle 74">
            <a:extLst>
              <a:ext uri="{FF2B5EF4-FFF2-40B4-BE49-F238E27FC236}">
                <a16:creationId xmlns:a16="http://schemas.microsoft.com/office/drawing/2014/main" id="{B681A340-4E9C-4A53-8BF1-A9554FC8D0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 name="Rectangle 76">
            <a:extLst>
              <a:ext uri="{FF2B5EF4-FFF2-40B4-BE49-F238E27FC236}">
                <a16:creationId xmlns:a16="http://schemas.microsoft.com/office/drawing/2014/main" id="{F0AB25C7-C9A2-4029-B780-972A17ACB8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a:extLst>
              <a:ext uri="{FF2B5EF4-FFF2-40B4-BE49-F238E27FC236}">
                <a16:creationId xmlns:a16="http://schemas.microsoft.com/office/drawing/2014/main" id="{01519CBC-04B6-49F8-BE9C-C3FA4966C9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 name="Rectangle 80">
            <a:extLst>
              <a:ext uri="{FF2B5EF4-FFF2-40B4-BE49-F238E27FC236}">
                <a16:creationId xmlns:a16="http://schemas.microsoft.com/office/drawing/2014/main" id="{F0D9536D-8205-4CE1-B98A-CE9695A7FC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 name="TextBox 82">
            <a:extLst>
              <a:ext uri="{FF2B5EF4-FFF2-40B4-BE49-F238E27FC236}">
                <a16:creationId xmlns:a16="http://schemas.microsoft.com/office/drawing/2014/main" id="{E2872EB9-81ED-49FE-81A8-B2DE3B3CDDEA}"/>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94943" y="641225"/>
            <a:ext cx="415636" cy="369332"/>
          </a:xfrm>
          <a:prstGeom prst="rect">
            <a:avLst/>
          </a:prstGeom>
          <a:noFill/>
        </p:spPr>
        <p:txBody>
          <a:bodyPr wrap="square" rtlCol="0">
            <a:spAutoFit/>
          </a:bodyPr>
          <a:lstStyle/>
          <a:p>
            <a:pPr algn="r">
              <a:spcAft>
                <a:spcPts val="600"/>
              </a:spcAft>
            </a:pP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85" name="Rectangle 84">
            <a:extLst>
              <a:ext uri="{FF2B5EF4-FFF2-40B4-BE49-F238E27FC236}">
                <a16:creationId xmlns:a16="http://schemas.microsoft.com/office/drawing/2014/main" id="{936FA072-D541-4EE8-9DC6-513AAB2B9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33" y="-1"/>
            <a:ext cx="11184467"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7" name="Picture 86">
            <a:extLst>
              <a:ext uri="{FF2B5EF4-FFF2-40B4-BE49-F238E27FC236}">
                <a16:creationId xmlns:a16="http://schemas.microsoft.com/office/drawing/2014/main" id="{2BD4AA0B-889E-42F1-8C61-06B59098806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9" name="Rectangle 88">
            <a:extLst>
              <a:ext uri="{FF2B5EF4-FFF2-40B4-BE49-F238E27FC236}">
                <a16:creationId xmlns:a16="http://schemas.microsoft.com/office/drawing/2014/main" id="{27A27B9E-2573-4972-8BC6-6FC372B9F6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a:extLst>
              <a:ext uri="{FF2B5EF4-FFF2-40B4-BE49-F238E27FC236}">
                <a16:creationId xmlns:a16="http://schemas.microsoft.com/office/drawing/2014/main" id="{A2684A4E-2FEB-456B-BFC9-4FEA3CCD56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7" name="Content Placeholder 2">
            <a:extLst>
              <a:ext uri="{FF2B5EF4-FFF2-40B4-BE49-F238E27FC236}">
                <a16:creationId xmlns:a16="http://schemas.microsoft.com/office/drawing/2014/main" id="{04EAB608-E033-4BA0-AC8D-1AD79B102D06}"/>
              </a:ext>
            </a:extLst>
          </p:cNvPr>
          <p:cNvGraphicFramePr>
            <a:graphicFrameLocks noGrp="1"/>
          </p:cNvGraphicFramePr>
          <p:nvPr>
            <p:ph sz="half" idx="2"/>
            <p:extLst>
              <p:ext uri="{D42A27DB-BD31-4B8C-83A1-F6EECF244321}">
                <p14:modId xmlns:p14="http://schemas.microsoft.com/office/powerpoint/2010/main" val="325224583"/>
              </p:ext>
            </p:extLst>
          </p:nvPr>
        </p:nvGraphicFramePr>
        <p:xfrm>
          <a:off x="3432134" y="565215"/>
          <a:ext cx="5295778" cy="5727568"/>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3799879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351B5-796B-4E38-913E-F77D86B4CF82}"/>
              </a:ext>
            </a:extLst>
          </p:cNvPr>
          <p:cNvSpPr>
            <a:spLocks noGrp="1"/>
          </p:cNvSpPr>
          <p:nvPr>
            <p:ph type="title"/>
          </p:nvPr>
        </p:nvSpPr>
        <p:spPr>
          <a:xfrm>
            <a:off x="2723838" y="335453"/>
            <a:ext cx="7958331" cy="1077229"/>
          </a:xfrm>
        </p:spPr>
        <p:txBody>
          <a:bodyPr/>
          <a:lstStyle/>
          <a:p>
            <a:r>
              <a:rPr lang="en-US" b="1" dirty="0"/>
              <a:t>The Complaint Process</a:t>
            </a:r>
            <a:endParaRPr lang="en-US" dirty="0"/>
          </a:p>
        </p:txBody>
      </p:sp>
      <p:sp>
        <p:nvSpPr>
          <p:cNvPr id="7" name="Freeform 5">
            <a:extLst>
              <a:ext uri="{FF2B5EF4-FFF2-40B4-BE49-F238E27FC236}">
                <a16:creationId xmlns:a16="http://schemas.microsoft.com/office/drawing/2014/main" id="{539C700C-6AD4-48E6-9E6B-F69D470152FD}"/>
              </a:ext>
            </a:extLst>
          </p:cNvPr>
          <p:cNvSpPr/>
          <p:nvPr/>
        </p:nvSpPr>
        <p:spPr>
          <a:xfrm>
            <a:off x="1275735" y="674795"/>
            <a:ext cx="2707350" cy="823621"/>
          </a:xfrm>
          <a:custGeom>
            <a:avLst/>
            <a:gdLst>
              <a:gd name="connsiteX0" fmla="*/ 0 w 1646039"/>
              <a:gd name="connsiteY0" fmla="*/ 0 h 658415"/>
              <a:gd name="connsiteX1" fmla="*/ 1316832 w 1646039"/>
              <a:gd name="connsiteY1" fmla="*/ 0 h 658415"/>
              <a:gd name="connsiteX2" fmla="*/ 1646039 w 1646039"/>
              <a:gd name="connsiteY2" fmla="*/ 329208 h 658415"/>
              <a:gd name="connsiteX3" fmla="*/ 1316832 w 1646039"/>
              <a:gd name="connsiteY3" fmla="*/ 658415 h 658415"/>
              <a:gd name="connsiteX4" fmla="*/ 0 w 1646039"/>
              <a:gd name="connsiteY4" fmla="*/ 658415 h 658415"/>
              <a:gd name="connsiteX5" fmla="*/ 329208 w 1646039"/>
              <a:gd name="connsiteY5" fmla="*/ 329208 h 658415"/>
              <a:gd name="connsiteX6" fmla="*/ 0 w 1646039"/>
              <a:gd name="connsiteY6" fmla="*/ 0 h 6584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46039" h="658415">
                <a:moveTo>
                  <a:pt x="0" y="0"/>
                </a:moveTo>
                <a:lnTo>
                  <a:pt x="1316832" y="0"/>
                </a:lnTo>
                <a:lnTo>
                  <a:pt x="1646039" y="329208"/>
                </a:lnTo>
                <a:lnTo>
                  <a:pt x="1316832" y="658415"/>
                </a:lnTo>
                <a:lnTo>
                  <a:pt x="0" y="658415"/>
                </a:lnTo>
                <a:lnTo>
                  <a:pt x="329208" y="329208"/>
                </a:lnTo>
                <a:lnTo>
                  <a:pt x="0" y="0"/>
                </a:lnTo>
                <a:close/>
              </a:path>
            </a:pathLst>
          </a:custGeom>
          <a:solidFill>
            <a:schemeClr val="accent3"/>
          </a:solidFill>
        </p:spPr>
        <p:style>
          <a:lnRef idx="0">
            <a:schemeClr val="lt1">
              <a:hueOff val="0"/>
              <a:satOff val="0"/>
              <a:lumOff val="0"/>
              <a:alphaOff val="0"/>
            </a:schemeClr>
          </a:lnRef>
          <a:fillRef idx="3">
            <a:schemeClr val="accent4">
              <a:hueOff val="4302458"/>
              <a:satOff val="-10218"/>
              <a:lumOff val="-6340"/>
              <a:alphaOff val="0"/>
            </a:schemeClr>
          </a:fillRef>
          <a:effectRef idx="3">
            <a:schemeClr val="accent4">
              <a:hueOff val="4302458"/>
              <a:satOff val="-10218"/>
              <a:lumOff val="-6340"/>
              <a:alphaOff val="0"/>
            </a:schemeClr>
          </a:effectRef>
          <a:fontRef idx="minor">
            <a:schemeClr val="lt1"/>
          </a:fontRef>
        </p:style>
        <p:txBody>
          <a:bodyPr spcFirstLastPara="0" vert="horz" wrap="square" lIns="377214" tIns="16002" rIns="345209" bIns="16002" numCol="1" spcCol="1270" anchor="ctr" anchorCtr="0">
            <a:noAutofit/>
          </a:bodyPr>
          <a:lstStyle/>
          <a:p>
            <a:pPr marL="0" lvl="0" indent="0" algn="r" defTabSz="533400">
              <a:lnSpc>
                <a:spcPct val="90000"/>
              </a:lnSpc>
              <a:spcBef>
                <a:spcPct val="0"/>
              </a:spcBef>
              <a:spcAft>
                <a:spcPct val="35000"/>
              </a:spcAft>
              <a:buNone/>
            </a:pPr>
            <a:r>
              <a:rPr lang="en-US" sz="1600" kern="1200" dirty="0">
                <a:latin typeface="Calibri" panose="020F0502020204030204" pitchFamily="34" charset="0"/>
                <a:cs typeface="Calibri" panose="020F0502020204030204" pitchFamily="34" charset="0"/>
              </a:rPr>
              <a:t>Ethics Complaints</a:t>
            </a:r>
          </a:p>
        </p:txBody>
      </p:sp>
      <p:sp>
        <p:nvSpPr>
          <p:cNvPr id="8" name="Freeform 6">
            <a:extLst>
              <a:ext uri="{FF2B5EF4-FFF2-40B4-BE49-F238E27FC236}">
                <a16:creationId xmlns:a16="http://schemas.microsoft.com/office/drawing/2014/main" id="{00243EEC-AD7E-459C-8AA5-0DBE910271F7}"/>
              </a:ext>
            </a:extLst>
          </p:cNvPr>
          <p:cNvSpPr/>
          <p:nvPr/>
        </p:nvSpPr>
        <p:spPr>
          <a:xfrm>
            <a:off x="6043034" y="3663675"/>
            <a:ext cx="2707350" cy="812990"/>
          </a:xfrm>
          <a:custGeom>
            <a:avLst/>
            <a:gdLst>
              <a:gd name="connsiteX0" fmla="*/ 0 w 1646039"/>
              <a:gd name="connsiteY0" fmla="*/ 0 h 658415"/>
              <a:gd name="connsiteX1" fmla="*/ 1316832 w 1646039"/>
              <a:gd name="connsiteY1" fmla="*/ 0 h 658415"/>
              <a:gd name="connsiteX2" fmla="*/ 1646039 w 1646039"/>
              <a:gd name="connsiteY2" fmla="*/ 329208 h 658415"/>
              <a:gd name="connsiteX3" fmla="*/ 1316832 w 1646039"/>
              <a:gd name="connsiteY3" fmla="*/ 658415 h 658415"/>
              <a:gd name="connsiteX4" fmla="*/ 0 w 1646039"/>
              <a:gd name="connsiteY4" fmla="*/ 658415 h 658415"/>
              <a:gd name="connsiteX5" fmla="*/ 329208 w 1646039"/>
              <a:gd name="connsiteY5" fmla="*/ 329208 h 658415"/>
              <a:gd name="connsiteX6" fmla="*/ 0 w 1646039"/>
              <a:gd name="connsiteY6" fmla="*/ 0 h 6584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46039" h="658415">
                <a:moveTo>
                  <a:pt x="0" y="0"/>
                </a:moveTo>
                <a:lnTo>
                  <a:pt x="1316832" y="0"/>
                </a:lnTo>
                <a:lnTo>
                  <a:pt x="1646039" y="329208"/>
                </a:lnTo>
                <a:lnTo>
                  <a:pt x="1316832" y="658415"/>
                </a:lnTo>
                <a:lnTo>
                  <a:pt x="0" y="658415"/>
                </a:lnTo>
                <a:lnTo>
                  <a:pt x="329208" y="329208"/>
                </a:lnTo>
                <a:lnTo>
                  <a:pt x="0" y="0"/>
                </a:lnTo>
                <a:close/>
              </a:path>
            </a:pathLst>
          </a:custGeom>
          <a:solidFill>
            <a:schemeClr val="tx1">
              <a:lumMod val="25000"/>
            </a:schemeClr>
          </a:solidFill>
        </p:spPr>
        <p:style>
          <a:lnRef idx="0">
            <a:schemeClr val="lt1">
              <a:hueOff val="0"/>
              <a:satOff val="0"/>
              <a:lumOff val="0"/>
              <a:alphaOff val="0"/>
            </a:schemeClr>
          </a:lnRef>
          <a:fillRef idx="3">
            <a:schemeClr val="accent4">
              <a:hueOff val="8604917"/>
              <a:satOff val="-20437"/>
              <a:lumOff val="-12679"/>
              <a:alphaOff val="0"/>
            </a:schemeClr>
          </a:fillRef>
          <a:effectRef idx="3">
            <a:schemeClr val="accent4">
              <a:hueOff val="8604917"/>
              <a:satOff val="-20437"/>
              <a:lumOff val="-12679"/>
              <a:alphaOff val="0"/>
            </a:schemeClr>
          </a:effectRef>
          <a:fontRef idx="minor">
            <a:schemeClr val="lt1"/>
          </a:fontRef>
        </p:style>
        <p:txBody>
          <a:bodyPr spcFirstLastPara="0" vert="horz" wrap="square" lIns="377214" tIns="16002" rIns="345209" bIns="16002" numCol="1" spcCol="1270" anchor="ctr" anchorCtr="0">
            <a:noAutofit/>
          </a:bodyPr>
          <a:lstStyle/>
          <a:p>
            <a:pPr marL="0" lvl="0" indent="0" algn="ctr" defTabSz="533400">
              <a:lnSpc>
                <a:spcPct val="90000"/>
              </a:lnSpc>
              <a:spcBef>
                <a:spcPct val="0"/>
              </a:spcBef>
              <a:spcAft>
                <a:spcPct val="35000"/>
              </a:spcAft>
              <a:buNone/>
            </a:pPr>
            <a:r>
              <a:rPr lang="en-US" kern="1200" dirty="0"/>
              <a:t>Hearing</a:t>
            </a:r>
            <a:r>
              <a:rPr lang="en-US" sz="1600" kern="1200" dirty="0"/>
              <a:t> Panel</a:t>
            </a:r>
          </a:p>
        </p:txBody>
      </p:sp>
      <p:sp>
        <p:nvSpPr>
          <p:cNvPr id="9" name="Freeform 7">
            <a:extLst>
              <a:ext uri="{FF2B5EF4-FFF2-40B4-BE49-F238E27FC236}">
                <a16:creationId xmlns:a16="http://schemas.microsoft.com/office/drawing/2014/main" id="{CC36855A-BE15-4093-AE01-79232B05B6D0}"/>
              </a:ext>
            </a:extLst>
          </p:cNvPr>
          <p:cNvSpPr/>
          <p:nvPr/>
        </p:nvSpPr>
        <p:spPr>
          <a:xfrm>
            <a:off x="8580461" y="4721205"/>
            <a:ext cx="2707350" cy="835340"/>
          </a:xfrm>
          <a:custGeom>
            <a:avLst/>
            <a:gdLst>
              <a:gd name="connsiteX0" fmla="*/ 0 w 1646039"/>
              <a:gd name="connsiteY0" fmla="*/ 0 h 658415"/>
              <a:gd name="connsiteX1" fmla="*/ 1316832 w 1646039"/>
              <a:gd name="connsiteY1" fmla="*/ 0 h 658415"/>
              <a:gd name="connsiteX2" fmla="*/ 1646039 w 1646039"/>
              <a:gd name="connsiteY2" fmla="*/ 329208 h 658415"/>
              <a:gd name="connsiteX3" fmla="*/ 1316832 w 1646039"/>
              <a:gd name="connsiteY3" fmla="*/ 658415 h 658415"/>
              <a:gd name="connsiteX4" fmla="*/ 0 w 1646039"/>
              <a:gd name="connsiteY4" fmla="*/ 658415 h 658415"/>
              <a:gd name="connsiteX5" fmla="*/ 329208 w 1646039"/>
              <a:gd name="connsiteY5" fmla="*/ 329208 h 658415"/>
              <a:gd name="connsiteX6" fmla="*/ 0 w 1646039"/>
              <a:gd name="connsiteY6" fmla="*/ 0 h 6584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46039" h="658415">
                <a:moveTo>
                  <a:pt x="0" y="0"/>
                </a:moveTo>
                <a:lnTo>
                  <a:pt x="1316832" y="0"/>
                </a:lnTo>
                <a:lnTo>
                  <a:pt x="1646039" y="329208"/>
                </a:lnTo>
                <a:lnTo>
                  <a:pt x="1316832" y="658415"/>
                </a:lnTo>
                <a:lnTo>
                  <a:pt x="0" y="658415"/>
                </a:lnTo>
                <a:lnTo>
                  <a:pt x="329208" y="329208"/>
                </a:lnTo>
                <a:lnTo>
                  <a:pt x="0" y="0"/>
                </a:lnTo>
                <a:close/>
              </a:path>
            </a:pathLst>
          </a:custGeom>
          <a:solidFill>
            <a:srgbClr val="FFC000"/>
          </a:solidFill>
        </p:spPr>
        <p:style>
          <a:lnRef idx="0">
            <a:schemeClr val="lt1">
              <a:hueOff val="0"/>
              <a:satOff val="0"/>
              <a:lumOff val="0"/>
              <a:alphaOff val="0"/>
            </a:schemeClr>
          </a:lnRef>
          <a:fillRef idx="3">
            <a:schemeClr val="accent4">
              <a:hueOff val="12907375"/>
              <a:satOff val="-30655"/>
              <a:lumOff val="-19019"/>
              <a:alphaOff val="0"/>
            </a:schemeClr>
          </a:fillRef>
          <a:effectRef idx="3">
            <a:schemeClr val="accent4">
              <a:hueOff val="12907375"/>
              <a:satOff val="-30655"/>
              <a:lumOff val="-19019"/>
              <a:alphaOff val="0"/>
            </a:schemeClr>
          </a:effectRef>
          <a:fontRef idx="minor">
            <a:schemeClr val="lt1"/>
          </a:fontRef>
        </p:style>
        <p:txBody>
          <a:bodyPr spcFirstLastPara="0" vert="horz" wrap="square" lIns="377214" tIns="16002" rIns="345209" bIns="16002" numCol="1" spcCol="1270" anchor="ctr" anchorCtr="0">
            <a:noAutofit/>
          </a:bodyPr>
          <a:lstStyle/>
          <a:p>
            <a:pPr marL="0" lvl="0" indent="0" algn="ctr" defTabSz="533400">
              <a:lnSpc>
                <a:spcPct val="90000"/>
              </a:lnSpc>
              <a:spcBef>
                <a:spcPct val="0"/>
              </a:spcBef>
              <a:spcAft>
                <a:spcPct val="35000"/>
              </a:spcAft>
              <a:buNone/>
            </a:pPr>
            <a:r>
              <a:rPr lang="en-US" kern="1200" dirty="0">
                <a:solidFill>
                  <a:schemeClr val="bg1">
                    <a:lumMod val="10000"/>
                  </a:schemeClr>
                </a:solidFill>
              </a:rPr>
              <a:t>Appeal</a:t>
            </a:r>
          </a:p>
        </p:txBody>
      </p:sp>
      <p:sp>
        <p:nvSpPr>
          <p:cNvPr id="10" name="Freeform 10">
            <a:extLst>
              <a:ext uri="{FF2B5EF4-FFF2-40B4-BE49-F238E27FC236}">
                <a16:creationId xmlns:a16="http://schemas.microsoft.com/office/drawing/2014/main" id="{446C776C-636B-442C-98E4-AFA22F1D46F9}"/>
              </a:ext>
            </a:extLst>
          </p:cNvPr>
          <p:cNvSpPr/>
          <p:nvPr/>
        </p:nvSpPr>
        <p:spPr>
          <a:xfrm>
            <a:off x="3665340" y="2637294"/>
            <a:ext cx="2707350" cy="823621"/>
          </a:xfrm>
          <a:custGeom>
            <a:avLst/>
            <a:gdLst>
              <a:gd name="connsiteX0" fmla="*/ 0 w 1646039"/>
              <a:gd name="connsiteY0" fmla="*/ 0 h 658415"/>
              <a:gd name="connsiteX1" fmla="*/ 1316832 w 1646039"/>
              <a:gd name="connsiteY1" fmla="*/ 0 h 658415"/>
              <a:gd name="connsiteX2" fmla="*/ 1646039 w 1646039"/>
              <a:gd name="connsiteY2" fmla="*/ 329208 h 658415"/>
              <a:gd name="connsiteX3" fmla="*/ 1316832 w 1646039"/>
              <a:gd name="connsiteY3" fmla="*/ 658415 h 658415"/>
              <a:gd name="connsiteX4" fmla="*/ 0 w 1646039"/>
              <a:gd name="connsiteY4" fmla="*/ 658415 h 658415"/>
              <a:gd name="connsiteX5" fmla="*/ 329208 w 1646039"/>
              <a:gd name="connsiteY5" fmla="*/ 329208 h 658415"/>
              <a:gd name="connsiteX6" fmla="*/ 0 w 1646039"/>
              <a:gd name="connsiteY6" fmla="*/ 0 h 6584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46039" h="658415">
                <a:moveTo>
                  <a:pt x="0" y="0"/>
                </a:moveTo>
                <a:lnTo>
                  <a:pt x="1316832" y="0"/>
                </a:lnTo>
                <a:lnTo>
                  <a:pt x="1646039" y="329208"/>
                </a:lnTo>
                <a:lnTo>
                  <a:pt x="1316832" y="658415"/>
                </a:lnTo>
                <a:lnTo>
                  <a:pt x="0" y="658415"/>
                </a:lnTo>
                <a:lnTo>
                  <a:pt x="329208" y="329208"/>
                </a:lnTo>
                <a:lnTo>
                  <a:pt x="0" y="0"/>
                </a:lnTo>
                <a:close/>
              </a:path>
            </a:pathLst>
          </a:custGeom>
        </p:spPr>
        <p:style>
          <a:lnRef idx="0">
            <a:schemeClr val="lt1">
              <a:hueOff val="0"/>
              <a:satOff val="0"/>
              <a:lumOff val="0"/>
              <a:alphaOff val="0"/>
            </a:schemeClr>
          </a:lnRef>
          <a:fillRef idx="3">
            <a:schemeClr val="accent4">
              <a:hueOff val="4302458"/>
              <a:satOff val="-10218"/>
              <a:lumOff val="-6340"/>
              <a:alphaOff val="0"/>
            </a:schemeClr>
          </a:fillRef>
          <a:effectRef idx="3">
            <a:schemeClr val="accent4">
              <a:hueOff val="4302458"/>
              <a:satOff val="-10218"/>
              <a:lumOff val="-6340"/>
              <a:alphaOff val="0"/>
            </a:schemeClr>
          </a:effectRef>
          <a:fontRef idx="minor">
            <a:schemeClr val="lt1"/>
          </a:fontRef>
        </p:style>
        <p:txBody>
          <a:bodyPr spcFirstLastPara="0" vert="horz" wrap="square" lIns="377214" tIns="16002" rIns="345209" bIns="16002" numCol="1" spcCol="1270" anchor="ctr" anchorCtr="0">
            <a:noAutofit/>
          </a:bodyPr>
          <a:lstStyle/>
          <a:p>
            <a:pPr marL="0" lvl="0" indent="0" algn="r" defTabSz="533400">
              <a:lnSpc>
                <a:spcPct val="90000"/>
              </a:lnSpc>
              <a:spcBef>
                <a:spcPct val="0"/>
              </a:spcBef>
              <a:spcAft>
                <a:spcPct val="35000"/>
              </a:spcAft>
              <a:buNone/>
            </a:pPr>
            <a:r>
              <a:rPr lang="en-US" sz="1600" kern="1200" dirty="0">
                <a:latin typeface="Calibri" panose="020F0502020204030204" pitchFamily="34" charset="0"/>
                <a:cs typeface="Calibri" panose="020F0502020204030204" pitchFamily="34" charset="0"/>
              </a:rPr>
              <a:t>Grievance Committee</a:t>
            </a:r>
          </a:p>
        </p:txBody>
      </p:sp>
      <p:sp>
        <p:nvSpPr>
          <p:cNvPr id="11" name="Freeform 11">
            <a:extLst>
              <a:ext uri="{FF2B5EF4-FFF2-40B4-BE49-F238E27FC236}">
                <a16:creationId xmlns:a16="http://schemas.microsoft.com/office/drawing/2014/main" id="{0C73DD39-4B0A-47A7-B60C-6CB598DF9FBA}"/>
              </a:ext>
            </a:extLst>
          </p:cNvPr>
          <p:cNvSpPr/>
          <p:nvPr/>
        </p:nvSpPr>
        <p:spPr>
          <a:xfrm>
            <a:off x="1275735" y="1698155"/>
            <a:ext cx="2707350" cy="823621"/>
          </a:xfrm>
          <a:custGeom>
            <a:avLst/>
            <a:gdLst>
              <a:gd name="connsiteX0" fmla="*/ 0 w 1646039"/>
              <a:gd name="connsiteY0" fmla="*/ 0 h 658415"/>
              <a:gd name="connsiteX1" fmla="*/ 1316832 w 1646039"/>
              <a:gd name="connsiteY1" fmla="*/ 0 h 658415"/>
              <a:gd name="connsiteX2" fmla="*/ 1646039 w 1646039"/>
              <a:gd name="connsiteY2" fmla="*/ 329208 h 658415"/>
              <a:gd name="connsiteX3" fmla="*/ 1316832 w 1646039"/>
              <a:gd name="connsiteY3" fmla="*/ 658415 h 658415"/>
              <a:gd name="connsiteX4" fmla="*/ 0 w 1646039"/>
              <a:gd name="connsiteY4" fmla="*/ 658415 h 658415"/>
              <a:gd name="connsiteX5" fmla="*/ 329208 w 1646039"/>
              <a:gd name="connsiteY5" fmla="*/ 329208 h 658415"/>
              <a:gd name="connsiteX6" fmla="*/ 0 w 1646039"/>
              <a:gd name="connsiteY6" fmla="*/ 0 h 6584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46039" h="658415">
                <a:moveTo>
                  <a:pt x="0" y="0"/>
                </a:moveTo>
                <a:lnTo>
                  <a:pt x="1316832" y="0"/>
                </a:lnTo>
                <a:lnTo>
                  <a:pt x="1646039" y="329208"/>
                </a:lnTo>
                <a:lnTo>
                  <a:pt x="1316832" y="658415"/>
                </a:lnTo>
                <a:lnTo>
                  <a:pt x="0" y="658415"/>
                </a:lnTo>
                <a:lnTo>
                  <a:pt x="329208" y="329208"/>
                </a:lnTo>
                <a:lnTo>
                  <a:pt x="0" y="0"/>
                </a:lnTo>
                <a:close/>
              </a:path>
            </a:pathLst>
          </a:custGeom>
          <a:solidFill>
            <a:schemeClr val="accent4">
              <a:lumMod val="75000"/>
            </a:schemeClr>
          </a:solidFill>
        </p:spPr>
        <p:style>
          <a:lnRef idx="0">
            <a:schemeClr val="lt1">
              <a:hueOff val="0"/>
              <a:satOff val="0"/>
              <a:lumOff val="0"/>
              <a:alphaOff val="0"/>
            </a:schemeClr>
          </a:lnRef>
          <a:fillRef idx="3">
            <a:schemeClr val="accent4">
              <a:hueOff val="4302458"/>
              <a:satOff val="-10218"/>
              <a:lumOff val="-6340"/>
              <a:alphaOff val="0"/>
            </a:schemeClr>
          </a:fillRef>
          <a:effectRef idx="3">
            <a:schemeClr val="accent4">
              <a:hueOff val="4302458"/>
              <a:satOff val="-10218"/>
              <a:lumOff val="-6340"/>
              <a:alphaOff val="0"/>
            </a:schemeClr>
          </a:effectRef>
          <a:fontRef idx="minor">
            <a:schemeClr val="lt1"/>
          </a:fontRef>
        </p:style>
        <p:txBody>
          <a:bodyPr spcFirstLastPara="0" vert="horz" wrap="square" lIns="377214" tIns="16002" rIns="345209" bIns="16002" numCol="1" spcCol="1270" anchor="ctr" anchorCtr="0">
            <a:noAutofit/>
          </a:bodyPr>
          <a:lstStyle/>
          <a:p>
            <a:pPr marL="0" lvl="0" indent="0" algn="r" defTabSz="533400">
              <a:lnSpc>
                <a:spcPct val="90000"/>
              </a:lnSpc>
              <a:spcBef>
                <a:spcPct val="0"/>
              </a:spcBef>
              <a:spcAft>
                <a:spcPct val="35000"/>
              </a:spcAft>
              <a:buNone/>
            </a:pPr>
            <a:r>
              <a:rPr lang="en-US" sz="1600" kern="1200" dirty="0">
                <a:latin typeface="Calibri" panose="020F0502020204030204" pitchFamily="34" charset="0"/>
                <a:cs typeface="Calibri" panose="020F0502020204030204" pitchFamily="34" charset="0"/>
              </a:rPr>
              <a:t>Arbitration Requests</a:t>
            </a:r>
          </a:p>
        </p:txBody>
      </p:sp>
    </p:spTree>
    <p:extLst>
      <p:ext uri="{BB962C8B-B14F-4D97-AF65-F5344CB8AC3E}">
        <p14:creationId xmlns:p14="http://schemas.microsoft.com/office/powerpoint/2010/main" val="1962446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
          <a:stretch/>
        </a:blip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36FA072-D541-4EE8-9DC6-513AAB2B9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33" y="-1"/>
            <a:ext cx="11184467"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2BD4AA0B-889E-42F1-8C61-06B59098806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3" name="Rectangle 12">
            <a:extLst>
              <a:ext uri="{FF2B5EF4-FFF2-40B4-BE49-F238E27FC236}">
                <a16:creationId xmlns:a16="http://schemas.microsoft.com/office/drawing/2014/main" id="{27A27B9E-2573-4972-8BC6-6FC372B9F6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2684A4E-2FEB-456B-BFC9-4FEA3CCD56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27EE682-561E-458A-A024-666C8FF8D6A0}"/>
              </a:ext>
            </a:extLst>
          </p:cNvPr>
          <p:cNvSpPr>
            <a:spLocks noGrp="1"/>
          </p:cNvSpPr>
          <p:nvPr>
            <p:ph type="title"/>
          </p:nvPr>
        </p:nvSpPr>
        <p:spPr>
          <a:xfrm>
            <a:off x="1808936" y="2811270"/>
            <a:ext cx="3473753" cy="1770045"/>
          </a:xfrm>
        </p:spPr>
        <p:txBody>
          <a:bodyPr>
            <a:normAutofit/>
          </a:bodyPr>
          <a:lstStyle/>
          <a:p>
            <a:pPr algn="l"/>
            <a:r>
              <a:rPr lang="en-US" b="1" dirty="0"/>
              <a:t>Ethics vs. Arbitration</a:t>
            </a:r>
            <a:endParaRPr lang="en-US" b="1"/>
          </a:p>
        </p:txBody>
      </p:sp>
      <p:graphicFrame>
        <p:nvGraphicFramePr>
          <p:cNvPr id="5" name="Content Placeholder 2">
            <a:extLst>
              <a:ext uri="{FF2B5EF4-FFF2-40B4-BE49-F238E27FC236}">
                <a16:creationId xmlns:a16="http://schemas.microsoft.com/office/drawing/2014/main" id="{AE5532C2-B074-449A-85FC-FB201B420363}"/>
              </a:ext>
            </a:extLst>
          </p:cNvPr>
          <p:cNvGraphicFramePr>
            <a:graphicFrameLocks noGrp="1"/>
          </p:cNvGraphicFramePr>
          <p:nvPr>
            <p:ph idx="1"/>
            <p:extLst>
              <p:ext uri="{D42A27DB-BD31-4B8C-83A1-F6EECF244321}">
                <p14:modId xmlns:p14="http://schemas.microsoft.com/office/powerpoint/2010/main" val="3794881594"/>
              </p:ext>
            </p:extLst>
          </p:nvPr>
        </p:nvGraphicFramePr>
        <p:xfrm>
          <a:off x="6280264" y="550974"/>
          <a:ext cx="5295778" cy="572756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977012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stretch/>
        </a:blip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936FA072-D541-4EE8-9DC6-513AAB2B9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33" y="-1"/>
            <a:ext cx="11184467"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a:extLst>
              <a:ext uri="{FF2B5EF4-FFF2-40B4-BE49-F238E27FC236}">
                <a16:creationId xmlns:a16="http://schemas.microsoft.com/office/drawing/2014/main" id="{2BD4AA0B-889E-42F1-8C61-06B59098806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31" name="Rectangle 30">
            <a:extLst>
              <a:ext uri="{FF2B5EF4-FFF2-40B4-BE49-F238E27FC236}">
                <a16:creationId xmlns:a16="http://schemas.microsoft.com/office/drawing/2014/main" id="{27A27B9E-2573-4972-8BC6-6FC372B9F6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A2684A4E-2FEB-456B-BFC9-4FEA3CCD56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1351B5-796B-4E38-913E-F77D86B4CF82}"/>
              </a:ext>
            </a:extLst>
          </p:cNvPr>
          <p:cNvSpPr>
            <a:spLocks noGrp="1"/>
          </p:cNvSpPr>
          <p:nvPr>
            <p:ph type="title"/>
          </p:nvPr>
        </p:nvSpPr>
        <p:spPr>
          <a:xfrm>
            <a:off x="1808936" y="2811270"/>
            <a:ext cx="3473753" cy="1770045"/>
          </a:xfrm>
        </p:spPr>
        <p:txBody>
          <a:bodyPr vert="horz" lIns="91440" tIns="45720" rIns="91440" bIns="45720" rtlCol="0">
            <a:normAutofit/>
          </a:bodyPr>
          <a:lstStyle/>
          <a:p>
            <a:pPr algn="l"/>
            <a:r>
              <a:rPr lang="en-US"/>
              <a:t>Arbitration</a:t>
            </a:r>
            <a:r>
              <a:rPr lang="en-US" dirty="0"/>
              <a:t> </a:t>
            </a:r>
            <a:endParaRPr lang="en-US"/>
          </a:p>
        </p:txBody>
      </p:sp>
      <p:graphicFrame>
        <p:nvGraphicFramePr>
          <p:cNvPr id="4" name="Content Placeholder 3">
            <a:extLst>
              <a:ext uri="{FF2B5EF4-FFF2-40B4-BE49-F238E27FC236}">
                <a16:creationId xmlns:a16="http://schemas.microsoft.com/office/drawing/2014/main" id="{AACBE537-1AB8-4B32-AD69-9C906A6D3176}"/>
              </a:ext>
            </a:extLst>
          </p:cNvPr>
          <p:cNvGraphicFramePr>
            <a:graphicFrameLocks noGrp="1"/>
          </p:cNvGraphicFramePr>
          <p:nvPr>
            <p:ph idx="1"/>
            <p:extLst>
              <p:ext uri="{D42A27DB-BD31-4B8C-83A1-F6EECF244321}">
                <p14:modId xmlns:p14="http://schemas.microsoft.com/office/powerpoint/2010/main" val="883848649"/>
              </p:ext>
            </p:extLst>
          </p:nvPr>
        </p:nvGraphicFramePr>
        <p:xfrm>
          <a:off x="6280264" y="721754"/>
          <a:ext cx="5295779" cy="5386011"/>
        </p:xfrm>
        <a:graphic>
          <a:graphicData uri="http://schemas.openxmlformats.org/drawingml/2006/table">
            <a:tbl>
              <a:tblPr firstRow="1" firstCol="1" bandRow="1">
                <a:tableStyleId>{5C22544A-7EE6-4342-B048-85BDC9FD1C3A}</a:tableStyleId>
              </a:tblPr>
              <a:tblGrid>
                <a:gridCol w="2628990">
                  <a:extLst>
                    <a:ext uri="{9D8B030D-6E8A-4147-A177-3AD203B41FA5}">
                      <a16:colId xmlns:a16="http://schemas.microsoft.com/office/drawing/2014/main" val="2858022084"/>
                    </a:ext>
                  </a:extLst>
                </a:gridCol>
                <a:gridCol w="2666789">
                  <a:extLst>
                    <a:ext uri="{9D8B030D-6E8A-4147-A177-3AD203B41FA5}">
                      <a16:colId xmlns:a16="http://schemas.microsoft.com/office/drawing/2014/main" val="3179410748"/>
                    </a:ext>
                  </a:extLst>
                </a:gridCol>
              </a:tblGrid>
              <a:tr h="345054">
                <a:tc>
                  <a:txBody>
                    <a:bodyPr/>
                    <a:lstStyle/>
                    <a:p>
                      <a:pPr marL="0" marR="0" algn="ctr" hangingPunct="0">
                        <a:spcBef>
                          <a:spcPts val="0"/>
                        </a:spcBef>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2000">
                          <a:effectLst/>
                        </a:rPr>
                        <a:t>Mandatory</a:t>
                      </a:r>
                      <a:endParaRPr lang="en-US" sz="2300">
                        <a:effectLst/>
                        <a:latin typeface="Times New Roman" panose="02020603050405020304" pitchFamily="18" charset="0"/>
                        <a:ea typeface="Times New Roman" panose="02020603050405020304" pitchFamily="18" charset="0"/>
                      </a:endParaRPr>
                    </a:p>
                  </a:txBody>
                  <a:tcPr marL="66608" marR="66608" marT="0" marB="0" anchor="ctr"/>
                </a:tc>
                <a:tc>
                  <a:txBody>
                    <a:bodyPr/>
                    <a:lstStyle/>
                    <a:p>
                      <a:pPr marL="0" marR="0" algn="ctr" hangingPunct="0">
                        <a:spcBef>
                          <a:spcPts val="0"/>
                        </a:spcBef>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2000" b="1">
                          <a:effectLst/>
                        </a:rPr>
                        <a:t>Voluntary</a:t>
                      </a:r>
                      <a:endParaRPr lang="en-US" sz="1200" b="1">
                        <a:effectLst/>
                        <a:latin typeface="Times New Roman" panose="02020603050405020304" pitchFamily="18" charset="0"/>
                        <a:ea typeface="Times New Roman" panose="02020603050405020304" pitchFamily="18" charset="0"/>
                      </a:endParaRPr>
                    </a:p>
                  </a:txBody>
                  <a:tcPr marL="66608" marR="66608" marT="0" marB="0" anchor="ctr"/>
                </a:tc>
                <a:extLst>
                  <a:ext uri="{0D108BD9-81ED-4DB2-BD59-A6C34878D82A}">
                    <a16:rowId xmlns:a16="http://schemas.microsoft.com/office/drawing/2014/main" val="2067951259"/>
                  </a:ext>
                </a:extLst>
              </a:tr>
              <a:tr h="1078789">
                <a:tc>
                  <a:txBody>
                    <a:bodyPr/>
                    <a:lstStyle/>
                    <a:p>
                      <a:pPr marL="0" marR="0" algn="ctr" hangingPunct="0">
                        <a:spcBef>
                          <a:spcPts val="0"/>
                        </a:spcBef>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0" algn="l"/>
                          <a:tab pos="45085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1700" b="0">
                          <a:effectLst/>
                        </a:rPr>
                        <a:t>REALTOR® principals associated with different firms</a:t>
                      </a:r>
                      <a:endParaRPr lang="en-US" sz="2000" b="0">
                        <a:effectLst/>
                      </a:endParaRPr>
                    </a:p>
                    <a:p>
                      <a:pPr marL="0" marR="0" algn="ctr" hangingPunct="0">
                        <a:spcBef>
                          <a:spcPts val="0"/>
                        </a:spcBef>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1700" b="0">
                          <a:effectLst/>
                        </a:rPr>
                        <a:t> </a:t>
                      </a:r>
                      <a:endParaRPr lang="en-US" sz="2000" b="0">
                        <a:effectLst/>
                        <a:latin typeface="Times New Roman" panose="02020603050405020304" pitchFamily="18" charset="0"/>
                        <a:ea typeface="Times New Roman" panose="02020603050405020304" pitchFamily="18" charset="0"/>
                      </a:endParaRPr>
                    </a:p>
                  </a:txBody>
                  <a:tcPr marL="66608" marR="66608" marT="0" marB="0" anchor="ctr"/>
                </a:tc>
                <a:tc>
                  <a:txBody>
                    <a:bodyPr/>
                    <a:lstStyle/>
                    <a:p>
                      <a:pPr marL="0" marR="0" algn="ctr" hangingPunct="0">
                        <a:spcBef>
                          <a:spcPts val="0"/>
                        </a:spcBef>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1700" b="0">
                          <a:effectLst/>
                        </a:rPr>
                        <a:t>REALTORS® within the same firm</a:t>
                      </a:r>
                      <a:endParaRPr lang="en-US" sz="2000" b="0">
                        <a:effectLst/>
                        <a:latin typeface="Times New Roman" panose="02020603050405020304" pitchFamily="18" charset="0"/>
                        <a:ea typeface="Times New Roman" panose="02020603050405020304" pitchFamily="18" charset="0"/>
                      </a:endParaRPr>
                    </a:p>
                  </a:txBody>
                  <a:tcPr marL="66608" marR="66608" marT="0" marB="0" anchor="ctr"/>
                </a:tc>
                <a:extLst>
                  <a:ext uri="{0D108BD9-81ED-4DB2-BD59-A6C34878D82A}">
                    <a16:rowId xmlns:a16="http://schemas.microsoft.com/office/drawing/2014/main" val="2207653279"/>
                  </a:ext>
                </a:extLst>
              </a:tr>
              <a:tr h="1594386">
                <a:tc>
                  <a:txBody>
                    <a:bodyPr/>
                    <a:lstStyle/>
                    <a:p>
                      <a:pPr marL="0" marR="0" algn="ctr" hangingPunct="0">
                        <a:spcBef>
                          <a:spcPts val="0"/>
                        </a:spcBef>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1700" b="0">
                          <a:effectLst/>
                        </a:rPr>
                        <a:t>REALTOR® principals associated with different firms when requested by their REALTOR® licensees </a:t>
                      </a:r>
                      <a:endParaRPr lang="en-US" sz="2000" b="0">
                        <a:effectLst/>
                      </a:endParaRPr>
                    </a:p>
                    <a:p>
                      <a:pPr marL="0" marR="0" algn="ctr" hangingPunct="0">
                        <a:spcBef>
                          <a:spcPts val="0"/>
                        </a:spcBef>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1700" b="0">
                          <a:effectLst/>
                        </a:rPr>
                        <a:t> </a:t>
                      </a:r>
                      <a:endParaRPr lang="en-US" sz="2000" b="0">
                        <a:effectLst/>
                        <a:latin typeface="Times New Roman" panose="02020603050405020304" pitchFamily="18" charset="0"/>
                        <a:ea typeface="Times New Roman" panose="02020603050405020304" pitchFamily="18" charset="0"/>
                      </a:endParaRPr>
                    </a:p>
                  </a:txBody>
                  <a:tcPr marL="66608" marR="66608" marT="0" marB="0" anchor="ctr"/>
                </a:tc>
                <a:tc>
                  <a:txBody>
                    <a:bodyPr/>
                    <a:lstStyle/>
                    <a:p>
                      <a:pPr marL="0" marR="0" algn="ctr" hangingPunct="0">
                        <a:spcBef>
                          <a:spcPts val="0"/>
                        </a:spcBef>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1700" b="0">
                          <a:effectLst/>
                        </a:rPr>
                        <a:t>REALTORS® and real estate professionals that do not hold REALTOR® membership  </a:t>
                      </a:r>
                      <a:endParaRPr lang="en-US" sz="2000" b="0">
                        <a:effectLst/>
                        <a:latin typeface="Times New Roman" panose="02020603050405020304" pitchFamily="18" charset="0"/>
                        <a:ea typeface="Times New Roman" panose="02020603050405020304" pitchFamily="18" charset="0"/>
                      </a:endParaRPr>
                    </a:p>
                  </a:txBody>
                  <a:tcPr marL="66608" marR="66608" marT="0" marB="0" anchor="ctr"/>
                </a:tc>
                <a:extLst>
                  <a:ext uri="{0D108BD9-81ED-4DB2-BD59-A6C34878D82A}">
                    <a16:rowId xmlns:a16="http://schemas.microsoft.com/office/drawing/2014/main" val="865560782"/>
                  </a:ext>
                </a:extLst>
              </a:tr>
              <a:tr h="2367782">
                <a:tc>
                  <a:txBody>
                    <a:bodyPr/>
                    <a:lstStyle/>
                    <a:p>
                      <a:pPr marL="0" marR="0" algn="ctr" hangingPunct="0">
                        <a:spcBef>
                          <a:spcPts val="0"/>
                        </a:spcBef>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1700" b="0">
                          <a:effectLst/>
                        </a:rPr>
                        <a:t>Clients and the REALTOR® principals who represent them as agents. In this situation, the client must agree to arbitrate the dispute through the association of REALTORS®. </a:t>
                      </a:r>
                      <a:endParaRPr lang="en-US" sz="2000" b="0">
                        <a:effectLst/>
                      </a:endParaRPr>
                    </a:p>
                    <a:p>
                      <a:pPr marL="0" marR="0" algn="ctr" hangingPunct="0">
                        <a:spcBef>
                          <a:spcPts val="0"/>
                        </a:spcBef>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1700" b="0">
                          <a:effectLst/>
                        </a:rPr>
                        <a:t> </a:t>
                      </a:r>
                      <a:endParaRPr lang="en-US" sz="2000" b="0">
                        <a:effectLst/>
                        <a:latin typeface="Times New Roman" panose="02020603050405020304" pitchFamily="18" charset="0"/>
                        <a:ea typeface="Times New Roman" panose="02020603050405020304" pitchFamily="18" charset="0"/>
                      </a:endParaRPr>
                    </a:p>
                  </a:txBody>
                  <a:tcPr marL="66608" marR="66608" marT="0" marB="0" anchor="ctr"/>
                </a:tc>
                <a:tc>
                  <a:txBody>
                    <a:bodyPr/>
                    <a:lstStyle/>
                    <a:p>
                      <a:pPr marL="0" marR="0" algn="ctr" hangingPunct="0">
                        <a:spcBef>
                          <a:spcPts val="0"/>
                        </a:spcBef>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1700" b="0">
                          <a:effectLst/>
                        </a:rPr>
                        <a:t>REALTORS® and customers (no agency relationship)</a:t>
                      </a:r>
                      <a:endParaRPr lang="en-US" sz="2000" b="0">
                        <a:effectLst/>
                        <a:latin typeface="Times New Roman" panose="02020603050405020304" pitchFamily="18" charset="0"/>
                        <a:ea typeface="Times New Roman" panose="02020603050405020304" pitchFamily="18" charset="0"/>
                      </a:endParaRPr>
                    </a:p>
                  </a:txBody>
                  <a:tcPr marL="66608" marR="66608" marT="0" marB="0" anchor="ctr"/>
                </a:tc>
                <a:extLst>
                  <a:ext uri="{0D108BD9-81ED-4DB2-BD59-A6C34878D82A}">
                    <a16:rowId xmlns:a16="http://schemas.microsoft.com/office/drawing/2014/main" val="847126245"/>
                  </a:ext>
                </a:extLst>
              </a:tr>
            </a:tbl>
          </a:graphicData>
        </a:graphic>
      </p:graphicFrame>
    </p:spTree>
    <p:extLst>
      <p:ext uri="{BB962C8B-B14F-4D97-AF65-F5344CB8AC3E}">
        <p14:creationId xmlns:p14="http://schemas.microsoft.com/office/powerpoint/2010/main" val="343582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3"/>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F3CF990-ACB8-443A-BB74-D36EC8A00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601900C-265D-4146-A578-477541E3D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0B98862-BEE1-44FB-A335-A1B9106B4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a:noFill/>
        </p:spPr>
      </p:pic>
      <p:sp>
        <p:nvSpPr>
          <p:cNvPr id="14" name="Freeform: Shape 13">
            <a:extLst>
              <a:ext uri="{FF2B5EF4-FFF2-40B4-BE49-F238E27FC236}">
                <a16:creationId xmlns:a16="http://schemas.microsoft.com/office/drawing/2014/main" id="{65F94F98-3A57-49AA-838E-91AAF600B6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678519" y="-1660968"/>
            <a:ext cx="5838229" cy="11188733"/>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000">
                <a:schemeClr val="accent1">
                  <a:alpha val="0"/>
                </a:schemeClr>
              </a:gs>
              <a:gs pos="100000">
                <a:schemeClr val="accent1">
                  <a:alpha val="75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Picture 15">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val="0"/>
              </a:ext>
            </a:extLst>
          </a:blip>
          <a:stretch>
            <a:fillRect/>
          </a:stretch>
        </p:blipFill>
        <p:spPr>
          <a:xfrm>
            <a:off x="1067" y="0"/>
            <a:ext cx="12189867" cy="6858000"/>
          </a:xfrm>
          <a:prstGeom prst="rect">
            <a:avLst/>
          </a:prstGeom>
        </p:spPr>
      </p:pic>
      <p:sp>
        <p:nvSpPr>
          <p:cNvPr id="18" name="Rectangle 17">
            <a:extLst>
              <a:ext uri="{FF2B5EF4-FFF2-40B4-BE49-F238E27FC236}">
                <a16:creationId xmlns:a16="http://schemas.microsoft.com/office/drawing/2014/main" id="{41F8C064-2DC5-4758-B49C-76BFF64052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solidFill>
            <a:schemeClr val="tx2">
              <a:lumMod val="1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FBD68200-BC03-4015-860B-CD5C30CD7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3542" y="0"/>
            <a:ext cx="7875912" cy="685800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15000">
                <a:schemeClr val="bg2">
                  <a:alpha val="0"/>
                </a:schemeClr>
              </a:gs>
              <a:gs pos="100000">
                <a:schemeClr val="bg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59909"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Oval 23">
            <a:extLst>
              <a:ext uri="{FF2B5EF4-FFF2-40B4-BE49-F238E27FC236}">
                <a16:creationId xmlns:a16="http://schemas.microsoft.com/office/drawing/2014/main" id="{332A6F87-AC28-4AA8-B8A6-AEBC67BD0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47567" y="421698"/>
            <a:ext cx="967148"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B6392B8-7DE6-48FF-ABC4-BE7EA8030F06}"/>
              </a:ext>
            </a:extLst>
          </p:cNvPr>
          <p:cNvSpPr>
            <a:spLocks noGrp="1"/>
          </p:cNvSpPr>
          <p:nvPr>
            <p:ph type="title"/>
          </p:nvPr>
        </p:nvSpPr>
        <p:spPr>
          <a:xfrm>
            <a:off x="2188901" y="808056"/>
            <a:ext cx="8381238" cy="1077229"/>
          </a:xfrm>
        </p:spPr>
        <p:txBody>
          <a:bodyPr>
            <a:normAutofit/>
          </a:bodyPr>
          <a:lstStyle/>
          <a:p>
            <a:pPr algn="l"/>
            <a:r>
              <a:rPr lang="en-US" sz="4800" b="1"/>
              <a:t>Filing Deadline</a:t>
            </a:r>
          </a:p>
        </p:txBody>
      </p:sp>
      <p:sp>
        <p:nvSpPr>
          <p:cNvPr id="3" name="Content Placeholder 2">
            <a:extLst>
              <a:ext uri="{FF2B5EF4-FFF2-40B4-BE49-F238E27FC236}">
                <a16:creationId xmlns:a16="http://schemas.microsoft.com/office/drawing/2014/main" id="{8CAD3B52-C38F-4701-9F53-B52684DCC2E9}"/>
              </a:ext>
            </a:extLst>
          </p:cNvPr>
          <p:cNvSpPr>
            <a:spLocks noGrp="1"/>
          </p:cNvSpPr>
          <p:nvPr>
            <p:ph idx="1"/>
          </p:nvPr>
        </p:nvSpPr>
        <p:spPr>
          <a:xfrm>
            <a:off x="2256639" y="2052116"/>
            <a:ext cx="6572814" cy="3997828"/>
          </a:xfrm>
        </p:spPr>
        <p:txBody>
          <a:bodyPr anchor="t">
            <a:normAutofit/>
          </a:bodyPr>
          <a:lstStyle/>
          <a:p>
            <a:r>
              <a:rPr lang="en-US" sz="1800"/>
              <a:t>180 Days after </a:t>
            </a:r>
            <a:r>
              <a:rPr lang="en-US" sz="1800" i="1"/>
              <a:t>the later of: </a:t>
            </a:r>
            <a:endParaRPr lang="en-US" sz="1800"/>
          </a:p>
          <a:p>
            <a:pPr lvl="1"/>
            <a:r>
              <a:rPr lang="en-US" dirty="0"/>
              <a:t>The closing of the transaction, if any; or</a:t>
            </a:r>
          </a:p>
          <a:p>
            <a:pPr lvl="1"/>
            <a:r>
              <a:rPr lang="en-US" dirty="0"/>
              <a:t>The realization that a dispute existed.</a:t>
            </a:r>
          </a:p>
        </p:txBody>
      </p:sp>
    </p:spTree>
    <p:extLst>
      <p:ext uri="{BB962C8B-B14F-4D97-AF65-F5344CB8AC3E}">
        <p14:creationId xmlns:p14="http://schemas.microsoft.com/office/powerpoint/2010/main" val="3718748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3"/>
          <a:stretch/>
        </a:blip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36FA072-D541-4EE8-9DC6-513AAB2B9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33" y="-1"/>
            <a:ext cx="11184467"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2BD4AA0B-889E-42F1-8C61-06B59098806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3" name="Rectangle 12">
            <a:extLst>
              <a:ext uri="{FF2B5EF4-FFF2-40B4-BE49-F238E27FC236}">
                <a16:creationId xmlns:a16="http://schemas.microsoft.com/office/drawing/2014/main" id="{27A27B9E-2573-4972-8BC6-6FC372B9F6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2684A4E-2FEB-456B-BFC9-4FEA3CCD56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39420EE-26EC-4CAD-BF32-B24273885EC0}"/>
              </a:ext>
            </a:extLst>
          </p:cNvPr>
          <p:cNvSpPr>
            <a:spLocks noGrp="1"/>
          </p:cNvSpPr>
          <p:nvPr>
            <p:ph type="title"/>
          </p:nvPr>
        </p:nvSpPr>
        <p:spPr>
          <a:xfrm>
            <a:off x="1808936" y="2811270"/>
            <a:ext cx="3473753" cy="1770045"/>
          </a:xfrm>
        </p:spPr>
        <p:txBody>
          <a:bodyPr>
            <a:normAutofit/>
          </a:bodyPr>
          <a:lstStyle/>
          <a:p>
            <a:pPr algn="l"/>
            <a:r>
              <a:rPr lang="en-US" b="1" dirty="0"/>
              <a:t>Role of the Grievance Committee</a:t>
            </a:r>
            <a:endParaRPr lang="en-US" b="1"/>
          </a:p>
        </p:txBody>
      </p:sp>
      <p:graphicFrame>
        <p:nvGraphicFramePr>
          <p:cNvPr id="5" name="Content Placeholder 2">
            <a:extLst>
              <a:ext uri="{FF2B5EF4-FFF2-40B4-BE49-F238E27FC236}">
                <a16:creationId xmlns:a16="http://schemas.microsoft.com/office/drawing/2014/main" id="{C8AEE3AB-498D-4E63-A7F5-C8B0F4495C09}"/>
              </a:ext>
            </a:extLst>
          </p:cNvPr>
          <p:cNvGraphicFramePr>
            <a:graphicFrameLocks noGrp="1"/>
          </p:cNvGraphicFramePr>
          <p:nvPr>
            <p:ph idx="1"/>
            <p:extLst>
              <p:ext uri="{D42A27DB-BD31-4B8C-83A1-F6EECF244321}">
                <p14:modId xmlns:p14="http://schemas.microsoft.com/office/powerpoint/2010/main" val="3896233747"/>
              </p:ext>
            </p:extLst>
          </p:nvPr>
        </p:nvGraphicFramePr>
        <p:xfrm>
          <a:off x="6280264" y="550974"/>
          <a:ext cx="5295778" cy="572756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899590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3"/>
          <a:stretch/>
        </a:blip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36FA072-D541-4EE8-9DC6-513AAB2B9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33" y="-1"/>
            <a:ext cx="11184467"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2BD4AA0B-889E-42F1-8C61-06B59098806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3" name="Rectangle 12">
            <a:extLst>
              <a:ext uri="{FF2B5EF4-FFF2-40B4-BE49-F238E27FC236}">
                <a16:creationId xmlns:a16="http://schemas.microsoft.com/office/drawing/2014/main" id="{27A27B9E-2573-4972-8BC6-6FC372B9F6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2684A4E-2FEB-456B-BFC9-4FEA3CCD56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9D9EFF-D552-415B-8CAE-E6649E872D61}"/>
              </a:ext>
            </a:extLst>
          </p:cNvPr>
          <p:cNvSpPr>
            <a:spLocks noGrp="1"/>
          </p:cNvSpPr>
          <p:nvPr>
            <p:ph type="title"/>
          </p:nvPr>
        </p:nvSpPr>
        <p:spPr>
          <a:xfrm>
            <a:off x="1808936" y="2811270"/>
            <a:ext cx="3473753" cy="1770045"/>
          </a:xfrm>
        </p:spPr>
        <p:txBody>
          <a:bodyPr>
            <a:normAutofit/>
          </a:bodyPr>
          <a:lstStyle/>
          <a:p>
            <a:pPr algn="l"/>
            <a:r>
              <a:rPr lang="en-US" sz="3100" b="1"/>
              <a:t>The Professional Standards Hearing</a:t>
            </a:r>
          </a:p>
        </p:txBody>
      </p:sp>
      <p:graphicFrame>
        <p:nvGraphicFramePr>
          <p:cNvPr id="5" name="Content Placeholder 2">
            <a:extLst>
              <a:ext uri="{FF2B5EF4-FFF2-40B4-BE49-F238E27FC236}">
                <a16:creationId xmlns:a16="http://schemas.microsoft.com/office/drawing/2014/main" id="{9553D81F-E5DE-4A93-BD19-0753405A217C}"/>
              </a:ext>
            </a:extLst>
          </p:cNvPr>
          <p:cNvGraphicFramePr>
            <a:graphicFrameLocks noGrp="1"/>
          </p:cNvGraphicFramePr>
          <p:nvPr>
            <p:ph idx="1"/>
            <p:extLst>
              <p:ext uri="{D42A27DB-BD31-4B8C-83A1-F6EECF244321}">
                <p14:modId xmlns:p14="http://schemas.microsoft.com/office/powerpoint/2010/main" val="180405251"/>
              </p:ext>
            </p:extLst>
          </p:nvPr>
        </p:nvGraphicFramePr>
        <p:xfrm>
          <a:off x="6280264" y="550974"/>
          <a:ext cx="5295778" cy="572756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569818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3"/>
          <a:stretch/>
        </a:blip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936FA072-D541-4EE8-9DC6-513AAB2B9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33" y="-1"/>
            <a:ext cx="11184467"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a:extLst>
              <a:ext uri="{FF2B5EF4-FFF2-40B4-BE49-F238E27FC236}">
                <a16:creationId xmlns:a16="http://schemas.microsoft.com/office/drawing/2014/main" id="{2BD4AA0B-889E-42F1-8C61-06B59098806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24" name="Rectangle 23">
            <a:extLst>
              <a:ext uri="{FF2B5EF4-FFF2-40B4-BE49-F238E27FC236}">
                <a16:creationId xmlns:a16="http://schemas.microsoft.com/office/drawing/2014/main" id="{27A27B9E-2573-4972-8BC6-6FC372B9F6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2684A4E-2FEB-456B-BFC9-4FEA3CCD56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E3661B-5323-4503-8AC0-6D64C865C9CA}"/>
              </a:ext>
            </a:extLst>
          </p:cNvPr>
          <p:cNvSpPr>
            <a:spLocks noGrp="1"/>
          </p:cNvSpPr>
          <p:nvPr>
            <p:ph type="title"/>
          </p:nvPr>
        </p:nvSpPr>
        <p:spPr>
          <a:xfrm>
            <a:off x="1808936" y="2811270"/>
            <a:ext cx="3473753" cy="1770045"/>
          </a:xfrm>
        </p:spPr>
        <p:txBody>
          <a:bodyPr>
            <a:normAutofit/>
          </a:bodyPr>
          <a:lstStyle/>
          <a:p>
            <a:pPr algn="l"/>
            <a:r>
              <a:rPr lang="en-US" sz="4000" dirty="0"/>
              <a:t>Standards of Proof</a:t>
            </a:r>
          </a:p>
        </p:txBody>
      </p:sp>
      <p:graphicFrame>
        <p:nvGraphicFramePr>
          <p:cNvPr id="5" name="Content Placeholder 2">
            <a:extLst>
              <a:ext uri="{FF2B5EF4-FFF2-40B4-BE49-F238E27FC236}">
                <a16:creationId xmlns:a16="http://schemas.microsoft.com/office/drawing/2014/main" id="{1B32298C-B1F5-4966-8EE8-5386A44E73E2}"/>
              </a:ext>
            </a:extLst>
          </p:cNvPr>
          <p:cNvGraphicFramePr>
            <a:graphicFrameLocks noGrp="1"/>
          </p:cNvGraphicFramePr>
          <p:nvPr>
            <p:ph idx="1"/>
            <p:extLst>
              <p:ext uri="{D42A27DB-BD31-4B8C-83A1-F6EECF244321}">
                <p14:modId xmlns:p14="http://schemas.microsoft.com/office/powerpoint/2010/main" val="395030866"/>
              </p:ext>
            </p:extLst>
          </p:nvPr>
        </p:nvGraphicFramePr>
        <p:xfrm>
          <a:off x="6280264" y="550974"/>
          <a:ext cx="5295778" cy="572756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0217291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092780C6FCE404F895883EA459121D4" ma:contentTypeVersion="7" ma:contentTypeDescription="Create a new document." ma:contentTypeScope="" ma:versionID="82857f8b4d616899b132435e0132ee50">
  <xsd:schema xmlns:xsd="http://www.w3.org/2001/XMLSchema" xmlns:xs="http://www.w3.org/2001/XMLSchema" xmlns:p="http://schemas.microsoft.com/office/2006/metadata/properties" xmlns:ns2="ed82d5ce-ac55-4faf-b302-f86d2c2d6074" xmlns:ns3="c25606f7-3c0a-4023-9f62-0ff088a46964" targetNamespace="http://schemas.microsoft.com/office/2006/metadata/properties" ma:root="true" ma:fieldsID="06cd592d0cca53112f9c3805eed4537f" ns2:_="" ns3:_="">
    <xsd:import namespace="ed82d5ce-ac55-4faf-b302-f86d2c2d6074"/>
    <xsd:import namespace="c25606f7-3c0a-4023-9f62-0ff088a4696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82d5ce-ac55-4faf-b302-f86d2c2d60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25606f7-3c0a-4023-9f62-0ff088a469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B021F74-FF28-4569-BF21-E67568466066}">
  <ds:schemaRefs>
    <ds:schemaRef ds:uri="http://schemas.microsoft.com/sharepoint/v3/contenttype/forms"/>
  </ds:schemaRefs>
</ds:datastoreItem>
</file>

<file path=customXml/itemProps2.xml><?xml version="1.0" encoding="utf-8"?>
<ds:datastoreItem xmlns:ds="http://schemas.openxmlformats.org/officeDocument/2006/customXml" ds:itemID="{6096FF33-2A8A-4B2B-AE11-87E0B4EFCE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d82d5ce-ac55-4faf-b302-f86d2c2d6074"/>
    <ds:schemaRef ds:uri="c25606f7-3c0a-4023-9f62-0ff088a469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339B2F0-4649-4B3A-A46A-0D5D9741804E}">
  <ds:schemaRefs>
    <ds:schemaRef ds:uri="http://schemas.microsoft.com/office/2006/metadata/properties"/>
    <ds:schemaRef ds:uri="c25606f7-3c0a-4023-9f62-0ff088a46964"/>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ed82d5ce-ac55-4faf-b302-f86d2c2d6074"/>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{2EF2CAA6-501F-411E-82CC-6D1071352F23}tf16401375</Template>
  <TotalTime>17</TotalTime>
  <Words>1486</Words>
  <Application>Microsoft Office PowerPoint</Application>
  <PresentationFormat>Widescreen</PresentationFormat>
  <Paragraphs>120</Paragraphs>
  <Slides>13</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MS Shell Dlg 2</vt:lpstr>
      <vt:lpstr>Times New Roman</vt:lpstr>
      <vt:lpstr>Wingdings</vt:lpstr>
      <vt:lpstr>Wingdings 3</vt:lpstr>
      <vt:lpstr>Madison</vt:lpstr>
      <vt:lpstr>The Complaint Process</vt:lpstr>
      <vt:lpstr>PowerPoint Presentation</vt:lpstr>
      <vt:lpstr>The Complaint Process</vt:lpstr>
      <vt:lpstr>Ethics vs. Arbitration</vt:lpstr>
      <vt:lpstr>Arbitration </vt:lpstr>
      <vt:lpstr>Filing Deadline</vt:lpstr>
      <vt:lpstr>Role of the Grievance Committee</vt:lpstr>
      <vt:lpstr>The Professional Standards Hearing</vt:lpstr>
      <vt:lpstr>Standards of Proof</vt:lpstr>
      <vt:lpstr>Authorized Discipline – Ethics Complaints</vt:lpstr>
      <vt:lpstr>Arbitration Hearing Award</vt:lpstr>
      <vt:lpstr>After the Hearing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Complaint Process</dc:title>
  <dc:creator>Cate Oroszlan</dc:creator>
  <cp:lastModifiedBy>Laura Farley</cp:lastModifiedBy>
  <cp:revision>2</cp:revision>
  <dcterms:created xsi:type="dcterms:W3CDTF">2021-07-22T20:51:50Z</dcterms:created>
  <dcterms:modified xsi:type="dcterms:W3CDTF">2021-07-23T14:15:11Z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0x0101007092780C6FCE404F895883EA459121D4</vt:lpwstr>
  </property>
</Properties>
</file>