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57" r:id="rId6"/>
    <p:sldId id="263" r:id="rId7"/>
    <p:sldId id="264" r:id="rId8"/>
    <p:sldId id="274" r:id="rId9"/>
    <p:sldId id="265" r:id="rId10"/>
    <p:sldId id="275" r:id="rId11"/>
    <p:sldId id="266" r:id="rId12"/>
    <p:sldId id="276" r:id="rId13"/>
    <p:sldId id="267" r:id="rId14"/>
    <p:sldId id="277" r:id="rId15"/>
    <p:sldId id="268" r:id="rId16"/>
    <p:sldId id="278"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7219" autoAdjust="0"/>
  </p:normalViewPr>
  <p:slideViewPr>
    <p:cSldViewPr snapToGrid="0">
      <p:cViewPr varScale="1">
        <p:scale>
          <a:sx n="89" d="100"/>
          <a:sy n="89" d="100"/>
        </p:scale>
        <p:origin x="14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Haley" userId="004d1e78-7ca1-4dad-8619-881c6a198f3b" providerId="ADAL" clId="{4A84B282-3757-416E-8AB9-22DF8EE49534}"/>
    <pc:docChg chg="undo custSel addSld delSld modSld">
      <pc:chgData name="Jon Haley" userId="004d1e78-7ca1-4dad-8619-881c6a198f3b" providerId="ADAL" clId="{4A84B282-3757-416E-8AB9-22DF8EE49534}" dt="2021-06-28T19:17:36.408" v="5861" actId="20577"/>
      <pc:docMkLst>
        <pc:docMk/>
      </pc:docMkLst>
      <pc:sldChg chg="modSp mod">
        <pc:chgData name="Jon Haley" userId="004d1e78-7ca1-4dad-8619-881c6a198f3b" providerId="ADAL" clId="{4A84B282-3757-416E-8AB9-22DF8EE49534}" dt="2021-06-28T18:44:41.733" v="24" actId="20577"/>
        <pc:sldMkLst>
          <pc:docMk/>
          <pc:sldMk cId="1166882673" sldId="256"/>
        </pc:sldMkLst>
        <pc:spChg chg="mod">
          <ac:chgData name="Jon Haley" userId="004d1e78-7ca1-4dad-8619-881c6a198f3b" providerId="ADAL" clId="{4A84B282-3757-416E-8AB9-22DF8EE49534}" dt="2021-06-28T18:44:41.733" v="24" actId="20577"/>
          <ac:spMkLst>
            <pc:docMk/>
            <pc:sldMk cId="1166882673" sldId="256"/>
            <ac:spMk id="3" creationId="{DE964E70-D4C9-4134-86DF-844CE0CDE726}"/>
          </ac:spMkLst>
        </pc:spChg>
      </pc:sldChg>
      <pc:sldChg chg="addSp delSp modSp mod delDesignElem chgLayout modNotesTx">
        <pc:chgData name="Jon Haley" userId="004d1e78-7ca1-4dad-8619-881c6a198f3b" providerId="ADAL" clId="{4A84B282-3757-416E-8AB9-22DF8EE49534}" dt="2021-06-28T19:17:05.399" v="5830" actId="20577"/>
        <pc:sldMkLst>
          <pc:docMk/>
          <pc:sldMk cId="161370865" sldId="257"/>
        </pc:sldMkLst>
        <pc:spChg chg="mod ord">
          <ac:chgData name="Jon Haley" userId="004d1e78-7ca1-4dad-8619-881c6a198f3b" providerId="ADAL" clId="{4A84B282-3757-416E-8AB9-22DF8EE49534}" dt="2021-06-28T19:15:16.733" v="5320" actId="6549"/>
          <ac:spMkLst>
            <pc:docMk/>
            <pc:sldMk cId="161370865" sldId="257"/>
            <ac:spMk id="2" creationId="{6FA82696-39B6-47F3-B521-E8125A490C0B}"/>
          </ac:spMkLst>
        </pc:spChg>
        <pc:spChg chg="add mod">
          <ac:chgData name="Jon Haley" userId="004d1e78-7ca1-4dad-8619-881c6a198f3b" providerId="ADAL" clId="{4A84B282-3757-416E-8AB9-22DF8EE49534}" dt="2021-06-28T19:15:26.089" v="5340" actId="20577"/>
          <ac:spMkLst>
            <pc:docMk/>
            <pc:sldMk cId="161370865" sldId="257"/>
            <ac:spMk id="4" creationId="{DC2313FB-B038-4A80-B5AE-D33A3BA09750}"/>
          </ac:spMkLst>
        </pc:spChg>
        <pc:spChg chg="add">
          <ac:chgData name="Jon Haley" userId="004d1e78-7ca1-4dad-8619-881c6a198f3b" providerId="ADAL" clId="{4A84B282-3757-416E-8AB9-22DF8EE49534}" dt="2021-06-28T19:15:12.250" v="5319" actId="26606"/>
          <ac:spMkLst>
            <pc:docMk/>
            <pc:sldMk cId="161370865" sldId="257"/>
            <ac:spMk id="6" creationId="{827B839B-9ADE-406B-8590-F1CAEDED45A1}"/>
          </ac:spMkLst>
        </pc:spChg>
        <pc:spChg chg="add">
          <ac:chgData name="Jon Haley" userId="004d1e78-7ca1-4dad-8619-881c6a198f3b" providerId="ADAL" clId="{4A84B282-3757-416E-8AB9-22DF8EE49534}" dt="2021-06-28T19:15:12.250" v="5319" actId="26606"/>
          <ac:spMkLst>
            <pc:docMk/>
            <pc:sldMk cId="161370865" sldId="257"/>
            <ac:spMk id="7" creationId="{472E3A19-F5D5-48FC-BB9C-48C2F68F598B}"/>
          </ac:spMkLst>
        </pc:spChg>
        <pc:spChg chg="del">
          <ac:chgData name="Jon Haley" userId="004d1e78-7ca1-4dad-8619-881c6a198f3b" providerId="ADAL" clId="{4A84B282-3757-416E-8AB9-22DF8EE49534}" dt="2021-06-28T19:15:04.597" v="5317" actId="700"/>
          <ac:spMkLst>
            <pc:docMk/>
            <pc:sldMk cId="161370865" sldId="257"/>
            <ac:spMk id="9" creationId="{2E442304-DDBD-4F7B-8017-36BCC863FB40}"/>
          </ac:spMkLst>
        </pc:spChg>
        <pc:spChg chg="add">
          <ac:chgData name="Jon Haley" userId="004d1e78-7ca1-4dad-8619-881c6a198f3b" providerId="ADAL" clId="{4A84B282-3757-416E-8AB9-22DF8EE49534}" dt="2021-06-28T19:15:12.250" v="5319" actId="26606"/>
          <ac:spMkLst>
            <pc:docMk/>
            <pc:sldMk cId="161370865" sldId="257"/>
            <ac:spMk id="11" creationId="{CFE45BF0-46DB-408C-B5F7-7B11716805D4}"/>
          </ac:spMkLst>
        </pc:spChg>
        <pc:spChg chg="add">
          <ac:chgData name="Jon Haley" userId="004d1e78-7ca1-4dad-8619-881c6a198f3b" providerId="ADAL" clId="{4A84B282-3757-416E-8AB9-22DF8EE49534}" dt="2021-06-28T19:15:12.250" v="5319" actId="26606"/>
          <ac:spMkLst>
            <pc:docMk/>
            <pc:sldMk cId="161370865" sldId="257"/>
            <ac:spMk id="13" creationId="{2AEBC8F2-97B1-41B4-93F1-2D289E197FBA}"/>
          </ac:spMkLst>
        </pc:spChg>
        <pc:spChg chg="del">
          <ac:chgData name="Jon Haley" userId="004d1e78-7ca1-4dad-8619-881c6a198f3b" providerId="ADAL" clId="{4A84B282-3757-416E-8AB9-22DF8EE49534}" dt="2021-06-28T19:15:04.597" v="5317" actId="700"/>
          <ac:spMkLst>
            <pc:docMk/>
            <pc:sldMk cId="161370865" sldId="257"/>
            <ac:spMk id="15" creationId="{5E107275-3853-46FD-A241-DE4355A42675}"/>
          </ac:spMkLst>
        </pc:spChg>
        <pc:spChg chg="add">
          <ac:chgData name="Jon Haley" userId="004d1e78-7ca1-4dad-8619-881c6a198f3b" providerId="ADAL" clId="{4A84B282-3757-416E-8AB9-22DF8EE49534}" dt="2021-06-28T19:15:12.250" v="5319" actId="26606"/>
          <ac:spMkLst>
            <pc:docMk/>
            <pc:sldMk cId="161370865" sldId="257"/>
            <ac:spMk id="17" creationId="{7A62E32F-BB65-43A8-8EB5-92346890E549}"/>
          </ac:spMkLst>
        </pc:spChg>
        <pc:spChg chg="add">
          <ac:chgData name="Jon Haley" userId="004d1e78-7ca1-4dad-8619-881c6a198f3b" providerId="ADAL" clId="{4A84B282-3757-416E-8AB9-22DF8EE49534}" dt="2021-06-28T19:15:12.250" v="5319" actId="26606"/>
          <ac:spMkLst>
            <pc:docMk/>
            <pc:sldMk cId="161370865" sldId="257"/>
            <ac:spMk id="19" creationId="{14E91B64-9FCC-451E-AFB4-A827D6329367}"/>
          </ac:spMkLst>
        </pc:spChg>
        <pc:graphicFrameChg chg="del mod ord">
          <ac:chgData name="Jon Haley" userId="004d1e78-7ca1-4dad-8619-881c6a198f3b" providerId="ADAL" clId="{4A84B282-3757-416E-8AB9-22DF8EE49534}" dt="2021-06-28T19:15:07.548" v="5318" actId="478"/>
          <ac:graphicFrameMkLst>
            <pc:docMk/>
            <pc:sldMk cId="161370865" sldId="257"/>
            <ac:graphicFrameMk id="5" creationId="{9530370D-33E6-47B9-8856-20C8051808CD}"/>
          </ac:graphicFrameMkLst>
        </pc:graphicFrameChg>
      </pc:sldChg>
      <pc:sldChg chg="del">
        <pc:chgData name="Jon Haley" userId="004d1e78-7ca1-4dad-8619-881c6a198f3b" providerId="ADAL" clId="{4A84B282-3757-416E-8AB9-22DF8EE49534}" dt="2021-06-28T18:47:49.775" v="432" actId="47"/>
        <pc:sldMkLst>
          <pc:docMk/>
          <pc:sldMk cId="973791123" sldId="258"/>
        </pc:sldMkLst>
      </pc:sldChg>
      <pc:sldChg chg="del">
        <pc:chgData name="Jon Haley" userId="004d1e78-7ca1-4dad-8619-881c6a198f3b" providerId="ADAL" clId="{4A84B282-3757-416E-8AB9-22DF8EE49534}" dt="2021-06-28T19:16:03.193" v="5484" actId="47"/>
        <pc:sldMkLst>
          <pc:docMk/>
          <pc:sldMk cId="2867663943" sldId="259"/>
        </pc:sldMkLst>
      </pc:sldChg>
      <pc:sldChg chg="del modNotesTx">
        <pc:chgData name="Jon Haley" userId="004d1e78-7ca1-4dad-8619-881c6a198f3b" providerId="ADAL" clId="{4A84B282-3757-416E-8AB9-22DF8EE49534}" dt="2021-06-28T19:16:03.193" v="5484" actId="47"/>
        <pc:sldMkLst>
          <pc:docMk/>
          <pc:sldMk cId="837525011" sldId="260"/>
        </pc:sldMkLst>
      </pc:sldChg>
      <pc:sldChg chg="del modNotesTx">
        <pc:chgData name="Jon Haley" userId="004d1e78-7ca1-4dad-8619-881c6a198f3b" providerId="ADAL" clId="{4A84B282-3757-416E-8AB9-22DF8EE49534}" dt="2021-06-28T19:17:23" v="5847" actId="47"/>
        <pc:sldMkLst>
          <pc:docMk/>
          <pc:sldMk cId="3366054585" sldId="261"/>
        </pc:sldMkLst>
      </pc:sldChg>
      <pc:sldChg chg="modSp mod modNotesTx">
        <pc:chgData name="Jon Haley" userId="004d1e78-7ca1-4dad-8619-881c6a198f3b" providerId="ADAL" clId="{4A84B282-3757-416E-8AB9-22DF8EE49534}" dt="2021-06-28T18:52:36.064" v="1151" actId="20577"/>
        <pc:sldMkLst>
          <pc:docMk/>
          <pc:sldMk cId="886536341" sldId="263"/>
        </pc:sldMkLst>
        <pc:spChg chg="mod">
          <ac:chgData name="Jon Haley" userId="004d1e78-7ca1-4dad-8619-881c6a198f3b" providerId="ADAL" clId="{4A84B282-3757-416E-8AB9-22DF8EE49534}" dt="2021-06-28T18:51:55.189" v="1113" actId="20577"/>
          <ac:spMkLst>
            <pc:docMk/>
            <pc:sldMk cId="886536341" sldId="263"/>
            <ac:spMk id="3" creationId="{AD51343D-15AF-4C63-A3A6-4871C1153816}"/>
          </ac:spMkLst>
        </pc:spChg>
      </pc:sldChg>
      <pc:sldChg chg="modNotesTx">
        <pc:chgData name="Jon Haley" userId="004d1e78-7ca1-4dad-8619-881c6a198f3b" providerId="ADAL" clId="{4A84B282-3757-416E-8AB9-22DF8EE49534}" dt="2021-06-28T19:17:36.408" v="5861" actId="20577"/>
        <pc:sldMkLst>
          <pc:docMk/>
          <pc:sldMk cId="2954555992" sldId="264"/>
        </pc:sldMkLst>
      </pc:sldChg>
      <pc:sldChg chg="modNotesTx">
        <pc:chgData name="Jon Haley" userId="004d1e78-7ca1-4dad-8619-881c6a198f3b" providerId="ADAL" clId="{4A84B282-3757-416E-8AB9-22DF8EE49534}" dt="2021-06-28T19:02:30.416" v="3183" actId="20577"/>
        <pc:sldMkLst>
          <pc:docMk/>
          <pc:sldMk cId="1675244771" sldId="265"/>
        </pc:sldMkLst>
      </pc:sldChg>
      <pc:sldChg chg="modNotesTx">
        <pc:chgData name="Jon Haley" userId="004d1e78-7ca1-4dad-8619-881c6a198f3b" providerId="ADAL" clId="{4A84B282-3757-416E-8AB9-22DF8EE49534}" dt="2021-06-28T19:03:26.055" v="3216" actId="20577"/>
        <pc:sldMkLst>
          <pc:docMk/>
          <pc:sldMk cId="585802348" sldId="266"/>
        </pc:sldMkLst>
      </pc:sldChg>
      <pc:sldChg chg="modNotesTx">
        <pc:chgData name="Jon Haley" userId="004d1e78-7ca1-4dad-8619-881c6a198f3b" providerId="ADAL" clId="{4A84B282-3757-416E-8AB9-22DF8EE49534}" dt="2021-06-28T19:07:00.249" v="3788" actId="20577"/>
        <pc:sldMkLst>
          <pc:docMk/>
          <pc:sldMk cId="1648795328" sldId="267"/>
        </pc:sldMkLst>
      </pc:sldChg>
      <pc:sldChg chg="modNotesTx">
        <pc:chgData name="Jon Haley" userId="004d1e78-7ca1-4dad-8619-881c6a198f3b" providerId="ADAL" clId="{4A84B282-3757-416E-8AB9-22DF8EE49534}" dt="2021-06-28T19:13:08.664" v="4946" actId="20577"/>
        <pc:sldMkLst>
          <pc:docMk/>
          <pc:sldMk cId="2264802396" sldId="268"/>
        </pc:sldMkLst>
      </pc:sldChg>
      <pc:sldChg chg="del">
        <pc:chgData name="Jon Haley" userId="004d1e78-7ca1-4dad-8619-881c6a198f3b" providerId="ADAL" clId="{4A84B282-3757-416E-8AB9-22DF8EE49534}" dt="2021-06-28T19:14:32.100" v="5316" actId="47"/>
        <pc:sldMkLst>
          <pc:docMk/>
          <pc:sldMk cId="2763697747" sldId="269"/>
        </pc:sldMkLst>
      </pc:sldChg>
      <pc:sldChg chg="del">
        <pc:chgData name="Jon Haley" userId="004d1e78-7ca1-4dad-8619-881c6a198f3b" providerId="ADAL" clId="{4A84B282-3757-416E-8AB9-22DF8EE49534}" dt="2021-06-28T19:14:32.100" v="5316" actId="47"/>
        <pc:sldMkLst>
          <pc:docMk/>
          <pc:sldMk cId="2217859380" sldId="270"/>
        </pc:sldMkLst>
      </pc:sldChg>
      <pc:sldChg chg="modSp del mod modNotesTx">
        <pc:chgData name="Jon Haley" userId="004d1e78-7ca1-4dad-8619-881c6a198f3b" providerId="ADAL" clId="{4A84B282-3757-416E-8AB9-22DF8EE49534}" dt="2021-06-28T19:14:32.100" v="5316" actId="47"/>
        <pc:sldMkLst>
          <pc:docMk/>
          <pc:sldMk cId="2363156547" sldId="271"/>
        </pc:sldMkLst>
        <pc:spChg chg="mod">
          <ac:chgData name="Jon Haley" userId="004d1e78-7ca1-4dad-8619-881c6a198f3b" providerId="ADAL" clId="{4A84B282-3757-416E-8AB9-22DF8EE49534}" dt="2021-06-28T18:45:57.899" v="70" actId="20577"/>
          <ac:spMkLst>
            <pc:docMk/>
            <pc:sldMk cId="2363156547" sldId="271"/>
            <ac:spMk id="6" creationId="{D6E95222-1122-44A0-8D98-637C5AFE423D}"/>
          </ac:spMkLst>
        </pc:spChg>
      </pc:sldChg>
      <pc:sldChg chg="del">
        <pc:chgData name="Jon Haley" userId="004d1e78-7ca1-4dad-8619-881c6a198f3b" providerId="ADAL" clId="{4A84B282-3757-416E-8AB9-22DF8EE49534}" dt="2021-06-28T18:45:34.840" v="25" actId="47"/>
        <pc:sldMkLst>
          <pc:docMk/>
          <pc:sldMk cId="3550015504" sldId="272"/>
        </pc:sldMkLst>
      </pc:sldChg>
      <pc:sldChg chg="modSp add mod modNotesTx">
        <pc:chgData name="Jon Haley" userId="004d1e78-7ca1-4dad-8619-881c6a198f3b" providerId="ADAL" clId="{4A84B282-3757-416E-8AB9-22DF8EE49534}" dt="2021-06-28T18:57:50.617" v="2243" actId="20577"/>
        <pc:sldMkLst>
          <pc:docMk/>
          <pc:sldMk cId="2041757008" sldId="274"/>
        </pc:sldMkLst>
        <pc:spChg chg="mod">
          <ac:chgData name="Jon Haley" userId="004d1e78-7ca1-4dad-8619-881c6a198f3b" providerId="ADAL" clId="{4A84B282-3757-416E-8AB9-22DF8EE49534}" dt="2021-06-28T18:53:52.751" v="1366" actId="20577"/>
          <ac:spMkLst>
            <pc:docMk/>
            <pc:sldMk cId="2041757008" sldId="274"/>
            <ac:spMk id="3" creationId="{4D32D361-1290-445A-8EB4-42FEA94A7699}"/>
          </ac:spMkLst>
        </pc:spChg>
        <pc:spChg chg="mod">
          <ac:chgData name="Jon Haley" userId="004d1e78-7ca1-4dad-8619-881c6a198f3b" providerId="ADAL" clId="{4A84B282-3757-416E-8AB9-22DF8EE49534}" dt="2021-06-28T18:56:27.521" v="1850" actId="20577"/>
          <ac:spMkLst>
            <pc:docMk/>
            <pc:sldMk cId="2041757008" sldId="274"/>
            <ac:spMk id="4" creationId="{D9439B29-0997-45AE-9B82-3330EA1388F0}"/>
          </ac:spMkLst>
        </pc:spChg>
      </pc:sldChg>
      <pc:sldChg chg="del">
        <pc:chgData name="Jon Haley" userId="004d1e78-7ca1-4dad-8619-881c6a198f3b" providerId="ADAL" clId="{4A84B282-3757-416E-8AB9-22DF8EE49534}" dt="2021-06-28T18:48:45.887" v="433" actId="47"/>
        <pc:sldMkLst>
          <pc:docMk/>
          <pc:sldMk cId="3682975935" sldId="274"/>
        </pc:sldMkLst>
      </pc:sldChg>
      <pc:sldChg chg="del">
        <pc:chgData name="Jon Haley" userId="004d1e78-7ca1-4dad-8619-881c6a198f3b" providerId="ADAL" clId="{4A84B282-3757-416E-8AB9-22DF8EE49534}" dt="2021-06-28T18:48:45.887" v="433" actId="47"/>
        <pc:sldMkLst>
          <pc:docMk/>
          <pc:sldMk cId="222046636" sldId="275"/>
        </pc:sldMkLst>
      </pc:sldChg>
      <pc:sldChg chg="modSp add mod modNotesTx">
        <pc:chgData name="Jon Haley" userId="004d1e78-7ca1-4dad-8619-881c6a198f3b" providerId="ADAL" clId="{4A84B282-3757-416E-8AB9-22DF8EE49534}" dt="2021-06-28T19:01:14.685" v="2924" actId="20577"/>
        <pc:sldMkLst>
          <pc:docMk/>
          <pc:sldMk cId="3367390293" sldId="275"/>
        </pc:sldMkLst>
        <pc:spChg chg="mod">
          <ac:chgData name="Jon Haley" userId="004d1e78-7ca1-4dad-8619-881c6a198f3b" providerId="ADAL" clId="{4A84B282-3757-416E-8AB9-22DF8EE49534}" dt="2021-06-28T18:58:23.640" v="2275" actId="313"/>
          <ac:spMkLst>
            <pc:docMk/>
            <pc:sldMk cId="3367390293" sldId="275"/>
            <ac:spMk id="3" creationId="{4D32D361-1290-445A-8EB4-42FEA94A7699}"/>
          </ac:spMkLst>
        </pc:spChg>
        <pc:spChg chg="mod">
          <ac:chgData name="Jon Haley" userId="004d1e78-7ca1-4dad-8619-881c6a198f3b" providerId="ADAL" clId="{4A84B282-3757-416E-8AB9-22DF8EE49534}" dt="2021-06-28T19:00:10.205" v="2691" actId="20577"/>
          <ac:spMkLst>
            <pc:docMk/>
            <pc:sldMk cId="3367390293" sldId="275"/>
            <ac:spMk id="4" creationId="{D9439B29-0997-45AE-9B82-3330EA1388F0}"/>
          </ac:spMkLst>
        </pc:spChg>
      </pc:sldChg>
      <pc:sldChg chg="modSp add mod modNotesTx">
        <pc:chgData name="Jon Haley" userId="004d1e78-7ca1-4dad-8619-881c6a198f3b" providerId="ADAL" clId="{4A84B282-3757-416E-8AB9-22DF8EE49534}" dt="2021-06-28T19:06:23.030" v="3758" actId="20577"/>
        <pc:sldMkLst>
          <pc:docMk/>
          <pc:sldMk cId="2399204779" sldId="276"/>
        </pc:sldMkLst>
        <pc:spChg chg="mod">
          <ac:chgData name="Jon Haley" userId="004d1e78-7ca1-4dad-8619-881c6a198f3b" providerId="ADAL" clId="{4A84B282-3757-416E-8AB9-22DF8EE49534}" dt="2021-06-28T19:04:30.590" v="3343" actId="20577"/>
          <ac:spMkLst>
            <pc:docMk/>
            <pc:sldMk cId="2399204779" sldId="276"/>
            <ac:spMk id="3" creationId="{4D32D361-1290-445A-8EB4-42FEA94A7699}"/>
          </ac:spMkLst>
        </pc:spChg>
        <pc:spChg chg="mod">
          <ac:chgData name="Jon Haley" userId="004d1e78-7ca1-4dad-8619-881c6a198f3b" providerId="ADAL" clId="{4A84B282-3757-416E-8AB9-22DF8EE49534}" dt="2021-06-28T19:05:00.384" v="3429" actId="20577"/>
          <ac:spMkLst>
            <pc:docMk/>
            <pc:sldMk cId="2399204779" sldId="276"/>
            <ac:spMk id="4" creationId="{D9439B29-0997-45AE-9B82-3330EA1388F0}"/>
          </ac:spMkLst>
        </pc:spChg>
      </pc:sldChg>
      <pc:sldChg chg="modSp add mod modNotesTx">
        <pc:chgData name="Jon Haley" userId="004d1e78-7ca1-4dad-8619-881c6a198f3b" providerId="ADAL" clId="{4A84B282-3757-416E-8AB9-22DF8EE49534}" dt="2021-06-28T19:12:26.640" v="4913" actId="20577"/>
        <pc:sldMkLst>
          <pc:docMk/>
          <pc:sldMk cId="3999153972" sldId="277"/>
        </pc:sldMkLst>
        <pc:spChg chg="mod">
          <ac:chgData name="Jon Haley" userId="004d1e78-7ca1-4dad-8619-881c6a198f3b" providerId="ADAL" clId="{4A84B282-3757-416E-8AB9-22DF8EE49534}" dt="2021-06-28T19:09:04.643" v="4170" actId="20577"/>
          <ac:spMkLst>
            <pc:docMk/>
            <pc:sldMk cId="3999153972" sldId="277"/>
            <ac:spMk id="3" creationId="{4D32D361-1290-445A-8EB4-42FEA94A7699}"/>
          </ac:spMkLst>
        </pc:spChg>
        <pc:spChg chg="mod">
          <ac:chgData name="Jon Haley" userId="004d1e78-7ca1-4dad-8619-881c6a198f3b" providerId="ADAL" clId="{4A84B282-3757-416E-8AB9-22DF8EE49534}" dt="2021-06-28T19:10:33.268" v="4422" actId="27636"/>
          <ac:spMkLst>
            <pc:docMk/>
            <pc:sldMk cId="3999153972" sldId="277"/>
            <ac:spMk id="4" creationId="{D9439B29-0997-45AE-9B82-3330EA1388F0}"/>
          </ac:spMkLst>
        </pc:spChg>
      </pc:sldChg>
      <pc:sldChg chg="new del">
        <pc:chgData name="Jon Haley" userId="004d1e78-7ca1-4dad-8619-881c6a198f3b" providerId="ADAL" clId="{4A84B282-3757-416E-8AB9-22DF8EE49534}" dt="2021-06-28T19:12:43.949" v="4915" actId="680"/>
        <pc:sldMkLst>
          <pc:docMk/>
          <pc:sldMk cId="737138600" sldId="278"/>
        </pc:sldMkLst>
      </pc:sldChg>
      <pc:sldChg chg="add modNotesTx">
        <pc:chgData name="Jon Haley" userId="004d1e78-7ca1-4dad-8619-881c6a198f3b" providerId="ADAL" clId="{4A84B282-3757-416E-8AB9-22DF8EE49534}" dt="2021-06-28T19:14:21.234" v="5315" actId="20577"/>
        <pc:sldMkLst>
          <pc:docMk/>
          <pc:sldMk cId="1727477917" sldId="27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46847A-754D-46A9-A498-938E4ED799B7}" type="datetimeFigureOut">
              <a:rPr lang="en-US" smtClean="0"/>
              <a:t>6/28/2021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29B200-673A-4A01-9126-AC5AA08B811F}" type="slidenum">
              <a:rPr lang="en-US" smtClean="0"/>
              <a:t>‹#›</a:t>
            </a:fld>
            <a:endParaRPr lang="en-US"/>
          </a:p>
        </p:txBody>
      </p:sp>
    </p:spTree>
    <p:extLst>
      <p:ext uri="{BB962C8B-B14F-4D97-AF65-F5344CB8AC3E}">
        <p14:creationId xmlns:p14="http://schemas.microsoft.com/office/powerpoint/2010/main" val="275378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a:t>
            </a:r>
            <a:r>
              <a:rPr lang="en-US" b="0" dirty="0"/>
              <a:t>This presentation will attempt to compare and contrast some of the most common provisions in the residential sales contracts of the four main forms providers in Virginia: REIN, CVRMLS, NVAR, and VAR. This is not intended to be an exhaustive list, and there are other forms that are used in the state, but hopefully this will provide a good baseline understanding of the differences and similarities.</a:t>
            </a:r>
            <a:endParaRPr lang="en-US" b="1" dirty="0"/>
          </a:p>
        </p:txBody>
      </p:sp>
      <p:sp>
        <p:nvSpPr>
          <p:cNvPr id="4" name="Slide Number Placeholder 3"/>
          <p:cNvSpPr>
            <a:spLocks noGrp="1"/>
          </p:cNvSpPr>
          <p:nvPr>
            <p:ph type="sldNum" sz="quarter" idx="5"/>
          </p:nvPr>
        </p:nvSpPr>
        <p:spPr/>
        <p:txBody>
          <a:bodyPr/>
          <a:lstStyle/>
          <a:p>
            <a:fld id="{FF29B200-673A-4A01-9126-AC5AA08B811F}" type="slidenum">
              <a:rPr lang="en-US" smtClean="0"/>
              <a:t>2</a:t>
            </a:fld>
            <a:endParaRPr lang="en-US"/>
          </a:p>
        </p:txBody>
      </p:sp>
    </p:spTree>
    <p:extLst>
      <p:ext uri="{BB962C8B-B14F-4D97-AF65-F5344CB8AC3E}">
        <p14:creationId xmlns:p14="http://schemas.microsoft.com/office/powerpoint/2010/main" val="13592948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a:t>
            </a:r>
            <a:r>
              <a:rPr lang="en-US" b="0" dirty="0"/>
              <a:t>CVRMLS contains most of the inspection requirements in the body of the paragraph, rather than an addendum. Buyers can choose to enter into a negotiation period or, by checking an optional paragraph, gain the ability to terminate after an inspection without negotiation (similar to the VAR process). NVAR states that the deadline for an inspection is at 9:00 p.m. on the agreed-upon day, which is different than the other contracts.</a:t>
            </a:r>
            <a:endParaRPr lang="en-US" b="1" dirty="0"/>
          </a:p>
        </p:txBody>
      </p:sp>
      <p:sp>
        <p:nvSpPr>
          <p:cNvPr id="4" name="Slide Number Placeholder 3"/>
          <p:cNvSpPr>
            <a:spLocks noGrp="1"/>
          </p:cNvSpPr>
          <p:nvPr>
            <p:ph type="sldNum" sz="quarter" idx="5"/>
          </p:nvPr>
        </p:nvSpPr>
        <p:spPr/>
        <p:txBody>
          <a:bodyPr/>
          <a:lstStyle/>
          <a:p>
            <a:fld id="{FF29B200-673A-4A01-9126-AC5AA08B811F}" type="slidenum">
              <a:rPr lang="en-US" smtClean="0"/>
              <a:t>11</a:t>
            </a:fld>
            <a:endParaRPr lang="en-US"/>
          </a:p>
        </p:txBody>
      </p:sp>
    </p:spTree>
    <p:extLst>
      <p:ext uri="{BB962C8B-B14F-4D97-AF65-F5344CB8AC3E}">
        <p14:creationId xmlns:p14="http://schemas.microsoft.com/office/powerpoint/2010/main" val="38011984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a:t>
            </a:r>
            <a:r>
              <a:rPr lang="en-US" dirty="0"/>
              <a:t>VAR’s form states that all fixtures convey, and provides categories of personal property that will transfer at settlement. Additionally, VAR has a separate form for sale of personal property (Form 1200). REIN’s contract is more specific with lists of various appliances, etc., that will convey. While this provides some certainty, mistakes that are made while filling out the form could have consequences. Ex. – checking that shed conveys when no shed exists on the property.</a:t>
            </a:r>
          </a:p>
        </p:txBody>
      </p:sp>
      <p:sp>
        <p:nvSpPr>
          <p:cNvPr id="4" name="Slide Number Placeholder 3"/>
          <p:cNvSpPr>
            <a:spLocks noGrp="1"/>
          </p:cNvSpPr>
          <p:nvPr>
            <p:ph type="sldNum" sz="quarter" idx="5"/>
          </p:nvPr>
        </p:nvSpPr>
        <p:spPr/>
        <p:txBody>
          <a:bodyPr/>
          <a:lstStyle/>
          <a:p>
            <a:fld id="{FF29B200-673A-4A01-9126-AC5AA08B811F}" type="slidenum">
              <a:rPr lang="en-US" smtClean="0"/>
              <a:t>12</a:t>
            </a:fld>
            <a:endParaRPr lang="en-US"/>
          </a:p>
        </p:txBody>
      </p:sp>
    </p:spTree>
    <p:extLst>
      <p:ext uri="{BB962C8B-B14F-4D97-AF65-F5344CB8AC3E}">
        <p14:creationId xmlns:p14="http://schemas.microsoft.com/office/powerpoint/2010/main" val="11146215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a:t>
            </a:r>
            <a:r>
              <a:rPr lang="en-US" dirty="0"/>
              <a:t>CVRMLS spells out what categories of personal property are included, including a catch-all of “all other items attached to the real estate.” It does not provide a specific list of items. NVAR also lists categories, but it also provides a list of specific items with checkboxes for “yes” or “no” indicate whether they are currently installed or offered. </a:t>
            </a:r>
          </a:p>
        </p:txBody>
      </p:sp>
      <p:sp>
        <p:nvSpPr>
          <p:cNvPr id="4" name="Slide Number Placeholder 3"/>
          <p:cNvSpPr>
            <a:spLocks noGrp="1"/>
          </p:cNvSpPr>
          <p:nvPr>
            <p:ph type="sldNum" sz="quarter" idx="5"/>
          </p:nvPr>
        </p:nvSpPr>
        <p:spPr/>
        <p:txBody>
          <a:bodyPr/>
          <a:lstStyle/>
          <a:p>
            <a:fld id="{FF29B200-673A-4A01-9126-AC5AA08B811F}" type="slidenum">
              <a:rPr lang="en-US" smtClean="0"/>
              <a:t>13</a:t>
            </a:fld>
            <a:endParaRPr lang="en-US"/>
          </a:p>
        </p:txBody>
      </p:sp>
    </p:spTree>
    <p:extLst>
      <p:ext uri="{BB962C8B-B14F-4D97-AF65-F5344CB8AC3E}">
        <p14:creationId xmlns:p14="http://schemas.microsoft.com/office/powerpoint/2010/main" val="1382152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a:t>
            </a:r>
            <a:r>
              <a:rPr lang="en-US" dirty="0"/>
              <a:t>VAR, CVRMLS, and NVAR contracts provides a little more flexibility for buyer, especially given the potential complications that could arise if not given to the escrow agent. VREB has also found that licensees who don’t notify the seller/listing agent that the buyer hasn’t submitted the EMD are in violation of the regs. Licensees have an affirmative obligation to contact escrow agent to make sure EMD received. The standard language reflects the regs that say licensees must deposit funds within five business days of ratification or receipt (whichever is later) unless otherwise agreed to.</a:t>
            </a:r>
          </a:p>
        </p:txBody>
      </p:sp>
      <p:sp>
        <p:nvSpPr>
          <p:cNvPr id="4" name="Slide Number Placeholder 3"/>
          <p:cNvSpPr>
            <a:spLocks noGrp="1"/>
          </p:cNvSpPr>
          <p:nvPr>
            <p:ph type="sldNum" sz="quarter" idx="5"/>
          </p:nvPr>
        </p:nvSpPr>
        <p:spPr/>
        <p:txBody>
          <a:bodyPr/>
          <a:lstStyle/>
          <a:p>
            <a:fld id="{FF29B200-673A-4A01-9126-AC5AA08B811F}" type="slidenum">
              <a:rPr lang="en-US" smtClean="0"/>
              <a:t>3</a:t>
            </a:fld>
            <a:endParaRPr lang="en-US"/>
          </a:p>
        </p:txBody>
      </p:sp>
    </p:spTree>
    <p:extLst>
      <p:ext uri="{BB962C8B-B14F-4D97-AF65-F5344CB8AC3E}">
        <p14:creationId xmlns:p14="http://schemas.microsoft.com/office/powerpoint/2010/main" val="1133472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a:t>
            </a:r>
            <a:r>
              <a:rPr lang="en-US" dirty="0"/>
              <a:t>The VAR contract does not have an appraisal contingency in the contract for anything other than a VA loan. There are multiple appraisal contingencies in the standard clause booklet. REIN is unique in the state in that it requires the specific lender name, and if the buyer wishes to change lenders they must obtain permission from the seller. If the buyer receives a rejection, either party may terminate the contract.</a:t>
            </a:r>
          </a:p>
        </p:txBody>
      </p:sp>
      <p:sp>
        <p:nvSpPr>
          <p:cNvPr id="4" name="Slide Number Placeholder 3"/>
          <p:cNvSpPr>
            <a:spLocks noGrp="1"/>
          </p:cNvSpPr>
          <p:nvPr>
            <p:ph type="sldNum" sz="quarter" idx="5"/>
          </p:nvPr>
        </p:nvSpPr>
        <p:spPr/>
        <p:txBody>
          <a:bodyPr/>
          <a:lstStyle/>
          <a:p>
            <a:fld id="{FF29B200-673A-4A01-9126-AC5AA08B811F}" type="slidenum">
              <a:rPr lang="en-US" smtClean="0"/>
              <a:t>4</a:t>
            </a:fld>
            <a:endParaRPr lang="en-US"/>
          </a:p>
        </p:txBody>
      </p:sp>
    </p:spTree>
    <p:extLst>
      <p:ext uri="{BB962C8B-B14F-4D97-AF65-F5344CB8AC3E}">
        <p14:creationId xmlns:p14="http://schemas.microsoft.com/office/powerpoint/2010/main" val="3477855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a:t>
            </a:r>
            <a:r>
              <a:rPr lang="en-US" dirty="0"/>
              <a:t>CVRMLS is similar to VAR, except that it does include an appraisal contingency and asks for the loan details in the body of the contract. NVAR also includes details in the body of the contract, but most of those details are contained in a separate contingency addendum. That means that a change in financing either breaks the contingency or requires the parties to agree to a new addendum.  </a:t>
            </a:r>
          </a:p>
        </p:txBody>
      </p:sp>
      <p:sp>
        <p:nvSpPr>
          <p:cNvPr id="4" name="Slide Number Placeholder 3"/>
          <p:cNvSpPr>
            <a:spLocks noGrp="1"/>
          </p:cNvSpPr>
          <p:nvPr>
            <p:ph type="sldNum" sz="quarter" idx="5"/>
          </p:nvPr>
        </p:nvSpPr>
        <p:spPr/>
        <p:txBody>
          <a:bodyPr/>
          <a:lstStyle/>
          <a:p>
            <a:fld id="{FF29B200-673A-4A01-9126-AC5AA08B811F}" type="slidenum">
              <a:rPr lang="en-US" smtClean="0"/>
              <a:t>5</a:t>
            </a:fld>
            <a:endParaRPr lang="en-US"/>
          </a:p>
        </p:txBody>
      </p:sp>
    </p:spTree>
    <p:extLst>
      <p:ext uri="{BB962C8B-B14F-4D97-AF65-F5344CB8AC3E}">
        <p14:creationId xmlns:p14="http://schemas.microsoft.com/office/powerpoint/2010/main" val="1842442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a:t>
            </a:r>
            <a:r>
              <a:rPr lang="en-US" dirty="0"/>
              <a:t> VAR has “on or about”, which by its very definition doesn’t give a specific, hard-and-fast date. There is no official definition of what “or about” means, but typically if both parties are working towards closing there is leeway up until about two weeks past the date in the contract. REIN has “on-or-before” language, meaning that the contract should close on the settlement date (if not before). There is an auto extension, but only for processing/closing the loan or clearing any defects in title.</a:t>
            </a:r>
          </a:p>
        </p:txBody>
      </p:sp>
      <p:sp>
        <p:nvSpPr>
          <p:cNvPr id="4" name="Slide Number Placeholder 3"/>
          <p:cNvSpPr>
            <a:spLocks noGrp="1"/>
          </p:cNvSpPr>
          <p:nvPr>
            <p:ph type="sldNum" sz="quarter" idx="5"/>
          </p:nvPr>
        </p:nvSpPr>
        <p:spPr/>
        <p:txBody>
          <a:bodyPr/>
          <a:lstStyle/>
          <a:p>
            <a:fld id="{FF29B200-673A-4A01-9126-AC5AA08B811F}" type="slidenum">
              <a:rPr lang="en-US" smtClean="0"/>
              <a:t>6</a:t>
            </a:fld>
            <a:endParaRPr lang="en-US"/>
          </a:p>
        </p:txBody>
      </p:sp>
    </p:spTree>
    <p:extLst>
      <p:ext uri="{BB962C8B-B14F-4D97-AF65-F5344CB8AC3E}">
        <p14:creationId xmlns:p14="http://schemas.microsoft.com/office/powerpoint/2010/main" val="3408931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a:t>
            </a:r>
            <a:r>
              <a:rPr lang="en-US" b="0" dirty="0"/>
              <a:t>CVRMLS also uses the “on or before” language but gives two specific options. One allows for a reasonable extension if either party is diligently working to cure deficiencies, while the other only allows an extension for the seller to cure a title defect. NVAR is unique in that they use “time is of the essence” language, which only allows for a possible 10-day extension of the settlement date if the title report and/or survey has not been obtained.</a:t>
            </a:r>
            <a:endParaRPr lang="en-US" b="1" dirty="0"/>
          </a:p>
        </p:txBody>
      </p:sp>
      <p:sp>
        <p:nvSpPr>
          <p:cNvPr id="4" name="Slide Number Placeholder 3"/>
          <p:cNvSpPr>
            <a:spLocks noGrp="1"/>
          </p:cNvSpPr>
          <p:nvPr>
            <p:ph type="sldNum" sz="quarter" idx="5"/>
          </p:nvPr>
        </p:nvSpPr>
        <p:spPr/>
        <p:txBody>
          <a:bodyPr/>
          <a:lstStyle/>
          <a:p>
            <a:fld id="{FF29B200-673A-4A01-9126-AC5AA08B811F}" type="slidenum">
              <a:rPr lang="en-US" smtClean="0"/>
              <a:t>7</a:t>
            </a:fld>
            <a:endParaRPr lang="en-US"/>
          </a:p>
        </p:txBody>
      </p:sp>
    </p:spTree>
    <p:extLst>
      <p:ext uri="{BB962C8B-B14F-4D97-AF65-F5344CB8AC3E}">
        <p14:creationId xmlns:p14="http://schemas.microsoft.com/office/powerpoint/2010/main" val="27996659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a:t>
            </a:r>
            <a:r>
              <a:rPr lang="en-US" dirty="0"/>
              <a:t>All contracts require the seller to convey the property by general warranty deed, but they handle how to correct title defects a little differently. REIN requires the seller to pay all expenses and provides for an automatic extensions to clear these issues up. VAR is unique in that it puts a cap on the amount of money the seller has to pay to cure (along with other items in the Remediation Limit paragraph: water and equipment/systems IF no home inspection)—default is $1,000.</a:t>
            </a:r>
          </a:p>
        </p:txBody>
      </p:sp>
      <p:sp>
        <p:nvSpPr>
          <p:cNvPr id="4" name="Slide Number Placeholder 3"/>
          <p:cNvSpPr>
            <a:spLocks noGrp="1"/>
          </p:cNvSpPr>
          <p:nvPr>
            <p:ph type="sldNum" sz="quarter" idx="5"/>
          </p:nvPr>
        </p:nvSpPr>
        <p:spPr/>
        <p:txBody>
          <a:bodyPr/>
          <a:lstStyle/>
          <a:p>
            <a:fld id="{FF29B200-673A-4A01-9126-AC5AA08B811F}" type="slidenum">
              <a:rPr lang="en-US" smtClean="0"/>
              <a:t>8</a:t>
            </a:fld>
            <a:endParaRPr lang="en-US"/>
          </a:p>
        </p:txBody>
      </p:sp>
    </p:spTree>
    <p:extLst>
      <p:ext uri="{BB962C8B-B14F-4D97-AF65-F5344CB8AC3E}">
        <p14:creationId xmlns:p14="http://schemas.microsoft.com/office/powerpoint/2010/main" val="2132365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a:t>
            </a:r>
            <a:r>
              <a:rPr lang="en-US" b="0" dirty="0"/>
              <a:t>Both CVRMLS and NVAR require the seller to cure defects. CVRMLS gives a 30-day timeline to cure once the seller has received notice. NVAR does not allow any additional time to cure; if the title isn’t perfect on settlement date, buyer can terminate or pursue other legal remedies.</a:t>
            </a:r>
            <a:endParaRPr lang="en-US" b="1" dirty="0"/>
          </a:p>
        </p:txBody>
      </p:sp>
      <p:sp>
        <p:nvSpPr>
          <p:cNvPr id="4" name="Slide Number Placeholder 3"/>
          <p:cNvSpPr>
            <a:spLocks noGrp="1"/>
          </p:cNvSpPr>
          <p:nvPr>
            <p:ph type="sldNum" sz="quarter" idx="5"/>
          </p:nvPr>
        </p:nvSpPr>
        <p:spPr/>
        <p:txBody>
          <a:bodyPr/>
          <a:lstStyle/>
          <a:p>
            <a:fld id="{FF29B200-673A-4A01-9126-AC5AA08B811F}" type="slidenum">
              <a:rPr lang="en-US" smtClean="0"/>
              <a:t>9</a:t>
            </a:fld>
            <a:endParaRPr lang="en-US"/>
          </a:p>
        </p:txBody>
      </p:sp>
    </p:spTree>
    <p:extLst>
      <p:ext uri="{BB962C8B-B14F-4D97-AF65-F5344CB8AC3E}">
        <p14:creationId xmlns:p14="http://schemas.microsoft.com/office/powerpoint/2010/main" val="168635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a:t>
            </a:r>
            <a:r>
              <a:rPr lang="en-US" dirty="0"/>
              <a:t>Both VAR and REIN require broom-clean condition, and require seller to have utilities on at time of inspection. VAR’s contract requires seller to provide reports on WDI and well dated not more than 30 days prior to settlement.  If there is no contingency, VAR sellers warrant that all </a:t>
            </a:r>
            <a:r>
              <a:rPr lang="en-US" sz="1800" dirty="0">
                <a:effectLst/>
                <a:latin typeface="Franklin Gothic Medium" panose="020B0603020102020204" pitchFamily="34" charset="0"/>
                <a:ea typeface="Times New Roman" panose="02020603050405020304" pitchFamily="18" charset="0"/>
                <a:cs typeface="Times New Roman" panose="02020603050405020304" pitchFamily="18" charset="0"/>
              </a:rPr>
              <a:t>appliances and major systems will be in working condition at settlement. Any repairs to ensure the appliances and systems are in working condition at settlement are subject to the remediation limit that also applies, in aggregate, to any title defects or issues with the well water. If the contract is contingent on a home inspection, an addendum must be used that follows a process nearly identical to the NVAR home inspection contingency. The VAR home inspection contingency covers all inspections that the buyer may want to do, including a traditional home inspection, septic inspection, radon inspection, or any other inspections. In essence, this is a due diligence period for the buyer. There is no requirement to negotiate.</a:t>
            </a:r>
            <a:endParaRPr lang="en-US" dirty="0"/>
          </a:p>
        </p:txBody>
      </p:sp>
      <p:sp>
        <p:nvSpPr>
          <p:cNvPr id="4" name="Slide Number Placeholder 3"/>
          <p:cNvSpPr>
            <a:spLocks noGrp="1"/>
          </p:cNvSpPr>
          <p:nvPr>
            <p:ph type="sldNum" sz="quarter" idx="5"/>
          </p:nvPr>
        </p:nvSpPr>
        <p:spPr/>
        <p:txBody>
          <a:bodyPr/>
          <a:lstStyle/>
          <a:p>
            <a:fld id="{FF29B200-673A-4A01-9126-AC5AA08B811F}" type="slidenum">
              <a:rPr lang="en-US" smtClean="0"/>
              <a:t>10</a:t>
            </a:fld>
            <a:endParaRPr lang="en-US"/>
          </a:p>
        </p:txBody>
      </p:sp>
    </p:spTree>
    <p:extLst>
      <p:ext uri="{BB962C8B-B14F-4D97-AF65-F5344CB8AC3E}">
        <p14:creationId xmlns:p14="http://schemas.microsoft.com/office/powerpoint/2010/main" val="2725979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D4622-182E-4CAF-92D7-CB37158723E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DE8BB4A-9A05-463F-8FEB-9AC2711340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A11C58E-C173-4BE6-BA74-5AB32FE6E1CC}"/>
              </a:ext>
            </a:extLst>
          </p:cNvPr>
          <p:cNvSpPr>
            <a:spLocks noGrp="1"/>
          </p:cNvSpPr>
          <p:nvPr>
            <p:ph type="dt" sz="half" idx="10"/>
          </p:nvPr>
        </p:nvSpPr>
        <p:spPr/>
        <p:txBody>
          <a:bodyPr/>
          <a:lstStyle/>
          <a:p>
            <a:fld id="{4DC96A06-C8BB-46C4-BF46-AF7DDA18982F}" type="datetimeFigureOut">
              <a:rPr lang="en-US" smtClean="0"/>
              <a:t>6/28/2021</a:t>
            </a:fld>
            <a:endParaRPr lang="en-US"/>
          </a:p>
        </p:txBody>
      </p:sp>
      <p:sp>
        <p:nvSpPr>
          <p:cNvPr id="5" name="Footer Placeholder 4">
            <a:extLst>
              <a:ext uri="{FF2B5EF4-FFF2-40B4-BE49-F238E27FC236}">
                <a16:creationId xmlns:a16="http://schemas.microsoft.com/office/drawing/2014/main" id="{516A325B-B15D-4ECC-9859-ADF1441EBA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8E9C62-E43F-4388-B9D2-2A94ECC62B39}"/>
              </a:ext>
            </a:extLst>
          </p:cNvPr>
          <p:cNvSpPr>
            <a:spLocks noGrp="1"/>
          </p:cNvSpPr>
          <p:nvPr>
            <p:ph type="sldNum" sz="quarter" idx="12"/>
          </p:nvPr>
        </p:nvSpPr>
        <p:spPr/>
        <p:txBody>
          <a:bodyPr/>
          <a:lstStyle/>
          <a:p>
            <a:fld id="{F5BC8427-DCCF-4A7B-B142-5F8B6E9A166F}" type="slidenum">
              <a:rPr lang="en-US" smtClean="0"/>
              <a:t>‹#›</a:t>
            </a:fld>
            <a:endParaRPr lang="en-US"/>
          </a:p>
        </p:txBody>
      </p:sp>
    </p:spTree>
    <p:extLst>
      <p:ext uri="{BB962C8B-B14F-4D97-AF65-F5344CB8AC3E}">
        <p14:creationId xmlns:p14="http://schemas.microsoft.com/office/powerpoint/2010/main" val="2680370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ABA73-7A2D-46FC-9EB1-90C70878D89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80F17A-2390-463C-B812-3E5DFD69F3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E78C7B-7E81-4AF1-B88D-087CA1658F54}"/>
              </a:ext>
            </a:extLst>
          </p:cNvPr>
          <p:cNvSpPr>
            <a:spLocks noGrp="1"/>
          </p:cNvSpPr>
          <p:nvPr>
            <p:ph type="dt" sz="half" idx="10"/>
          </p:nvPr>
        </p:nvSpPr>
        <p:spPr/>
        <p:txBody>
          <a:bodyPr/>
          <a:lstStyle/>
          <a:p>
            <a:fld id="{4DC96A06-C8BB-46C4-BF46-AF7DDA18982F}" type="datetimeFigureOut">
              <a:rPr lang="en-US" smtClean="0"/>
              <a:t>6/28/2021</a:t>
            </a:fld>
            <a:endParaRPr lang="en-US"/>
          </a:p>
        </p:txBody>
      </p:sp>
      <p:sp>
        <p:nvSpPr>
          <p:cNvPr id="5" name="Footer Placeholder 4">
            <a:extLst>
              <a:ext uri="{FF2B5EF4-FFF2-40B4-BE49-F238E27FC236}">
                <a16:creationId xmlns:a16="http://schemas.microsoft.com/office/drawing/2014/main" id="{99EB1CE6-1510-4E65-81C6-7FC157FC97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8AC91A-430A-4732-ABC1-53776FD7038B}"/>
              </a:ext>
            </a:extLst>
          </p:cNvPr>
          <p:cNvSpPr>
            <a:spLocks noGrp="1"/>
          </p:cNvSpPr>
          <p:nvPr>
            <p:ph type="sldNum" sz="quarter" idx="12"/>
          </p:nvPr>
        </p:nvSpPr>
        <p:spPr/>
        <p:txBody>
          <a:bodyPr/>
          <a:lstStyle/>
          <a:p>
            <a:fld id="{F5BC8427-DCCF-4A7B-B142-5F8B6E9A166F}" type="slidenum">
              <a:rPr lang="en-US" smtClean="0"/>
              <a:t>‹#›</a:t>
            </a:fld>
            <a:endParaRPr lang="en-US"/>
          </a:p>
        </p:txBody>
      </p:sp>
    </p:spTree>
    <p:extLst>
      <p:ext uri="{BB962C8B-B14F-4D97-AF65-F5344CB8AC3E}">
        <p14:creationId xmlns:p14="http://schemas.microsoft.com/office/powerpoint/2010/main" val="2777881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1BC64C-5B0C-4312-9E29-60C597D6D18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2AA5BEE-63C4-4EC4-A751-C5C71F64EA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671EC5-D295-4D1A-9D89-72A6070FD735}"/>
              </a:ext>
            </a:extLst>
          </p:cNvPr>
          <p:cNvSpPr>
            <a:spLocks noGrp="1"/>
          </p:cNvSpPr>
          <p:nvPr>
            <p:ph type="dt" sz="half" idx="10"/>
          </p:nvPr>
        </p:nvSpPr>
        <p:spPr/>
        <p:txBody>
          <a:bodyPr/>
          <a:lstStyle/>
          <a:p>
            <a:fld id="{4DC96A06-C8BB-46C4-BF46-AF7DDA18982F}" type="datetimeFigureOut">
              <a:rPr lang="en-US" smtClean="0"/>
              <a:t>6/28/2021</a:t>
            </a:fld>
            <a:endParaRPr lang="en-US"/>
          </a:p>
        </p:txBody>
      </p:sp>
      <p:sp>
        <p:nvSpPr>
          <p:cNvPr id="5" name="Footer Placeholder 4">
            <a:extLst>
              <a:ext uri="{FF2B5EF4-FFF2-40B4-BE49-F238E27FC236}">
                <a16:creationId xmlns:a16="http://schemas.microsoft.com/office/drawing/2014/main" id="{0D6C4493-596F-432C-A3EC-5D7CD7D2BF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EFDDEF-6B90-4804-A4BD-D576ECA380EB}"/>
              </a:ext>
            </a:extLst>
          </p:cNvPr>
          <p:cNvSpPr>
            <a:spLocks noGrp="1"/>
          </p:cNvSpPr>
          <p:nvPr>
            <p:ph type="sldNum" sz="quarter" idx="12"/>
          </p:nvPr>
        </p:nvSpPr>
        <p:spPr/>
        <p:txBody>
          <a:bodyPr/>
          <a:lstStyle/>
          <a:p>
            <a:fld id="{F5BC8427-DCCF-4A7B-B142-5F8B6E9A166F}" type="slidenum">
              <a:rPr lang="en-US" smtClean="0"/>
              <a:t>‹#›</a:t>
            </a:fld>
            <a:endParaRPr lang="en-US"/>
          </a:p>
        </p:txBody>
      </p:sp>
    </p:spTree>
    <p:extLst>
      <p:ext uri="{BB962C8B-B14F-4D97-AF65-F5344CB8AC3E}">
        <p14:creationId xmlns:p14="http://schemas.microsoft.com/office/powerpoint/2010/main" val="4126423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AE682-3CCD-4640-A9BB-AA3E3048F9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0D4C4C-58E0-4823-894F-0388679FCB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FA75F1-E30C-4F89-9795-650A341B9608}"/>
              </a:ext>
            </a:extLst>
          </p:cNvPr>
          <p:cNvSpPr>
            <a:spLocks noGrp="1"/>
          </p:cNvSpPr>
          <p:nvPr>
            <p:ph type="dt" sz="half" idx="10"/>
          </p:nvPr>
        </p:nvSpPr>
        <p:spPr/>
        <p:txBody>
          <a:bodyPr/>
          <a:lstStyle/>
          <a:p>
            <a:fld id="{4DC96A06-C8BB-46C4-BF46-AF7DDA18982F}" type="datetimeFigureOut">
              <a:rPr lang="en-US" smtClean="0"/>
              <a:t>6/28/2021</a:t>
            </a:fld>
            <a:endParaRPr lang="en-US"/>
          </a:p>
        </p:txBody>
      </p:sp>
      <p:sp>
        <p:nvSpPr>
          <p:cNvPr id="5" name="Footer Placeholder 4">
            <a:extLst>
              <a:ext uri="{FF2B5EF4-FFF2-40B4-BE49-F238E27FC236}">
                <a16:creationId xmlns:a16="http://schemas.microsoft.com/office/drawing/2014/main" id="{1334193D-3648-4BEA-9D34-599949E2F0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ABB6B1-145C-4AD9-9149-3CB20EC5F508}"/>
              </a:ext>
            </a:extLst>
          </p:cNvPr>
          <p:cNvSpPr>
            <a:spLocks noGrp="1"/>
          </p:cNvSpPr>
          <p:nvPr>
            <p:ph type="sldNum" sz="quarter" idx="12"/>
          </p:nvPr>
        </p:nvSpPr>
        <p:spPr/>
        <p:txBody>
          <a:bodyPr/>
          <a:lstStyle/>
          <a:p>
            <a:fld id="{F5BC8427-DCCF-4A7B-B142-5F8B6E9A166F}" type="slidenum">
              <a:rPr lang="en-US" smtClean="0"/>
              <a:t>‹#›</a:t>
            </a:fld>
            <a:endParaRPr lang="en-US"/>
          </a:p>
        </p:txBody>
      </p:sp>
    </p:spTree>
    <p:extLst>
      <p:ext uri="{BB962C8B-B14F-4D97-AF65-F5344CB8AC3E}">
        <p14:creationId xmlns:p14="http://schemas.microsoft.com/office/powerpoint/2010/main" val="3774054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E9A06-BF69-450E-B18A-124F58E971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25BA620-775D-4164-9E10-EDC88401B6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BE3C89-D593-4558-BF2D-5747FBB8F375}"/>
              </a:ext>
            </a:extLst>
          </p:cNvPr>
          <p:cNvSpPr>
            <a:spLocks noGrp="1"/>
          </p:cNvSpPr>
          <p:nvPr>
            <p:ph type="dt" sz="half" idx="10"/>
          </p:nvPr>
        </p:nvSpPr>
        <p:spPr/>
        <p:txBody>
          <a:bodyPr/>
          <a:lstStyle/>
          <a:p>
            <a:fld id="{4DC96A06-C8BB-46C4-BF46-AF7DDA18982F}" type="datetimeFigureOut">
              <a:rPr lang="en-US" smtClean="0"/>
              <a:t>6/28/2021</a:t>
            </a:fld>
            <a:endParaRPr lang="en-US"/>
          </a:p>
        </p:txBody>
      </p:sp>
      <p:sp>
        <p:nvSpPr>
          <p:cNvPr id="5" name="Footer Placeholder 4">
            <a:extLst>
              <a:ext uri="{FF2B5EF4-FFF2-40B4-BE49-F238E27FC236}">
                <a16:creationId xmlns:a16="http://schemas.microsoft.com/office/drawing/2014/main" id="{1444DF1D-04BF-443A-A403-7766F02EE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AE6C29-13F2-4BD1-AAA6-E88E9997E298}"/>
              </a:ext>
            </a:extLst>
          </p:cNvPr>
          <p:cNvSpPr>
            <a:spLocks noGrp="1"/>
          </p:cNvSpPr>
          <p:nvPr>
            <p:ph type="sldNum" sz="quarter" idx="12"/>
          </p:nvPr>
        </p:nvSpPr>
        <p:spPr/>
        <p:txBody>
          <a:bodyPr/>
          <a:lstStyle/>
          <a:p>
            <a:fld id="{F5BC8427-DCCF-4A7B-B142-5F8B6E9A166F}" type="slidenum">
              <a:rPr lang="en-US" smtClean="0"/>
              <a:t>‹#›</a:t>
            </a:fld>
            <a:endParaRPr lang="en-US"/>
          </a:p>
        </p:txBody>
      </p:sp>
    </p:spTree>
    <p:extLst>
      <p:ext uri="{BB962C8B-B14F-4D97-AF65-F5344CB8AC3E}">
        <p14:creationId xmlns:p14="http://schemas.microsoft.com/office/powerpoint/2010/main" val="783207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F46DB-7B00-4EEE-8752-767765A451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A6BFE8-9644-4B59-8475-1662A00B5E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5C6F446-A885-409C-9257-F4E9F2C31BF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058B9FD-74BE-47FF-B117-94CDDD124D2A}"/>
              </a:ext>
            </a:extLst>
          </p:cNvPr>
          <p:cNvSpPr>
            <a:spLocks noGrp="1"/>
          </p:cNvSpPr>
          <p:nvPr>
            <p:ph type="dt" sz="half" idx="10"/>
          </p:nvPr>
        </p:nvSpPr>
        <p:spPr/>
        <p:txBody>
          <a:bodyPr/>
          <a:lstStyle/>
          <a:p>
            <a:fld id="{4DC96A06-C8BB-46C4-BF46-AF7DDA18982F}" type="datetimeFigureOut">
              <a:rPr lang="en-US" smtClean="0"/>
              <a:t>6/28/2021</a:t>
            </a:fld>
            <a:endParaRPr lang="en-US"/>
          </a:p>
        </p:txBody>
      </p:sp>
      <p:sp>
        <p:nvSpPr>
          <p:cNvPr id="6" name="Footer Placeholder 5">
            <a:extLst>
              <a:ext uri="{FF2B5EF4-FFF2-40B4-BE49-F238E27FC236}">
                <a16:creationId xmlns:a16="http://schemas.microsoft.com/office/drawing/2014/main" id="{23C74C49-92B0-4D0A-8349-A1D549E3D4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096FCC-8336-4572-9340-E96B369640CE}"/>
              </a:ext>
            </a:extLst>
          </p:cNvPr>
          <p:cNvSpPr>
            <a:spLocks noGrp="1"/>
          </p:cNvSpPr>
          <p:nvPr>
            <p:ph type="sldNum" sz="quarter" idx="12"/>
          </p:nvPr>
        </p:nvSpPr>
        <p:spPr/>
        <p:txBody>
          <a:bodyPr/>
          <a:lstStyle/>
          <a:p>
            <a:fld id="{F5BC8427-DCCF-4A7B-B142-5F8B6E9A166F}" type="slidenum">
              <a:rPr lang="en-US" smtClean="0"/>
              <a:t>‹#›</a:t>
            </a:fld>
            <a:endParaRPr lang="en-US"/>
          </a:p>
        </p:txBody>
      </p:sp>
    </p:spTree>
    <p:extLst>
      <p:ext uri="{BB962C8B-B14F-4D97-AF65-F5344CB8AC3E}">
        <p14:creationId xmlns:p14="http://schemas.microsoft.com/office/powerpoint/2010/main" val="3105942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75B53-0755-44ED-894C-DF5CB7DED4C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9FEE00-4D07-4447-B285-78690DC656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34F68D-B5B7-4572-8640-78BA62797B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BA40EDA-3A65-4A6E-8D85-8C4C5FB367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E579EB-3E64-4418-96BC-841395CC75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BDDC93-0FB5-4FBF-93E8-A51C79412BEA}"/>
              </a:ext>
            </a:extLst>
          </p:cNvPr>
          <p:cNvSpPr>
            <a:spLocks noGrp="1"/>
          </p:cNvSpPr>
          <p:nvPr>
            <p:ph type="dt" sz="half" idx="10"/>
          </p:nvPr>
        </p:nvSpPr>
        <p:spPr/>
        <p:txBody>
          <a:bodyPr/>
          <a:lstStyle/>
          <a:p>
            <a:fld id="{4DC96A06-C8BB-46C4-BF46-AF7DDA18982F}" type="datetimeFigureOut">
              <a:rPr lang="en-US" smtClean="0"/>
              <a:t>6/28/2021</a:t>
            </a:fld>
            <a:endParaRPr lang="en-US"/>
          </a:p>
        </p:txBody>
      </p:sp>
      <p:sp>
        <p:nvSpPr>
          <p:cNvPr id="8" name="Footer Placeholder 7">
            <a:extLst>
              <a:ext uri="{FF2B5EF4-FFF2-40B4-BE49-F238E27FC236}">
                <a16:creationId xmlns:a16="http://schemas.microsoft.com/office/drawing/2014/main" id="{0B160D76-B8D9-48E0-A20A-8CB3542C55C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A3FA9EE-297C-428A-A833-60C623C76315}"/>
              </a:ext>
            </a:extLst>
          </p:cNvPr>
          <p:cNvSpPr>
            <a:spLocks noGrp="1"/>
          </p:cNvSpPr>
          <p:nvPr>
            <p:ph type="sldNum" sz="quarter" idx="12"/>
          </p:nvPr>
        </p:nvSpPr>
        <p:spPr/>
        <p:txBody>
          <a:bodyPr/>
          <a:lstStyle/>
          <a:p>
            <a:fld id="{F5BC8427-DCCF-4A7B-B142-5F8B6E9A166F}" type="slidenum">
              <a:rPr lang="en-US" smtClean="0"/>
              <a:t>‹#›</a:t>
            </a:fld>
            <a:endParaRPr lang="en-US"/>
          </a:p>
        </p:txBody>
      </p:sp>
    </p:spTree>
    <p:extLst>
      <p:ext uri="{BB962C8B-B14F-4D97-AF65-F5344CB8AC3E}">
        <p14:creationId xmlns:p14="http://schemas.microsoft.com/office/powerpoint/2010/main" val="825422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D0058-9A0A-4582-B9BF-3E77F3C7A1D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54D7C3-69C0-47C8-9F9A-B6EFBFC32FE4}"/>
              </a:ext>
            </a:extLst>
          </p:cNvPr>
          <p:cNvSpPr>
            <a:spLocks noGrp="1"/>
          </p:cNvSpPr>
          <p:nvPr>
            <p:ph type="dt" sz="half" idx="10"/>
          </p:nvPr>
        </p:nvSpPr>
        <p:spPr/>
        <p:txBody>
          <a:bodyPr/>
          <a:lstStyle/>
          <a:p>
            <a:fld id="{4DC96A06-C8BB-46C4-BF46-AF7DDA18982F}" type="datetimeFigureOut">
              <a:rPr lang="en-US" smtClean="0"/>
              <a:t>6/28/2021</a:t>
            </a:fld>
            <a:endParaRPr lang="en-US"/>
          </a:p>
        </p:txBody>
      </p:sp>
      <p:sp>
        <p:nvSpPr>
          <p:cNvPr id="4" name="Footer Placeholder 3">
            <a:extLst>
              <a:ext uri="{FF2B5EF4-FFF2-40B4-BE49-F238E27FC236}">
                <a16:creationId xmlns:a16="http://schemas.microsoft.com/office/drawing/2014/main" id="{204A8FB9-1A8B-4B1B-A6BC-4BF82E7FF5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672247-316D-45F6-984D-8F786B9414F3}"/>
              </a:ext>
            </a:extLst>
          </p:cNvPr>
          <p:cNvSpPr>
            <a:spLocks noGrp="1"/>
          </p:cNvSpPr>
          <p:nvPr>
            <p:ph type="sldNum" sz="quarter" idx="12"/>
          </p:nvPr>
        </p:nvSpPr>
        <p:spPr/>
        <p:txBody>
          <a:bodyPr/>
          <a:lstStyle/>
          <a:p>
            <a:fld id="{F5BC8427-DCCF-4A7B-B142-5F8B6E9A166F}" type="slidenum">
              <a:rPr lang="en-US" smtClean="0"/>
              <a:t>‹#›</a:t>
            </a:fld>
            <a:endParaRPr lang="en-US"/>
          </a:p>
        </p:txBody>
      </p:sp>
    </p:spTree>
    <p:extLst>
      <p:ext uri="{BB962C8B-B14F-4D97-AF65-F5344CB8AC3E}">
        <p14:creationId xmlns:p14="http://schemas.microsoft.com/office/powerpoint/2010/main" val="812457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CB85E1-9D38-4F1B-B3AC-C0FCF600F3B3}"/>
              </a:ext>
            </a:extLst>
          </p:cNvPr>
          <p:cNvSpPr>
            <a:spLocks noGrp="1"/>
          </p:cNvSpPr>
          <p:nvPr>
            <p:ph type="dt" sz="half" idx="10"/>
          </p:nvPr>
        </p:nvSpPr>
        <p:spPr/>
        <p:txBody>
          <a:bodyPr/>
          <a:lstStyle/>
          <a:p>
            <a:fld id="{4DC96A06-C8BB-46C4-BF46-AF7DDA18982F}" type="datetimeFigureOut">
              <a:rPr lang="en-US" smtClean="0"/>
              <a:t>6/28/2021</a:t>
            </a:fld>
            <a:endParaRPr lang="en-US"/>
          </a:p>
        </p:txBody>
      </p:sp>
      <p:sp>
        <p:nvSpPr>
          <p:cNvPr id="3" name="Footer Placeholder 2">
            <a:extLst>
              <a:ext uri="{FF2B5EF4-FFF2-40B4-BE49-F238E27FC236}">
                <a16:creationId xmlns:a16="http://schemas.microsoft.com/office/drawing/2014/main" id="{80F6AED9-6BDB-4024-A23E-7C4DC30CABC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F7B6BFC-4048-426C-8ED1-5CCCD628B6FB}"/>
              </a:ext>
            </a:extLst>
          </p:cNvPr>
          <p:cNvSpPr>
            <a:spLocks noGrp="1"/>
          </p:cNvSpPr>
          <p:nvPr>
            <p:ph type="sldNum" sz="quarter" idx="12"/>
          </p:nvPr>
        </p:nvSpPr>
        <p:spPr/>
        <p:txBody>
          <a:bodyPr/>
          <a:lstStyle/>
          <a:p>
            <a:fld id="{F5BC8427-DCCF-4A7B-B142-5F8B6E9A166F}" type="slidenum">
              <a:rPr lang="en-US" smtClean="0"/>
              <a:t>‹#›</a:t>
            </a:fld>
            <a:endParaRPr lang="en-US"/>
          </a:p>
        </p:txBody>
      </p:sp>
    </p:spTree>
    <p:extLst>
      <p:ext uri="{BB962C8B-B14F-4D97-AF65-F5344CB8AC3E}">
        <p14:creationId xmlns:p14="http://schemas.microsoft.com/office/powerpoint/2010/main" val="3662637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CD7EC-FE7F-43A8-B857-EC91EEF9C4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D5D4480-A53F-4EC4-B381-4938B9CD30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1FF99A1-16E9-4BD0-8619-9D85C0C96D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C33C0B-EADD-4337-A92F-84D0C1B36A98}"/>
              </a:ext>
            </a:extLst>
          </p:cNvPr>
          <p:cNvSpPr>
            <a:spLocks noGrp="1"/>
          </p:cNvSpPr>
          <p:nvPr>
            <p:ph type="dt" sz="half" idx="10"/>
          </p:nvPr>
        </p:nvSpPr>
        <p:spPr/>
        <p:txBody>
          <a:bodyPr/>
          <a:lstStyle/>
          <a:p>
            <a:fld id="{4DC96A06-C8BB-46C4-BF46-AF7DDA18982F}" type="datetimeFigureOut">
              <a:rPr lang="en-US" smtClean="0"/>
              <a:t>6/28/2021</a:t>
            </a:fld>
            <a:endParaRPr lang="en-US"/>
          </a:p>
        </p:txBody>
      </p:sp>
      <p:sp>
        <p:nvSpPr>
          <p:cNvPr id="6" name="Footer Placeholder 5">
            <a:extLst>
              <a:ext uri="{FF2B5EF4-FFF2-40B4-BE49-F238E27FC236}">
                <a16:creationId xmlns:a16="http://schemas.microsoft.com/office/drawing/2014/main" id="{B7A16640-92DD-4D21-B91B-3B73F2427B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CDCFC3-0296-4FB1-8BFF-F0A598D44E2E}"/>
              </a:ext>
            </a:extLst>
          </p:cNvPr>
          <p:cNvSpPr>
            <a:spLocks noGrp="1"/>
          </p:cNvSpPr>
          <p:nvPr>
            <p:ph type="sldNum" sz="quarter" idx="12"/>
          </p:nvPr>
        </p:nvSpPr>
        <p:spPr/>
        <p:txBody>
          <a:bodyPr/>
          <a:lstStyle/>
          <a:p>
            <a:fld id="{F5BC8427-DCCF-4A7B-B142-5F8B6E9A166F}" type="slidenum">
              <a:rPr lang="en-US" smtClean="0"/>
              <a:t>‹#›</a:t>
            </a:fld>
            <a:endParaRPr lang="en-US"/>
          </a:p>
        </p:txBody>
      </p:sp>
    </p:spTree>
    <p:extLst>
      <p:ext uri="{BB962C8B-B14F-4D97-AF65-F5344CB8AC3E}">
        <p14:creationId xmlns:p14="http://schemas.microsoft.com/office/powerpoint/2010/main" val="3451170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7F26C-D62A-4134-BC8B-61C5D63EF1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97A7E7-21F0-4CF9-BFDD-0DB5A4B168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11B88B4-7650-4968-AF9F-BE53CDC4EA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5CC009-0949-473D-BC80-CEFB8314BEF6}"/>
              </a:ext>
            </a:extLst>
          </p:cNvPr>
          <p:cNvSpPr>
            <a:spLocks noGrp="1"/>
          </p:cNvSpPr>
          <p:nvPr>
            <p:ph type="dt" sz="half" idx="10"/>
          </p:nvPr>
        </p:nvSpPr>
        <p:spPr/>
        <p:txBody>
          <a:bodyPr/>
          <a:lstStyle/>
          <a:p>
            <a:fld id="{4DC96A06-C8BB-46C4-BF46-AF7DDA18982F}" type="datetimeFigureOut">
              <a:rPr lang="en-US" smtClean="0"/>
              <a:t>6/28/2021</a:t>
            </a:fld>
            <a:endParaRPr lang="en-US"/>
          </a:p>
        </p:txBody>
      </p:sp>
      <p:sp>
        <p:nvSpPr>
          <p:cNvPr id="6" name="Footer Placeholder 5">
            <a:extLst>
              <a:ext uri="{FF2B5EF4-FFF2-40B4-BE49-F238E27FC236}">
                <a16:creationId xmlns:a16="http://schemas.microsoft.com/office/drawing/2014/main" id="{748498ED-FAB0-4306-A942-D94165463D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78ADE9-4BB3-4F02-B98A-985898E9EC4A}"/>
              </a:ext>
            </a:extLst>
          </p:cNvPr>
          <p:cNvSpPr>
            <a:spLocks noGrp="1"/>
          </p:cNvSpPr>
          <p:nvPr>
            <p:ph type="sldNum" sz="quarter" idx="12"/>
          </p:nvPr>
        </p:nvSpPr>
        <p:spPr/>
        <p:txBody>
          <a:bodyPr/>
          <a:lstStyle/>
          <a:p>
            <a:fld id="{F5BC8427-DCCF-4A7B-B142-5F8B6E9A166F}" type="slidenum">
              <a:rPr lang="en-US" smtClean="0"/>
              <a:t>‹#›</a:t>
            </a:fld>
            <a:endParaRPr lang="en-US"/>
          </a:p>
        </p:txBody>
      </p:sp>
    </p:spTree>
    <p:extLst>
      <p:ext uri="{BB962C8B-B14F-4D97-AF65-F5344CB8AC3E}">
        <p14:creationId xmlns:p14="http://schemas.microsoft.com/office/powerpoint/2010/main" val="2709001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CCC109-AD3A-4F43-9ACD-6D88167776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9232BEA-CB8F-4C4D-8A3A-668BC4B37A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8393C2-3472-48F4-8C02-D4B2EC6845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C96A06-C8BB-46C4-BF46-AF7DDA18982F}" type="datetimeFigureOut">
              <a:rPr lang="en-US" smtClean="0"/>
              <a:t>6/28/2021</a:t>
            </a:fld>
            <a:endParaRPr lang="en-US"/>
          </a:p>
        </p:txBody>
      </p:sp>
      <p:sp>
        <p:nvSpPr>
          <p:cNvPr id="5" name="Footer Placeholder 4">
            <a:extLst>
              <a:ext uri="{FF2B5EF4-FFF2-40B4-BE49-F238E27FC236}">
                <a16:creationId xmlns:a16="http://schemas.microsoft.com/office/drawing/2014/main" id="{8BB6EE1C-621C-4C51-835E-94129F093D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C95E898-EAB7-441D-8493-5E00EB68D0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BC8427-DCCF-4A7B-B142-5F8B6E9A166F}" type="slidenum">
              <a:rPr lang="en-US" smtClean="0"/>
              <a:t>‹#›</a:t>
            </a:fld>
            <a:endParaRPr lang="en-US"/>
          </a:p>
        </p:txBody>
      </p:sp>
    </p:spTree>
    <p:extLst>
      <p:ext uri="{BB962C8B-B14F-4D97-AF65-F5344CB8AC3E}">
        <p14:creationId xmlns:p14="http://schemas.microsoft.com/office/powerpoint/2010/main" val="3357264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virginiarealtors.org/legal-hotline/"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https://virginiarealtors.org/law-ethics/legal/" TargetMode="External"/><Relationship Id="rId4" Type="http://schemas.openxmlformats.org/officeDocument/2006/relationships/hyperlink" Target="mailto:forms@virginiarealtors.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text, brick, building material&#10;&#10;Description automatically generated">
            <a:extLst>
              <a:ext uri="{FF2B5EF4-FFF2-40B4-BE49-F238E27FC236}">
                <a16:creationId xmlns:a16="http://schemas.microsoft.com/office/drawing/2014/main" id="{A565E3F7-D38F-4D97-8184-997EB1B080BE}"/>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10" name="Rectangle 9">
            <a:extLst>
              <a:ext uri="{FF2B5EF4-FFF2-40B4-BE49-F238E27FC236}">
                <a16:creationId xmlns:a16="http://schemas.microsoft.com/office/drawing/2014/main" id="{DCF1FFC3-D020-43C3-8B93-EF6BEFC46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912620" y="1929384"/>
            <a:ext cx="8366760" cy="2999232"/>
          </a:xfrm>
          <a:prstGeom prst="rect">
            <a:avLst/>
          </a:prstGeom>
          <a:solidFill>
            <a:schemeClr val="bg1">
              <a:alpha val="89000"/>
            </a:schemeClr>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2D3E16-6595-4B6E-880D-ED6E12DB3AF9}"/>
              </a:ext>
            </a:extLst>
          </p:cNvPr>
          <p:cNvSpPr>
            <a:spLocks noGrp="1"/>
          </p:cNvSpPr>
          <p:nvPr>
            <p:ph type="ctrTitle"/>
          </p:nvPr>
        </p:nvSpPr>
        <p:spPr>
          <a:xfrm>
            <a:off x="2366010" y="2242539"/>
            <a:ext cx="7459980" cy="1425924"/>
          </a:xfrm>
        </p:spPr>
        <p:txBody>
          <a:bodyPr>
            <a:normAutofit fontScale="90000"/>
          </a:bodyPr>
          <a:lstStyle/>
          <a:p>
            <a:r>
              <a:rPr lang="en-US" sz="5400" dirty="0"/>
              <a:t>Standard Forms in Virginia:</a:t>
            </a:r>
            <a:br>
              <a:rPr lang="en-US" sz="5400" dirty="0"/>
            </a:br>
            <a:r>
              <a:rPr lang="en-US" sz="5400" dirty="0"/>
              <a:t>A Comparison</a:t>
            </a:r>
          </a:p>
        </p:txBody>
      </p:sp>
      <p:sp>
        <p:nvSpPr>
          <p:cNvPr id="3" name="Subtitle 2">
            <a:extLst>
              <a:ext uri="{FF2B5EF4-FFF2-40B4-BE49-F238E27FC236}">
                <a16:creationId xmlns:a16="http://schemas.microsoft.com/office/drawing/2014/main" id="{DE964E70-D4C9-4134-86DF-844CE0CDE726}"/>
              </a:ext>
            </a:extLst>
          </p:cNvPr>
          <p:cNvSpPr>
            <a:spLocks noGrp="1"/>
          </p:cNvSpPr>
          <p:nvPr>
            <p:ph type="subTitle" idx="1"/>
          </p:nvPr>
        </p:nvSpPr>
        <p:spPr>
          <a:xfrm>
            <a:off x="2366010" y="3884037"/>
            <a:ext cx="7459980" cy="468888"/>
          </a:xfrm>
        </p:spPr>
        <p:txBody>
          <a:bodyPr>
            <a:normAutofit/>
          </a:bodyPr>
          <a:lstStyle/>
          <a:p>
            <a:r>
              <a:rPr lang="en-US" dirty="0"/>
              <a:t>July 2021</a:t>
            </a:r>
          </a:p>
        </p:txBody>
      </p:sp>
      <p:cxnSp>
        <p:nvCxnSpPr>
          <p:cNvPr id="12" name="Straight Connector 11">
            <a:extLst>
              <a:ext uri="{FF2B5EF4-FFF2-40B4-BE49-F238E27FC236}">
                <a16:creationId xmlns:a16="http://schemas.microsoft.com/office/drawing/2014/main" id="{16FC4A39-71B0-433B-AB94-CBFFA0DF90D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02605" y="3792064"/>
            <a:ext cx="2586790" cy="0"/>
          </a:xfrm>
          <a:prstGeom prst="line">
            <a:avLst/>
          </a:prstGeom>
          <a:ln w="22225">
            <a:solidFill>
              <a:srgbClr val="607B8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6882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1" name="Rectangle 10">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2AFCD7-5D7F-4449-BF9F-710F87D3A239}"/>
              </a:ext>
            </a:extLst>
          </p:cNvPr>
          <p:cNvSpPr>
            <a:spLocks noGrp="1"/>
          </p:cNvSpPr>
          <p:nvPr>
            <p:ph type="title"/>
          </p:nvPr>
        </p:nvSpPr>
        <p:spPr>
          <a:xfrm>
            <a:off x="992206" y="1608667"/>
            <a:ext cx="2823275" cy="4501127"/>
          </a:xfrm>
        </p:spPr>
        <p:txBody>
          <a:bodyPr anchor="t">
            <a:normAutofit/>
          </a:bodyPr>
          <a:lstStyle/>
          <a:p>
            <a:pPr algn="r"/>
            <a:r>
              <a:rPr lang="en-US" sz="3200" dirty="0">
                <a:solidFill>
                  <a:srgbClr val="FFFFFF"/>
                </a:solidFill>
              </a:rPr>
              <a:t>Property Condition and Inspection</a:t>
            </a:r>
          </a:p>
        </p:txBody>
      </p:sp>
      <p:sp>
        <p:nvSpPr>
          <p:cNvPr id="3" name="Content Placeholder 2">
            <a:extLst>
              <a:ext uri="{FF2B5EF4-FFF2-40B4-BE49-F238E27FC236}">
                <a16:creationId xmlns:a16="http://schemas.microsoft.com/office/drawing/2014/main" id="{4D32D361-1290-445A-8EB4-42FEA94A7699}"/>
              </a:ext>
            </a:extLst>
          </p:cNvPr>
          <p:cNvSpPr>
            <a:spLocks noGrp="1"/>
          </p:cNvSpPr>
          <p:nvPr>
            <p:ph sz="half" idx="1"/>
          </p:nvPr>
        </p:nvSpPr>
        <p:spPr>
          <a:xfrm>
            <a:off x="4547698" y="356135"/>
            <a:ext cx="3421957" cy="5929162"/>
          </a:xfrm>
        </p:spPr>
        <p:txBody>
          <a:bodyPr>
            <a:noAutofit/>
          </a:bodyPr>
          <a:lstStyle/>
          <a:p>
            <a:r>
              <a:rPr lang="en-US" sz="2400" dirty="0"/>
              <a:t>VAR</a:t>
            </a:r>
          </a:p>
          <a:p>
            <a:pPr lvl="1"/>
            <a:r>
              <a:rPr lang="en-US" dirty="0"/>
              <a:t>Requires seller to provide report re: termites and well</a:t>
            </a:r>
          </a:p>
          <a:p>
            <a:pPr lvl="1"/>
            <a:r>
              <a:rPr lang="en-US" dirty="0"/>
              <a:t>If no contingency, seller warrants all systems will be working at settlement</a:t>
            </a:r>
          </a:p>
          <a:p>
            <a:pPr lvl="1"/>
            <a:r>
              <a:rPr lang="en-US" dirty="0"/>
              <a:t>Due diligence period</a:t>
            </a:r>
          </a:p>
        </p:txBody>
      </p:sp>
      <p:sp>
        <p:nvSpPr>
          <p:cNvPr id="4" name="Content Placeholder 3">
            <a:extLst>
              <a:ext uri="{FF2B5EF4-FFF2-40B4-BE49-F238E27FC236}">
                <a16:creationId xmlns:a16="http://schemas.microsoft.com/office/drawing/2014/main" id="{D9439B29-0997-45AE-9B82-3330EA1388F0}"/>
              </a:ext>
            </a:extLst>
          </p:cNvPr>
          <p:cNvSpPr>
            <a:spLocks noGrp="1"/>
          </p:cNvSpPr>
          <p:nvPr>
            <p:ph sz="half" idx="2"/>
          </p:nvPr>
        </p:nvSpPr>
        <p:spPr>
          <a:xfrm>
            <a:off x="8260820" y="367008"/>
            <a:ext cx="3421957" cy="4501127"/>
          </a:xfrm>
        </p:spPr>
        <p:txBody>
          <a:bodyPr>
            <a:normAutofit/>
          </a:bodyPr>
          <a:lstStyle/>
          <a:p>
            <a:r>
              <a:rPr lang="en-US" sz="2400" dirty="0"/>
              <a:t>REIN</a:t>
            </a:r>
          </a:p>
          <a:p>
            <a:pPr lvl="1"/>
            <a:r>
              <a:rPr lang="en-US" dirty="0"/>
              <a:t>Includes many inspections in the body of  the contract (termites, moisture, water/septic)</a:t>
            </a:r>
          </a:p>
          <a:p>
            <a:pPr lvl="1"/>
            <a:r>
              <a:rPr lang="en-US" dirty="0"/>
              <a:t>For addendum, buyer must deliver report and removal addendum; parties then have five days to negotiate</a:t>
            </a:r>
          </a:p>
        </p:txBody>
      </p:sp>
    </p:spTree>
    <p:extLst>
      <p:ext uri="{BB962C8B-B14F-4D97-AF65-F5344CB8AC3E}">
        <p14:creationId xmlns:p14="http://schemas.microsoft.com/office/powerpoint/2010/main" val="1648795328"/>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1" name="Rectangle 10">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2AFCD7-5D7F-4449-BF9F-710F87D3A239}"/>
              </a:ext>
            </a:extLst>
          </p:cNvPr>
          <p:cNvSpPr>
            <a:spLocks noGrp="1"/>
          </p:cNvSpPr>
          <p:nvPr>
            <p:ph type="title"/>
          </p:nvPr>
        </p:nvSpPr>
        <p:spPr>
          <a:xfrm>
            <a:off x="992206" y="1608667"/>
            <a:ext cx="2823275" cy="4501127"/>
          </a:xfrm>
        </p:spPr>
        <p:txBody>
          <a:bodyPr anchor="t">
            <a:normAutofit/>
          </a:bodyPr>
          <a:lstStyle/>
          <a:p>
            <a:pPr algn="r"/>
            <a:r>
              <a:rPr lang="en-US" sz="3200" dirty="0">
                <a:solidFill>
                  <a:srgbClr val="FFFFFF"/>
                </a:solidFill>
              </a:rPr>
              <a:t>Property Condition and Inspection</a:t>
            </a:r>
          </a:p>
        </p:txBody>
      </p:sp>
      <p:sp>
        <p:nvSpPr>
          <p:cNvPr id="3" name="Content Placeholder 2">
            <a:extLst>
              <a:ext uri="{FF2B5EF4-FFF2-40B4-BE49-F238E27FC236}">
                <a16:creationId xmlns:a16="http://schemas.microsoft.com/office/drawing/2014/main" id="{4D32D361-1290-445A-8EB4-42FEA94A7699}"/>
              </a:ext>
            </a:extLst>
          </p:cNvPr>
          <p:cNvSpPr>
            <a:spLocks noGrp="1"/>
          </p:cNvSpPr>
          <p:nvPr>
            <p:ph sz="half" idx="1"/>
          </p:nvPr>
        </p:nvSpPr>
        <p:spPr>
          <a:xfrm>
            <a:off x="4547698" y="356135"/>
            <a:ext cx="3421957" cy="5929162"/>
          </a:xfrm>
        </p:spPr>
        <p:txBody>
          <a:bodyPr>
            <a:noAutofit/>
          </a:bodyPr>
          <a:lstStyle/>
          <a:p>
            <a:r>
              <a:rPr lang="en-US" sz="2400" dirty="0"/>
              <a:t>CVRMLS</a:t>
            </a:r>
          </a:p>
          <a:p>
            <a:pPr lvl="1"/>
            <a:r>
              <a:rPr lang="en-US" dirty="0"/>
              <a:t>Requires seller to deliver property in the same shape as at ratification</a:t>
            </a:r>
          </a:p>
          <a:p>
            <a:pPr lvl="1"/>
            <a:r>
              <a:rPr lang="en-US" dirty="0"/>
              <a:t>Requires seller to warrant that all appliances are in good working order at settlement</a:t>
            </a:r>
          </a:p>
          <a:p>
            <a:pPr lvl="1"/>
            <a:r>
              <a:rPr lang="en-US" dirty="0"/>
              <a:t>Parties can either choose to have a negotiation period or buyer can choose option to terminate without negotiation</a:t>
            </a:r>
          </a:p>
        </p:txBody>
      </p:sp>
      <p:sp>
        <p:nvSpPr>
          <p:cNvPr id="4" name="Content Placeholder 3">
            <a:extLst>
              <a:ext uri="{FF2B5EF4-FFF2-40B4-BE49-F238E27FC236}">
                <a16:creationId xmlns:a16="http://schemas.microsoft.com/office/drawing/2014/main" id="{D9439B29-0997-45AE-9B82-3330EA1388F0}"/>
              </a:ext>
            </a:extLst>
          </p:cNvPr>
          <p:cNvSpPr>
            <a:spLocks noGrp="1"/>
          </p:cNvSpPr>
          <p:nvPr>
            <p:ph sz="half" idx="2"/>
          </p:nvPr>
        </p:nvSpPr>
        <p:spPr>
          <a:xfrm>
            <a:off x="8260820" y="367008"/>
            <a:ext cx="3421957" cy="5495910"/>
          </a:xfrm>
        </p:spPr>
        <p:txBody>
          <a:bodyPr>
            <a:normAutofit/>
          </a:bodyPr>
          <a:lstStyle/>
          <a:p>
            <a:r>
              <a:rPr lang="en-US" sz="2400" dirty="0"/>
              <a:t>NVAR</a:t>
            </a:r>
          </a:p>
          <a:p>
            <a:pPr lvl="1"/>
            <a:r>
              <a:rPr lang="en-US" dirty="0"/>
              <a:t>Flexible – can choose different dates to fix the condition of property</a:t>
            </a:r>
          </a:p>
          <a:p>
            <a:pPr lvl="1"/>
            <a:r>
              <a:rPr lang="en-US" dirty="0"/>
              <a:t>Buyer has until 9:00 p.m. on a set date to conduct inspections</a:t>
            </a:r>
          </a:p>
          <a:p>
            <a:pPr lvl="1"/>
            <a:r>
              <a:rPr lang="en-US" dirty="0"/>
              <a:t>Parties must enter negotiation period, after which buyer can terminate</a:t>
            </a:r>
          </a:p>
        </p:txBody>
      </p:sp>
    </p:spTree>
    <p:extLst>
      <p:ext uri="{BB962C8B-B14F-4D97-AF65-F5344CB8AC3E}">
        <p14:creationId xmlns:p14="http://schemas.microsoft.com/office/powerpoint/2010/main" val="3999153972"/>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1" name="Rectangle 10">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2AFCD7-5D7F-4449-BF9F-710F87D3A239}"/>
              </a:ext>
            </a:extLst>
          </p:cNvPr>
          <p:cNvSpPr>
            <a:spLocks noGrp="1"/>
          </p:cNvSpPr>
          <p:nvPr>
            <p:ph type="title"/>
          </p:nvPr>
        </p:nvSpPr>
        <p:spPr>
          <a:xfrm>
            <a:off x="992206" y="1608667"/>
            <a:ext cx="2823275" cy="4501127"/>
          </a:xfrm>
        </p:spPr>
        <p:txBody>
          <a:bodyPr anchor="t">
            <a:normAutofit/>
          </a:bodyPr>
          <a:lstStyle/>
          <a:p>
            <a:pPr algn="r"/>
            <a:r>
              <a:rPr lang="en-US" sz="3200" dirty="0">
                <a:solidFill>
                  <a:srgbClr val="FFFFFF"/>
                </a:solidFill>
              </a:rPr>
              <a:t>Items to Convey</a:t>
            </a:r>
          </a:p>
        </p:txBody>
      </p:sp>
      <p:sp>
        <p:nvSpPr>
          <p:cNvPr id="3" name="Content Placeholder 2">
            <a:extLst>
              <a:ext uri="{FF2B5EF4-FFF2-40B4-BE49-F238E27FC236}">
                <a16:creationId xmlns:a16="http://schemas.microsoft.com/office/drawing/2014/main" id="{4D32D361-1290-445A-8EB4-42FEA94A7699}"/>
              </a:ext>
            </a:extLst>
          </p:cNvPr>
          <p:cNvSpPr>
            <a:spLocks noGrp="1"/>
          </p:cNvSpPr>
          <p:nvPr>
            <p:ph sz="half" idx="1"/>
          </p:nvPr>
        </p:nvSpPr>
        <p:spPr>
          <a:xfrm>
            <a:off x="4547698" y="356135"/>
            <a:ext cx="3421957" cy="5929162"/>
          </a:xfrm>
        </p:spPr>
        <p:txBody>
          <a:bodyPr>
            <a:noAutofit/>
          </a:bodyPr>
          <a:lstStyle/>
          <a:p>
            <a:r>
              <a:rPr lang="en-US" sz="2400" dirty="0"/>
              <a:t>VAR</a:t>
            </a:r>
          </a:p>
          <a:p>
            <a:pPr lvl="1"/>
            <a:r>
              <a:rPr lang="en-US" dirty="0"/>
              <a:t>All fixtures located on property</a:t>
            </a:r>
          </a:p>
          <a:p>
            <a:pPr lvl="1"/>
            <a:r>
              <a:rPr lang="en-US" dirty="0"/>
              <a:t>Includes list of personal property categories that must transfer at settlement</a:t>
            </a:r>
          </a:p>
        </p:txBody>
      </p:sp>
      <p:sp>
        <p:nvSpPr>
          <p:cNvPr id="4" name="Content Placeholder 3">
            <a:extLst>
              <a:ext uri="{FF2B5EF4-FFF2-40B4-BE49-F238E27FC236}">
                <a16:creationId xmlns:a16="http://schemas.microsoft.com/office/drawing/2014/main" id="{D9439B29-0997-45AE-9B82-3330EA1388F0}"/>
              </a:ext>
            </a:extLst>
          </p:cNvPr>
          <p:cNvSpPr>
            <a:spLocks noGrp="1"/>
          </p:cNvSpPr>
          <p:nvPr>
            <p:ph sz="half" idx="2"/>
          </p:nvPr>
        </p:nvSpPr>
        <p:spPr>
          <a:xfrm>
            <a:off x="8260820" y="367008"/>
            <a:ext cx="3421957" cy="4501127"/>
          </a:xfrm>
        </p:spPr>
        <p:txBody>
          <a:bodyPr>
            <a:normAutofit/>
          </a:bodyPr>
          <a:lstStyle/>
          <a:p>
            <a:r>
              <a:rPr lang="en-US" sz="2400" dirty="0"/>
              <a:t>REIN</a:t>
            </a:r>
          </a:p>
          <a:p>
            <a:pPr lvl="1"/>
            <a:r>
              <a:rPr lang="en-US" dirty="0"/>
              <a:t>All fixtures and any personal property described in contract convey</a:t>
            </a:r>
          </a:p>
          <a:p>
            <a:pPr lvl="1"/>
            <a:r>
              <a:rPr lang="en-US" dirty="0"/>
              <a:t>Provides checklist</a:t>
            </a:r>
          </a:p>
        </p:txBody>
      </p:sp>
    </p:spTree>
    <p:extLst>
      <p:ext uri="{BB962C8B-B14F-4D97-AF65-F5344CB8AC3E}">
        <p14:creationId xmlns:p14="http://schemas.microsoft.com/office/powerpoint/2010/main" val="2264802396"/>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1" name="Rectangle 10">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2AFCD7-5D7F-4449-BF9F-710F87D3A239}"/>
              </a:ext>
            </a:extLst>
          </p:cNvPr>
          <p:cNvSpPr>
            <a:spLocks noGrp="1"/>
          </p:cNvSpPr>
          <p:nvPr>
            <p:ph type="title"/>
          </p:nvPr>
        </p:nvSpPr>
        <p:spPr>
          <a:xfrm>
            <a:off x="992206" y="1608667"/>
            <a:ext cx="2823275" cy="4501127"/>
          </a:xfrm>
        </p:spPr>
        <p:txBody>
          <a:bodyPr anchor="t">
            <a:normAutofit/>
          </a:bodyPr>
          <a:lstStyle/>
          <a:p>
            <a:pPr algn="r"/>
            <a:r>
              <a:rPr lang="en-US" sz="3200" dirty="0">
                <a:solidFill>
                  <a:srgbClr val="FFFFFF"/>
                </a:solidFill>
              </a:rPr>
              <a:t>Items to Convey</a:t>
            </a:r>
          </a:p>
        </p:txBody>
      </p:sp>
      <p:sp>
        <p:nvSpPr>
          <p:cNvPr id="3" name="Content Placeholder 2">
            <a:extLst>
              <a:ext uri="{FF2B5EF4-FFF2-40B4-BE49-F238E27FC236}">
                <a16:creationId xmlns:a16="http://schemas.microsoft.com/office/drawing/2014/main" id="{4D32D361-1290-445A-8EB4-42FEA94A7699}"/>
              </a:ext>
            </a:extLst>
          </p:cNvPr>
          <p:cNvSpPr>
            <a:spLocks noGrp="1"/>
          </p:cNvSpPr>
          <p:nvPr>
            <p:ph sz="half" idx="1"/>
          </p:nvPr>
        </p:nvSpPr>
        <p:spPr>
          <a:xfrm>
            <a:off x="4547698" y="356135"/>
            <a:ext cx="3421957" cy="5929162"/>
          </a:xfrm>
        </p:spPr>
        <p:txBody>
          <a:bodyPr>
            <a:noAutofit/>
          </a:bodyPr>
          <a:lstStyle/>
          <a:p>
            <a:r>
              <a:rPr lang="en-US" sz="2400" dirty="0"/>
              <a:t>VAR</a:t>
            </a:r>
          </a:p>
          <a:p>
            <a:pPr lvl="1"/>
            <a:r>
              <a:rPr lang="en-US" dirty="0"/>
              <a:t>All fixtures located on property</a:t>
            </a:r>
          </a:p>
          <a:p>
            <a:pPr lvl="1"/>
            <a:r>
              <a:rPr lang="en-US" dirty="0"/>
              <a:t>Includes list of personal property categories that must transfer at settlement</a:t>
            </a:r>
          </a:p>
        </p:txBody>
      </p:sp>
      <p:sp>
        <p:nvSpPr>
          <p:cNvPr id="4" name="Content Placeholder 3">
            <a:extLst>
              <a:ext uri="{FF2B5EF4-FFF2-40B4-BE49-F238E27FC236}">
                <a16:creationId xmlns:a16="http://schemas.microsoft.com/office/drawing/2014/main" id="{D9439B29-0997-45AE-9B82-3330EA1388F0}"/>
              </a:ext>
            </a:extLst>
          </p:cNvPr>
          <p:cNvSpPr>
            <a:spLocks noGrp="1"/>
          </p:cNvSpPr>
          <p:nvPr>
            <p:ph sz="half" idx="2"/>
          </p:nvPr>
        </p:nvSpPr>
        <p:spPr>
          <a:xfrm>
            <a:off x="8260820" y="367008"/>
            <a:ext cx="3421957" cy="4501127"/>
          </a:xfrm>
        </p:spPr>
        <p:txBody>
          <a:bodyPr>
            <a:normAutofit/>
          </a:bodyPr>
          <a:lstStyle/>
          <a:p>
            <a:r>
              <a:rPr lang="en-US" sz="2400" dirty="0"/>
              <a:t>REIN</a:t>
            </a:r>
          </a:p>
          <a:p>
            <a:pPr lvl="1"/>
            <a:r>
              <a:rPr lang="en-US" dirty="0"/>
              <a:t>All fixtures and any personal property described in contract convey</a:t>
            </a:r>
          </a:p>
          <a:p>
            <a:pPr lvl="1"/>
            <a:r>
              <a:rPr lang="en-US" dirty="0"/>
              <a:t>Provides checklist</a:t>
            </a:r>
          </a:p>
        </p:txBody>
      </p:sp>
    </p:spTree>
    <p:extLst>
      <p:ext uri="{BB962C8B-B14F-4D97-AF65-F5344CB8AC3E}">
        <p14:creationId xmlns:p14="http://schemas.microsoft.com/office/powerpoint/2010/main" val="1727477917"/>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82FF140-344C-41CE-941A-39ECA17A25B2}"/>
              </a:ext>
            </a:extLst>
          </p:cNvPr>
          <p:cNvSpPr>
            <a:spLocks noGrp="1"/>
          </p:cNvSpPr>
          <p:nvPr>
            <p:ph type="title"/>
          </p:nvPr>
        </p:nvSpPr>
        <p:spPr>
          <a:xfrm>
            <a:off x="640079" y="2053641"/>
            <a:ext cx="3669161" cy="2760098"/>
          </a:xfrm>
        </p:spPr>
        <p:txBody>
          <a:bodyPr>
            <a:normAutofit/>
          </a:bodyPr>
          <a:lstStyle/>
          <a:p>
            <a:r>
              <a:rPr lang="en-US">
                <a:solidFill>
                  <a:srgbClr val="FFFFFF"/>
                </a:solidFill>
              </a:rPr>
              <a:t>Resources</a:t>
            </a:r>
          </a:p>
        </p:txBody>
      </p:sp>
      <p:sp>
        <p:nvSpPr>
          <p:cNvPr id="3" name="Content Placeholder 2">
            <a:extLst>
              <a:ext uri="{FF2B5EF4-FFF2-40B4-BE49-F238E27FC236}">
                <a16:creationId xmlns:a16="http://schemas.microsoft.com/office/drawing/2014/main" id="{81AAAF97-A1E3-4607-9863-DCEC2233B307}"/>
              </a:ext>
            </a:extLst>
          </p:cNvPr>
          <p:cNvSpPr>
            <a:spLocks noGrp="1"/>
          </p:cNvSpPr>
          <p:nvPr>
            <p:ph idx="1"/>
          </p:nvPr>
        </p:nvSpPr>
        <p:spPr>
          <a:xfrm>
            <a:off x="6090574" y="801866"/>
            <a:ext cx="5306084" cy="5230634"/>
          </a:xfrm>
        </p:spPr>
        <p:txBody>
          <a:bodyPr anchor="ctr">
            <a:normAutofit/>
          </a:bodyPr>
          <a:lstStyle/>
          <a:p>
            <a:r>
              <a:rPr lang="en-US" sz="2400" dirty="0">
                <a:solidFill>
                  <a:srgbClr val="000000"/>
                </a:solidFill>
              </a:rPr>
              <a:t>Virginia REALTORS® Legal Hotline: </a:t>
            </a:r>
            <a:r>
              <a:rPr lang="en-US" sz="2400" dirty="0">
                <a:solidFill>
                  <a:srgbClr val="000000"/>
                </a:solidFill>
                <a:hlinkClick r:id="rId3"/>
              </a:rPr>
              <a:t>https://virginiarealtors.org/legal-hotline/</a:t>
            </a:r>
            <a:endParaRPr lang="en-US" sz="2400" dirty="0">
              <a:solidFill>
                <a:srgbClr val="000000"/>
              </a:solidFill>
            </a:endParaRPr>
          </a:p>
          <a:p>
            <a:r>
              <a:rPr lang="en-US" sz="2400" dirty="0">
                <a:solidFill>
                  <a:srgbClr val="000000"/>
                </a:solidFill>
              </a:rPr>
              <a:t>Forms-specific suggestions: </a:t>
            </a:r>
            <a:r>
              <a:rPr lang="en-US" sz="2400" dirty="0">
                <a:solidFill>
                  <a:srgbClr val="000000"/>
                </a:solidFill>
                <a:hlinkClick r:id="rId4"/>
              </a:rPr>
              <a:t>forms@virginiarealtors.org</a:t>
            </a:r>
            <a:endParaRPr lang="en-US" sz="2400" dirty="0">
              <a:solidFill>
                <a:srgbClr val="000000"/>
              </a:solidFill>
            </a:endParaRPr>
          </a:p>
          <a:p>
            <a:r>
              <a:rPr lang="en-US" sz="2400" dirty="0">
                <a:solidFill>
                  <a:srgbClr val="000000"/>
                </a:solidFill>
              </a:rPr>
              <a:t>General legal resources: </a:t>
            </a:r>
            <a:r>
              <a:rPr lang="en-US" sz="2400" dirty="0">
                <a:solidFill>
                  <a:srgbClr val="000000"/>
                </a:solidFill>
                <a:hlinkClick r:id="rId5"/>
              </a:rPr>
              <a:t>https://virginiarealtors.org/law-ethics/legal/</a:t>
            </a:r>
            <a:endParaRPr lang="en-US" sz="2400" dirty="0">
              <a:solidFill>
                <a:srgbClr val="000000"/>
              </a:solidFill>
            </a:endParaRPr>
          </a:p>
          <a:p>
            <a:endParaRPr lang="en-US" sz="2400" dirty="0">
              <a:solidFill>
                <a:srgbClr val="000000"/>
              </a:solidFill>
            </a:endParaRPr>
          </a:p>
        </p:txBody>
      </p:sp>
    </p:spTree>
    <p:extLst>
      <p:ext uri="{BB962C8B-B14F-4D97-AF65-F5344CB8AC3E}">
        <p14:creationId xmlns:p14="http://schemas.microsoft.com/office/powerpoint/2010/main" val="3810622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FA82696-39B6-47F3-B521-E8125A490C0B}"/>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Standard Forms</a:t>
            </a:r>
          </a:p>
        </p:txBody>
      </p:sp>
      <p:sp>
        <p:nvSpPr>
          <p:cNvPr id="4" name="Content Placeholder 3">
            <a:extLst>
              <a:ext uri="{FF2B5EF4-FFF2-40B4-BE49-F238E27FC236}">
                <a16:creationId xmlns:a16="http://schemas.microsoft.com/office/drawing/2014/main" id="{DC2313FB-B038-4A80-B5AE-D33A3BA09750}"/>
              </a:ext>
            </a:extLst>
          </p:cNvPr>
          <p:cNvSpPr>
            <a:spLocks noGrp="1"/>
          </p:cNvSpPr>
          <p:nvPr>
            <p:ph idx="1"/>
          </p:nvPr>
        </p:nvSpPr>
        <p:spPr>
          <a:xfrm>
            <a:off x="1367624" y="2490436"/>
            <a:ext cx="9708995" cy="3567173"/>
          </a:xfrm>
        </p:spPr>
        <p:txBody>
          <a:bodyPr anchor="ctr">
            <a:normAutofit/>
          </a:bodyPr>
          <a:lstStyle/>
          <a:p>
            <a:r>
              <a:rPr lang="en-US" sz="2400" dirty="0"/>
              <a:t>REIN</a:t>
            </a:r>
          </a:p>
          <a:p>
            <a:r>
              <a:rPr lang="en-US" sz="2400" dirty="0"/>
              <a:t>VAR</a:t>
            </a:r>
          </a:p>
          <a:p>
            <a:r>
              <a:rPr lang="en-US" sz="2400" dirty="0"/>
              <a:t>CVRMLS</a:t>
            </a:r>
          </a:p>
          <a:p>
            <a:r>
              <a:rPr lang="en-US" sz="2400" dirty="0"/>
              <a:t>NVAR</a:t>
            </a:r>
          </a:p>
        </p:txBody>
      </p:sp>
    </p:spTree>
    <p:extLst>
      <p:ext uri="{BB962C8B-B14F-4D97-AF65-F5344CB8AC3E}">
        <p14:creationId xmlns:p14="http://schemas.microsoft.com/office/powerpoint/2010/main" val="161370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1" name="Rectangle 10">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EFC2E1-7AEB-4587-8FFA-D1F11C6B9621}"/>
              </a:ext>
            </a:extLst>
          </p:cNvPr>
          <p:cNvSpPr>
            <a:spLocks noGrp="1"/>
          </p:cNvSpPr>
          <p:nvPr>
            <p:ph type="title"/>
          </p:nvPr>
        </p:nvSpPr>
        <p:spPr>
          <a:xfrm>
            <a:off x="992206" y="1608667"/>
            <a:ext cx="2823275" cy="4501127"/>
          </a:xfrm>
        </p:spPr>
        <p:txBody>
          <a:bodyPr anchor="t">
            <a:normAutofit/>
          </a:bodyPr>
          <a:lstStyle/>
          <a:p>
            <a:pPr algn="r"/>
            <a:r>
              <a:rPr lang="en-US" sz="3200">
                <a:solidFill>
                  <a:srgbClr val="FFFFFF"/>
                </a:solidFill>
              </a:rPr>
              <a:t>Earnest Money Deposits</a:t>
            </a:r>
          </a:p>
        </p:txBody>
      </p:sp>
      <p:sp>
        <p:nvSpPr>
          <p:cNvPr id="3" name="Content Placeholder 2">
            <a:extLst>
              <a:ext uri="{FF2B5EF4-FFF2-40B4-BE49-F238E27FC236}">
                <a16:creationId xmlns:a16="http://schemas.microsoft.com/office/drawing/2014/main" id="{AD51343D-15AF-4C63-A3A6-4871C1153816}"/>
              </a:ext>
            </a:extLst>
          </p:cNvPr>
          <p:cNvSpPr>
            <a:spLocks noGrp="1"/>
          </p:cNvSpPr>
          <p:nvPr>
            <p:ph sz="half" idx="1"/>
          </p:nvPr>
        </p:nvSpPr>
        <p:spPr>
          <a:xfrm>
            <a:off x="4547698" y="1608667"/>
            <a:ext cx="3421958" cy="4501127"/>
          </a:xfrm>
        </p:spPr>
        <p:txBody>
          <a:bodyPr>
            <a:normAutofit/>
          </a:bodyPr>
          <a:lstStyle/>
          <a:p>
            <a:r>
              <a:rPr lang="en-US" sz="2000" dirty="0"/>
              <a:t>VAR, CVRMLS, and NVAR</a:t>
            </a:r>
          </a:p>
          <a:p>
            <a:pPr lvl="1"/>
            <a:r>
              <a:rPr lang="en-US" sz="2000" dirty="0"/>
              <a:t>Provides blanks for the parties to agree on when the EMD will be provided to the escrow agent </a:t>
            </a:r>
          </a:p>
          <a:p>
            <a:pPr lvl="1"/>
            <a:r>
              <a:rPr lang="en-US" sz="2000" dirty="0"/>
              <a:t>If buyer doesn’t abide by the deadline, they are in default</a:t>
            </a:r>
          </a:p>
          <a:p>
            <a:pPr lvl="1"/>
            <a:r>
              <a:rPr lang="en-US" sz="2000" dirty="0"/>
              <a:t>Standard language regarding when funds should be deposited</a:t>
            </a:r>
          </a:p>
        </p:txBody>
      </p:sp>
      <p:sp>
        <p:nvSpPr>
          <p:cNvPr id="4" name="Content Placeholder 3">
            <a:extLst>
              <a:ext uri="{FF2B5EF4-FFF2-40B4-BE49-F238E27FC236}">
                <a16:creationId xmlns:a16="http://schemas.microsoft.com/office/drawing/2014/main" id="{8514E22C-5B3C-4395-9DFD-0F122D943AEB}"/>
              </a:ext>
            </a:extLst>
          </p:cNvPr>
          <p:cNvSpPr>
            <a:spLocks noGrp="1"/>
          </p:cNvSpPr>
          <p:nvPr>
            <p:ph sz="half" idx="2"/>
          </p:nvPr>
        </p:nvSpPr>
        <p:spPr>
          <a:xfrm>
            <a:off x="8289696" y="1608667"/>
            <a:ext cx="3421957" cy="4501127"/>
          </a:xfrm>
        </p:spPr>
        <p:txBody>
          <a:bodyPr>
            <a:normAutofit/>
          </a:bodyPr>
          <a:lstStyle/>
          <a:p>
            <a:r>
              <a:rPr lang="en-US" sz="2000"/>
              <a:t>REIN</a:t>
            </a:r>
          </a:p>
          <a:p>
            <a:pPr lvl="1"/>
            <a:r>
              <a:rPr lang="en-US" sz="2000"/>
              <a:t>No blanks, only allows buyer to go two days after ratification</a:t>
            </a:r>
          </a:p>
          <a:p>
            <a:pPr lvl="1"/>
            <a:r>
              <a:rPr lang="en-US" sz="2000"/>
              <a:t>If buyer doesn’t abide by the deadline, they are in default</a:t>
            </a:r>
          </a:p>
          <a:p>
            <a:pPr lvl="1"/>
            <a:r>
              <a:rPr lang="en-US" sz="2000"/>
              <a:t>Standard language regarding when funds should be deposited</a:t>
            </a:r>
          </a:p>
          <a:p>
            <a:pPr lvl="1"/>
            <a:endParaRPr lang="en-US" sz="2000"/>
          </a:p>
        </p:txBody>
      </p:sp>
    </p:spTree>
    <p:extLst>
      <p:ext uri="{BB962C8B-B14F-4D97-AF65-F5344CB8AC3E}">
        <p14:creationId xmlns:p14="http://schemas.microsoft.com/office/powerpoint/2010/main" val="88653634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1" name="Rectangle 10">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2AFCD7-5D7F-4449-BF9F-710F87D3A239}"/>
              </a:ext>
            </a:extLst>
          </p:cNvPr>
          <p:cNvSpPr>
            <a:spLocks noGrp="1"/>
          </p:cNvSpPr>
          <p:nvPr>
            <p:ph type="title"/>
          </p:nvPr>
        </p:nvSpPr>
        <p:spPr>
          <a:xfrm>
            <a:off x="992206" y="1608667"/>
            <a:ext cx="2823275" cy="4501127"/>
          </a:xfrm>
        </p:spPr>
        <p:txBody>
          <a:bodyPr anchor="t">
            <a:normAutofit/>
          </a:bodyPr>
          <a:lstStyle/>
          <a:p>
            <a:pPr algn="r"/>
            <a:r>
              <a:rPr lang="en-US" sz="3200">
                <a:solidFill>
                  <a:srgbClr val="FFFFFF"/>
                </a:solidFill>
              </a:rPr>
              <a:t>Financing and Approval</a:t>
            </a:r>
          </a:p>
        </p:txBody>
      </p:sp>
      <p:sp>
        <p:nvSpPr>
          <p:cNvPr id="3" name="Content Placeholder 2">
            <a:extLst>
              <a:ext uri="{FF2B5EF4-FFF2-40B4-BE49-F238E27FC236}">
                <a16:creationId xmlns:a16="http://schemas.microsoft.com/office/drawing/2014/main" id="{4D32D361-1290-445A-8EB4-42FEA94A7699}"/>
              </a:ext>
            </a:extLst>
          </p:cNvPr>
          <p:cNvSpPr>
            <a:spLocks noGrp="1"/>
          </p:cNvSpPr>
          <p:nvPr>
            <p:ph sz="half" idx="1"/>
          </p:nvPr>
        </p:nvSpPr>
        <p:spPr>
          <a:xfrm>
            <a:off x="4385021" y="309257"/>
            <a:ext cx="3421958" cy="4501127"/>
          </a:xfrm>
        </p:spPr>
        <p:txBody>
          <a:bodyPr>
            <a:noAutofit/>
          </a:bodyPr>
          <a:lstStyle/>
          <a:p>
            <a:r>
              <a:rPr lang="en-US" sz="2400" dirty="0"/>
              <a:t>VAR</a:t>
            </a:r>
          </a:p>
          <a:p>
            <a:pPr lvl="1"/>
            <a:r>
              <a:rPr lang="en-US" dirty="0"/>
              <a:t>Does not include appraisal contingency as part of standard contract</a:t>
            </a:r>
          </a:p>
          <a:p>
            <a:pPr lvl="1"/>
            <a:r>
              <a:rPr lang="en-US" dirty="0"/>
              <a:t>Just requires type of loan, amount, interest rate, and other standard terms</a:t>
            </a:r>
          </a:p>
          <a:p>
            <a:pPr lvl="1"/>
            <a:r>
              <a:rPr lang="en-US" dirty="0"/>
              <a:t>Application within five business days</a:t>
            </a:r>
          </a:p>
          <a:p>
            <a:pPr lvl="1"/>
            <a:r>
              <a:rPr lang="en-US" dirty="0"/>
              <a:t>Buyer can pursue alternative financing so long as it doesn’t delay or increase costs</a:t>
            </a:r>
          </a:p>
        </p:txBody>
      </p:sp>
      <p:sp>
        <p:nvSpPr>
          <p:cNvPr id="4" name="Content Placeholder 3">
            <a:extLst>
              <a:ext uri="{FF2B5EF4-FFF2-40B4-BE49-F238E27FC236}">
                <a16:creationId xmlns:a16="http://schemas.microsoft.com/office/drawing/2014/main" id="{D9439B29-0997-45AE-9B82-3330EA1388F0}"/>
              </a:ext>
            </a:extLst>
          </p:cNvPr>
          <p:cNvSpPr>
            <a:spLocks noGrp="1"/>
          </p:cNvSpPr>
          <p:nvPr>
            <p:ph sz="half" idx="2"/>
          </p:nvPr>
        </p:nvSpPr>
        <p:spPr>
          <a:xfrm>
            <a:off x="8140701" y="309256"/>
            <a:ext cx="3421957" cy="4501127"/>
          </a:xfrm>
        </p:spPr>
        <p:txBody>
          <a:bodyPr>
            <a:normAutofit/>
          </a:bodyPr>
          <a:lstStyle/>
          <a:p>
            <a:r>
              <a:rPr lang="en-US" sz="2400" dirty="0"/>
              <a:t>REIN</a:t>
            </a:r>
          </a:p>
          <a:p>
            <a:pPr lvl="1"/>
            <a:r>
              <a:rPr lang="en-US" dirty="0"/>
              <a:t>Buyer must specify name of lender in the contract.</a:t>
            </a:r>
          </a:p>
          <a:p>
            <a:pPr lvl="1"/>
            <a:r>
              <a:rPr lang="en-US" dirty="0"/>
              <a:t>Apply for financing within 7 days</a:t>
            </a:r>
          </a:p>
          <a:p>
            <a:pPr lvl="1"/>
            <a:r>
              <a:rPr lang="en-US" dirty="0"/>
              <a:t>Must provide written rejections from a lender to the seller.</a:t>
            </a:r>
          </a:p>
        </p:txBody>
      </p:sp>
    </p:spTree>
    <p:extLst>
      <p:ext uri="{BB962C8B-B14F-4D97-AF65-F5344CB8AC3E}">
        <p14:creationId xmlns:p14="http://schemas.microsoft.com/office/powerpoint/2010/main" val="2954555992"/>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1" name="Rectangle 10">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2AFCD7-5D7F-4449-BF9F-710F87D3A239}"/>
              </a:ext>
            </a:extLst>
          </p:cNvPr>
          <p:cNvSpPr>
            <a:spLocks noGrp="1"/>
          </p:cNvSpPr>
          <p:nvPr>
            <p:ph type="title"/>
          </p:nvPr>
        </p:nvSpPr>
        <p:spPr>
          <a:xfrm>
            <a:off x="992206" y="1608667"/>
            <a:ext cx="2823275" cy="4501127"/>
          </a:xfrm>
        </p:spPr>
        <p:txBody>
          <a:bodyPr anchor="t">
            <a:normAutofit/>
          </a:bodyPr>
          <a:lstStyle/>
          <a:p>
            <a:pPr algn="r"/>
            <a:r>
              <a:rPr lang="en-US" sz="3200">
                <a:solidFill>
                  <a:srgbClr val="FFFFFF"/>
                </a:solidFill>
              </a:rPr>
              <a:t>Financing and Approval</a:t>
            </a:r>
          </a:p>
        </p:txBody>
      </p:sp>
      <p:sp>
        <p:nvSpPr>
          <p:cNvPr id="3" name="Content Placeholder 2">
            <a:extLst>
              <a:ext uri="{FF2B5EF4-FFF2-40B4-BE49-F238E27FC236}">
                <a16:creationId xmlns:a16="http://schemas.microsoft.com/office/drawing/2014/main" id="{4D32D361-1290-445A-8EB4-42FEA94A7699}"/>
              </a:ext>
            </a:extLst>
          </p:cNvPr>
          <p:cNvSpPr>
            <a:spLocks noGrp="1"/>
          </p:cNvSpPr>
          <p:nvPr>
            <p:ph sz="half" idx="1"/>
          </p:nvPr>
        </p:nvSpPr>
        <p:spPr>
          <a:xfrm>
            <a:off x="4385021" y="309257"/>
            <a:ext cx="3421958" cy="4501127"/>
          </a:xfrm>
        </p:spPr>
        <p:txBody>
          <a:bodyPr>
            <a:noAutofit/>
          </a:bodyPr>
          <a:lstStyle/>
          <a:p>
            <a:r>
              <a:rPr lang="en-US" sz="2400" dirty="0"/>
              <a:t>CVRMLS</a:t>
            </a:r>
          </a:p>
          <a:p>
            <a:pPr lvl="1"/>
            <a:r>
              <a:rPr lang="en-US" dirty="0"/>
              <a:t>Includes details of the loan in the body of the contract.</a:t>
            </a:r>
          </a:p>
          <a:p>
            <a:pPr lvl="1"/>
            <a:r>
              <a:rPr lang="en-US" dirty="0"/>
              <a:t>Buyer must apply for financing within 7 days</a:t>
            </a:r>
          </a:p>
          <a:p>
            <a:pPr lvl="1"/>
            <a:r>
              <a:rPr lang="en-US" dirty="0"/>
              <a:t>Can also apply for alternate financing if no delay or extra cost</a:t>
            </a:r>
          </a:p>
        </p:txBody>
      </p:sp>
      <p:sp>
        <p:nvSpPr>
          <p:cNvPr id="4" name="Content Placeholder 3">
            <a:extLst>
              <a:ext uri="{FF2B5EF4-FFF2-40B4-BE49-F238E27FC236}">
                <a16:creationId xmlns:a16="http://schemas.microsoft.com/office/drawing/2014/main" id="{D9439B29-0997-45AE-9B82-3330EA1388F0}"/>
              </a:ext>
            </a:extLst>
          </p:cNvPr>
          <p:cNvSpPr>
            <a:spLocks noGrp="1"/>
          </p:cNvSpPr>
          <p:nvPr>
            <p:ph sz="half" idx="2"/>
          </p:nvPr>
        </p:nvSpPr>
        <p:spPr>
          <a:xfrm>
            <a:off x="8140701" y="309256"/>
            <a:ext cx="3421957" cy="6349728"/>
          </a:xfrm>
        </p:spPr>
        <p:txBody>
          <a:bodyPr>
            <a:normAutofit/>
          </a:bodyPr>
          <a:lstStyle/>
          <a:p>
            <a:r>
              <a:rPr lang="en-US" sz="2400" dirty="0"/>
              <a:t>NVAR</a:t>
            </a:r>
          </a:p>
          <a:p>
            <a:pPr lvl="1"/>
            <a:r>
              <a:rPr lang="en-US" dirty="0"/>
              <a:t>Includes type of loan and loan amount in contract</a:t>
            </a:r>
          </a:p>
          <a:p>
            <a:pPr lvl="1"/>
            <a:r>
              <a:rPr lang="en-US" dirty="0"/>
              <a:t>Remaining terms are in contingency addendum</a:t>
            </a:r>
          </a:p>
          <a:p>
            <a:pPr lvl="1"/>
            <a:r>
              <a:rPr lang="en-US" dirty="0"/>
              <a:t>If buyer wants alternate financing, must either forego contingency or have new addendum signed.</a:t>
            </a:r>
          </a:p>
          <a:p>
            <a:pPr lvl="1"/>
            <a:r>
              <a:rPr lang="en-US" dirty="0"/>
              <a:t>Possibility of auto extension of deadline</a:t>
            </a:r>
          </a:p>
        </p:txBody>
      </p:sp>
    </p:spTree>
    <p:extLst>
      <p:ext uri="{BB962C8B-B14F-4D97-AF65-F5344CB8AC3E}">
        <p14:creationId xmlns:p14="http://schemas.microsoft.com/office/powerpoint/2010/main" val="204175700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1" name="Rectangle 10">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2AFCD7-5D7F-4449-BF9F-710F87D3A239}"/>
              </a:ext>
            </a:extLst>
          </p:cNvPr>
          <p:cNvSpPr>
            <a:spLocks noGrp="1"/>
          </p:cNvSpPr>
          <p:nvPr>
            <p:ph type="title"/>
          </p:nvPr>
        </p:nvSpPr>
        <p:spPr>
          <a:xfrm>
            <a:off x="992206" y="1608667"/>
            <a:ext cx="2823275" cy="4501127"/>
          </a:xfrm>
        </p:spPr>
        <p:txBody>
          <a:bodyPr anchor="t">
            <a:normAutofit/>
          </a:bodyPr>
          <a:lstStyle/>
          <a:p>
            <a:pPr algn="r"/>
            <a:r>
              <a:rPr lang="en-US" sz="3200" dirty="0">
                <a:solidFill>
                  <a:srgbClr val="FFFFFF"/>
                </a:solidFill>
              </a:rPr>
              <a:t>Settlement</a:t>
            </a:r>
          </a:p>
        </p:txBody>
      </p:sp>
      <p:sp>
        <p:nvSpPr>
          <p:cNvPr id="3" name="Content Placeholder 2">
            <a:extLst>
              <a:ext uri="{FF2B5EF4-FFF2-40B4-BE49-F238E27FC236}">
                <a16:creationId xmlns:a16="http://schemas.microsoft.com/office/drawing/2014/main" id="{4D32D361-1290-445A-8EB4-42FEA94A7699}"/>
              </a:ext>
            </a:extLst>
          </p:cNvPr>
          <p:cNvSpPr>
            <a:spLocks noGrp="1"/>
          </p:cNvSpPr>
          <p:nvPr>
            <p:ph sz="half" idx="1"/>
          </p:nvPr>
        </p:nvSpPr>
        <p:spPr>
          <a:xfrm>
            <a:off x="4547698" y="356135"/>
            <a:ext cx="3421957" cy="5929162"/>
          </a:xfrm>
        </p:spPr>
        <p:txBody>
          <a:bodyPr>
            <a:noAutofit/>
          </a:bodyPr>
          <a:lstStyle/>
          <a:p>
            <a:r>
              <a:rPr lang="en-US" sz="2400" dirty="0"/>
              <a:t>VAR</a:t>
            </a:r>
          </a:p>
          <a:p>
            <a:pPr lvl="1"/>
            <a:r>
              <a:rPr lang="en-US" dirty="0"/>
              <a:t>“On or about”</a:t>
            </a:r>
          </a:p>
          <a:p>
            <a:pPr lvl="1"/>
            <a:r>
              <a:rPr lang="en-US" dirty="0"/>
              <a:t>Provides flexibility in exchange for not having a certain settlement date</a:t>
            </a:r>
          </a:p>
          <a:p>
            <a:pPr lvl="1"/>
            <a:endParaRPr lang="en-US" sz="2000" dirty="0"/>
          </a:p>
        </p:txBody>
      </p:sp>
      <p:sp>
        <p:nvSpPr>
          <p:cNvPr id="4" name="Content Placeholder 3">
            <a:extLst>
              <a:ext uri="{FF2B5EF4-FFF2-40B4-BE49-F238E27FC236}">
                <a16:creationId xmlns:a16="http://schemas.microsoft.com/office/drawing/2014/main" id="{D9439B29-0997-45AE-9B82-3330EA1388F0}"/>
              </a:ext>
            </a:extLst>
          </p:cNvPr>
          <p:cNvSpPr>
            <a:spLocks noGrp="1"/>
          </p:cNvSpPr>
          <p:nvPr>
            <p:ph sz="half" idx="2"/>
          </p:nvPr>
        </p:nvSpPr>
        <p:spPr>
          <a:xfrm>
            <a:off x="8260820" y="367008"/>
            <a:ext cx="3421957" cy="4501127"/>
          </a:xfrm>
        </p:spPr>
        <p:txBody>
          <a:bodyPr>
            <a:normAutofit/>
          </a:bodyPr>
          <a:lstStyle/>
          <a:p>
            <a:r>
              <a:rPr lang="en-US" sz="2400" dirty="0"/>
              <a:t>REIN</a:t>
            </a:r>
          </a:p>
          <a:p>
            <a:pPr lvl="1"/>
            <a:r>
              <a:rPr lang="en-US" dirty="0"/>
              <a:t>“On or before”</a:t>
            </a:r>
          </a:p>
          <a:p>
            <a:pPr lvl="1"/>
            <a:r>
              <a:rPr lang="en-US" dirty="0"/>
              <a:t>Auto extension only for processing/closing loan or clearing title defects</a:t>
            </a:r>
          </a:p>
        </p:txBody>
      </p:sp>
    </p:spTree>
    <p:extLst>
      <p:ext uri="{BB962C8B-B14F-4D97-AF65-F5344CB8AC3E}">
        <p14:creationId xmlns:p14="http://schemas.microsoft.com/office/powerpoint/2010/main" val="1675244771"/>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1" name="Rectangle 10">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2AFCD7-5D7F-4449-BF9F-710F87D3A239}"/>
              </a:ext>
            </a:extLst>
          </p:cNvPr>
          <p:cNvSpPr>
            <a:spLocks noGrp="1"/>
          </p:cNvSpPr>
          <p:nvPr>
            <p:ph type="title"/>
          </p:nvPr>
        </p:nvSpPr>
        <p:spPr>
          <a:xfrm>
            <a:off x="992206" y="1608667"/>
            <a:ext cx="2823275" cy="4501127"/>
          </a:xfrm>
        </p:spPr>
        <p:txBody>
          <a:bodyPr anchor="t">
            <a:normAutofit/>
          </a:bodyPr>
          <a:lstStyle/>
          <a:p>
            <a:pPr algn="r"/>
            <a:r>
              <a:rPr lang="en-US" sz="3200" dirty="0">
                <a:solidFill>
                  <a:srgbClr val="FFFFFF"/>
                </a:solidFill>
              </a:rPr>
              <a:t>Settlement</a:t>
            </a:r>
          </a:p>
        </p:txBody>
      </p:sp>
      <p:sp>
        <p:nvSpPr>
          <p:cNvPr id="3" name="Content Placeholder 2">
            <a:extLst>
              <a:ext uri="{FF2B5EF4-FFF2-40B4-BE49-F238E27FC236}">
                <a16:creationId xmlns:a16="http://schemas.microsoft.com/office/drawing/2014/main" id="{4D32D361-1290-445A-8EB4-42FEA94A7699}"/>
              </a:ext>
            </a:extLst>
          </p:cNvPr>
          <p:cNvSpPr>
            <a:spLocks noGrp="1"/>
          </p:cNvSpPr>
          <p:nvPr>
            <p:ph sz="half" idx="1"/>
          </p:nvPr>
        </p:nvSpPr>
        <p:spPr>
          <a:xfrm>
            <a:off x="4547698" y="356135"/>
            <a:ext cx="3421957" cy="5929162"/>
          </a:xfrm>
        </p:spPr>
        <p:txBody>
          <a:bodyPr>
            <a:noAutofit/>
          </a:bodyPr>
          <a:lstStyle/>
          <a:p>
            <a:r>
              <a:rPr lang="en-US" sz="2400" dirty="0"/>
              <a:t>CVRMLS</a:t>
            </a:r>
          </a:p>
          <a:p>
            <a:pPr lvl="1"/>
            <a:r>
              <a:rPr lang="en-US" dirty="0"/>
              <a:t>“On or before”</a:t>
            </a:r>
          </a:p>
          <a:p>
            <a:pPr lvl="1"/>
            <a:r>
              <a:rPr lang="en-US" dirty="0"/>
              <a:t>Provides flexibility in exchange for not having a certain settlement date</a:t>
            </a:r>
          </a:p>
          <a:p>
            <a:pPr lvl="1"/>
            <a:endParaRPr lang="en-US" sz="2000" dirty="0"/>
          </a:p>
        </p:txBody>
      </p:sp>
      <p:sp>
        <p:nvSpPr>
          <p:cNvPr id="4" name="Content Placeholder 3">
            <a:extLst>
              <a:ext uri="{FF2B5EF4-FFF2-40B4-BE49-F238E27FC236}">
                <a16:creationId xmlns:a16="http://schemas.microsoft.com/office/drawing/2014/main" id="{D9439B29-0997-45AE-9B82-3330EA1388F0}"/>
              </a:ext>
            </a:extLst>
          </p:cNvPr>
          <p:cNvSpPr>
            <a:spLocks noGrp="1"/>
          </p:cNvSpPr>
          <p:nvPr>
            <p:ph sz="half" idx="2"/>
          </p:nvPr>
        </p:nvSpPr>
        <p:spPr>
          <a:xfrm>
            <a:off x="8260820" y="367008"/>
            <a:ext cx="3421957" cy="4501127"/>
          </a:xfrm>
        </p:spPr>
        <p:txBody>
          <a:bodyPr>
            <a:normAutofit/>
          </a:bodyPr>
          <a:lstStyle/>
          <a:p>
            <a:r>
              <a:rPr lang="en-US" sz="2400" dirty="0"/>
              <a:t>NVAR</a:t>
            </a:r>
          </a:p>
          <a:p>
            <a:pPr lvl="1"/>
            <a:r>
              <a:rPr lang="en-US" dirty="0"/>
              <a:t>Time is of the essence</a:t>
            </a:r>
          </a:p>
          <a:p>
            <a:pPr lvl="1"/>
            <a:r>
              <a:rPr lang="en-US" dirty="0"/>
              <a:t>Only extension is for title report and survey</a:t>
            </a:r>
          </a:p>
        </p:txBody>
      </p:sp>
    </p:spTree>
    <p:extLst>
      <p:ext uri="{BB962C8B-B14F-4D97-AF65-F5344CB8AC3E}">
        <p14:creationId xmlns:p14="http://schemas.microsoft.com/office/powerpoint/2010/main" val="3367390293"/>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1" name="Rectangle 10">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2AFCD7-5D7F-4449-BF9F-710F87D3A239}"/>
              </a:ext>
            </a:extLst>
          </p:cNvPr>
          <p:cNvSpPr>
            <a:spLocks noGrp="1"/>
          </p:cNvSpPr>
          <p:nvPr>
            <p:ph type="title"/>
          </p:nvPr>
        </p:nvSpPr>
        <p:spPr>
          <a:xfrm>
            <a:off x="992206" y="1608667"/>
            <a:ext cx="2823275" cy="4501127"/>
          </a:xfrm>
        </p:spPr>
        <p:txBody>
          <a:bodyPr anchor="t">
            <a:normAutofit/>
          </a:bodyPr>
          <a:lstStyle/>
          <a:p>
            <a:pPr algn="r"/>
            <a:r>
              <a:rPr lang="en-US" sz="3200" dirty="0">
                <a:solidFill>
                  <a:srgbClr val="FFFFFF"/>
                </a:solidFill>
              </a:rPr>
              <a:t>Title/Title Defects</a:t>
            </a:r>
          </a:p>
        </p:txBody>
      </p:sp>
      <p:sp>
        <p:nvSpPr>
          <p:cNvPr id="3" name="Content Placeholder 2">
            <a:extLst>
              <a:ext uri="{FF2B5EF4-FFF2-40B4-BE49-F238E27FC236}">
                <a16:creationId xmlns:a16="http://schemas.microsoft.com/office/drawing/2014/main" id="{4D32D361-1290-445A-8EB4-42FEA94A7699}"/>
              </a:ext>
            </a:extLst>
          </p:cNvPr>
          <p:cNvSpPr>
            <a:spLocks noGrp="1"/>
          </p:cNvSpPr>
          <p:nvPr>
            <p:ph sz="half" idx="1"/>
          </p:nvPr>
        </p:nvSpPr>
        <p:spPr>
          <a:xfrm>
            <a:off x="4547698" y="356135"/>
            <a:ext cx="3421957" cy="5929162"/>
          </a:xfrm>
        </p:spPr>
        <p:txBody>
          <a:bodyPr>
            <a:noAutofit/>
          </a:bodyPr>
          <a:lstStyle/>
          <a:p>
            <a:r>
              <a:rPr lang="en-US" sz="2400" dirty="0"/>
              <a:t>VAR</a:t>
            </a:r>
          </a:p>
          <a:p>
            <a:pPr lvl="1"/>
            <a:r>
              <a:rPr lang="en-US" dirty="0"/>
              <a:t>Places limit on amount seller must pay to correct defects</a:t>
            </a:r>
          </a:p>
          <a:p>
            <a:pPr lvl="1"/>
            <a:r>
              <a:rPr lang="en-US" dirty="0"/>
              <a:t>60 days from notice of defect to cure before buyer may terminate</a:t>
            </a:r>
          </a:p>
        </p:txBody>
      </p:sp>
      <p:sp>
        <p:nvSpPr>
          <p:cNvPr id="4" name="Content Placeholder 3">
            <a:extLst>
              <a:ext uri="{FF2B5EF4-FFF2-40B4-BE49-F238E27FC236}">
                <a16:creationId xmlns:a16="http://schemas.microsoft.com/office/drawing/2014/main" id="{D9439B29-0997-45AE-9B82-3330EA1388F0}"/>
              </a:ext>
            </a:extLst>
          </p:cNvPr>
          <p:cNvSpPr>
            <a:spLocks noGrp="1"/>
          </p:cNvSpPr>
          <p:nvPr>
            <p:ph sz="half" idx="2"/>
          </p:nvPr>
        </p:nvSpPr>
        <p:spPr>
          <a:xfrm>
            <a:off x="8260820" y="367008"/>
            <a:ext cx="3421957" cy="4501127"/>
          </a:xfrm>
        </p:spPr>
        <p:txBody>
          <a:bodyPr>
            <a:normAutofit/>
          </a:bodyPr>
          <a:lstStyle/>
          <a:p>
            <a:r>
              <a:rPr lang="en-US" sz="2400" dirty="0"/>
              <a:t>REIN</a:t>
            </a:r>
          </a:p>
          <a:p>
            <a:pPr lvl="1"/>
            <a:r>
              <a:rPr lang="en-US" dirty="0"/>
              <a:t>Seller pays all</a:t>
            </a:r>
          </a:p>
          <a:p>
            <a:pPr lvl="1"/>
            <a:r>
              <a:rPr lang="en-US" dirty="0"/>
              <a:t>Settlement date can be extended for a set number of days (default of 10)</a:t>
            </a:r>
          </a:p>
        </p:txBody>
      </p:sp>
    </p:spTree>
    <p:extLst>
      <p:ext uri="{BB962C8B-B14F-4D97-AF65-F5344CB8AC3E}">
        <p14:creationId xmlns:p14="http://schemas.microsoft.com/office/powerpoint/2010/main" val="585802348"/>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1" name="Rectangle 10">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2AFCD7-5D7F-4449-BF9F-710F87D3A239}"/>
              </a:ext>
            </a:extLst>
          </p:cNvPr>
          <p:cNvSpPr>
            <a:spLocks noGrp="1"/>
          </p:cNvSpPr>
          <p:nvPr>
            <p:ph type="title"/>
          </p:nvPr>
        </p:nvSpPr>
        <p:spPr>
          <a:xfrm>
            <a:off x="992206" y="1608667"/>
            <a:ext cx="2823275" cy="4501127"/>
          </a:xfrm>
        </p:spPr>
        <p:txBody>
          <a:bodyPr anchor="t">
            <a:normAutofit/>
          </a:bodyPr>
          <a:lstStyle/>
          <a:p>
            <a:pPr algn="r"/>
            <a:r>
              <a:rPr lang="en-US" sz="3200" dirty="0">
                <a:solidFill>
                  <a:srgbClr val="FFFFFF"/>
                </a:solidFill>
              </a:rPr>
              <a:t>Title/Title Defects</a:t>
            </a:r>
          </a:p>
        </p:txBody>
      </p:sp>
      <p:sp>
        <p:nvSpPr>
          <p:cNvPr id="3" name="Content Placeholder 2">
            <a:extLst>
              <a:ext uri="{FF2B5EF4-FFF2-40B4-BE49-F238E27FC236}">
                <a16:creationId xmlns:a16="http://schemas.microsoft.com/office/drawing/2014/main" id="{4D32D361-1290-445A-8EB4-42FEA94A7699}"/>
              </a:ext>
            </a:extLst>
          </p:cNvPr>
          <p:cNvSpPr>
            <a:spLocks noGrp="1"/>
          </p:cNvSpPr>
          <p:nvPr>
            <p:ph sz="half" idx="1"/>
          </p:nvPr>
        </p:nvSpPr>
        <p:spPr>
          <a:xfrm>
            <a:off x="4547698" y="356135"/>
            <a:ext cx="3421957" cy="5929162"/>
          </a:xfrm>
        </p:spPr>
        <p:txBody>
          <a:bodyPr>
            <a:noAutofit/>
          </a:bodyPr>
          <a:lstStyle/>
          <a:p>
            <a:r>
              <a:rPr lang="en-US" sz="2400" dirty="0"/>
              <a:t>CVRMLS</a:t>
            </a:r>
          </a:p>
          <a:p>
            <a:pPr lvl="1"/>
            <a:r>
              <a:rPr lang="en-US" dirty="0"/>
              <a:t>Seller must promptly cure defects</a:t>
            </a:r>
          </a:p>
          <a:p>
            <a:pPr lvl="1"/>
            <a:r>
              <a:rPr lang="en-US" dirty="0"/>
              <a:t>Must be cured within 30 days of notice, otherwise either party can terminate</a:t>
            </a:r>
          </a:p>
        </p:txBody>
      </p:sp>
      <p:sp>
        <p:nvSpPr>
          <p:cNvPr id="4" name="Content Placeholder 3">
            <a:extLst>
              <a:ext uri="{FF2B5EF4-FFF2-40B4-BE49-F238E27FC236}">
                <a16:creationId xmlns:a16="http://schemas.microsoft.com/office/drawing/2014/main" id="{D9439B29-0997-45AE-9B82-3330EA1388F0}"/>
              </a:ext>
            </a:extLst>
          </p:cNvPr>
          <p:cNvSpPr>
            <a:spLocks noGrp="1"/>
          </p:cNvSpPr>
          <p:nvPr>
            <p:ph sz="half" idx="2"/>
          </p:nvPr>
        </p:nvSpPr>
        <p:spPr>
          <a:xfrm>
            <a:off x="8260820" y="367008"/>
            <a:ext cx="3421957" cy="4501127"/>
          </a:xfrm>
        </p:spPr>
        <p:txBody>
          <a:bodyPr>
            <a:normAutofit/>
          </a:bodyPr>
          <a:lstStyle/>
          <a:p>
            <a:r>
              <a:rPr lang="en-US" sz="2400" dirty="0"/>
              <a:t>NVAR</a:t>
            </a:r>
          </a:p>
          <a:p>
            <a:pPr lvl="1"/>
            <a:r>
              <a:rPr lang="en-US" dirty="0"/>
              <a:t>Seller must promptly cure defects</a:t>
            </a:r>
          </a:p>
          <a:p>
            <a:pPr lvl="1"/>
            <a:r>
              <a:rPr lang="en-US" dirty="0"/>
              <a:t>No automatic extension</a:t>
            </a:r>
          </a:p>
        </p:txBody>
      </p:sp>
    </p:spTree>
    <p:extLst>
      <p:ext uri="{BB962C8B-B14F-4D97-AF65-F5344CB8AC3E}">
        <p14:creationId xmlns:p14="http://schemas.microsoft.com/office/powerpoint/2010/main" val="239920477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92780C6FCE404F895883EA459121D4" ma:contentTypeVersion="7" ma:contentTypeDescription="Create a new document." ma:contentTypeScope="" ma:versionID="82857f8b4d616899b132435e0132ee50">
  <xsd:schema xmlns:xsd="http://www.w3.org/2001/XMLSchema" xmlns:xs="http://www.w3.org/2001/XMLSchema" xmlns:p="http://schemas.microsoft.com/office/2006/metadata/properties" xmlns:ns2="ed82d5ce-ac55-4faf-b302-f86d2c2d6074" xmlns:ns3="c25606f7-3c0a-4023-9f62-0ff088a46964" targetNamespace="http://schemas.microsoft.com/office/2006/metadata/properties" ma:root="true" ma:fieldsID="06cd592d0cca53112f9c3805eed4537f" ns2:_="" ns3:_="">
    <xsd:import namespace="ed82d5ce-ac55-4faf-b302-f86d2c2d6074"/>
    <xsd:import namespace="c25606f7-3c0a-4023-9f62-0ff088a4696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82d5ce-ac55-4faf-b302-f86d2c2d60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25606f7-3c0a-4023-9f62-0ff088a46964"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484550B-EC38-4CEE-9359-0968783152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82d5ce-ac55-4faf-b302-f86d2c2d6074"/>
    <ds:schemaRef ds:uri="c25606f7-3c0a-4023-9f62-0ff088a469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BCC1C50-0F04-4D97-A7D4-DD86A53B6A0C}">
  <ds:schemaRefs>
    <ds:schemaRef ds:uri="http://schemas.microsoft.com/sharepoint/v3/contenttype/forms"/>
  </ds:schemaRefs>
</ds:datastoreItem>
</file>

<file path=customXml/itemProps3.xml><?xml version="1.0" encoding="utf-8"?>
<ds:datastoreItem xmlns:ds="http://schemas.openxmlformats.org/officeDocument/2006/customXml" ds:itemID="{FAD946D5-46FE-4072-B13E-36D97CFB4FB8}">
  <ds:schemaRefs>
    <ds:schemaRef ds:uri="http://schemas.microsoft.com/office/2006/documentManagement/types"/>
    <ds:schemaRef ds:uri="c25606f7-3c0a-4023-9f62-0ff088a46964"/>
    <ds:schemaRef ds:uri="http://schemas.openxmlformats.org/package/2006/metadata/core-properties"/>
    <ds:schemaRef ds:uri="http://purl.org/dc/elements/1.1/"/>
    <ds:schemaRef ds:uri="http://purl.org/dc/dcmitype/"/>
    <ds:schemaRef ds:uri="ed82d5ce-ac55-4faf-b302-f86d2c2d6074"/>
    <ds:schemaRef ds:uri="http://purl.org/dc/terms/"/>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11794</TotalTime>
  <Words>1782</Words>
  <Application>Microsoft Office PowerPoint</Application>
  <PresentationFormat>Widescreen</PresentationFormat>
  <Paragraphs>123</Paragraphs>
  <Slides>14</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Franklin Gothic Medium</vt:lpstr>
      <vt:lpstr>Office Theme</vt:lpstr>
      <vt:lpstr>Standard Forms in Virginia: A Comparison</vt:lpstr>
      <vt:lpstr>Standard Forms</vt:lpstr>
      <vt:lpstr>Earnest Money Deposits</vt:lpstr>
      <vt:lpstr>Financing and Approval</vt:lpstr>
      <vt:lpstr>Financing and Approval</vt:lpstr>
      <vt:lpstr>Settlement</vt:lpstr>
      <vt:lpstr>Settlement</vt:lpstr>
      <vt:lpstr>Title/Title Defects</vt:lpstr>
      <vt:lpstr>Title/Title Defects</vt:lpstr>
      <vt:lpstr>Property Condition and Inspection</vt:lpstr>
      <vt:lpstr>Property Condition and Inspection</vt:lpstr>
      <vt:lpstr>Items to Convey</vt:lpstr>
      <vt:lpstr>Items to Convey</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 Standard Forms</dc:title>
  <dc:creator>Jon Haley</dc:creator>
  <cp:lastModifiedBy>Jon Haley</cp:lastModifiedBy>
  <cp:revision>17</cp:revision>
  <dcterms:created xsi:type="dcterms:W3CDTF">2021-05-04T16:35:37Z</dcterms:created>
  <dcterms:modified xsi:type="dcterms:W3CDTF">2021-06-28T19:17:59Z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0x0101007092780C6FCE404F895883EA459121D4</vt:lpwstr>
  </property>
</Properties>
</file>