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92" r:id="rId5"/>
    <p:sldId id="309" r:id="rId6"/>
    <p:sldId id="313" r:id="rId7"/>
    <p:sldId id="311" r:id="rId8"/>
    <p:sldId id="312" r:id="rId9"/>
    <p:sldId id="314" r:id="rId10"/>
    <p:sldId id="310" r:id="rId11"/>
    <p:sldId id="315" r:id="rId12"/>
    <p:sldId id="316" r:id="rId13"/>
    <p:sldId id="317"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87F2E-8847-4D50-BA75-93A2AD43D3D0}" v="28" dt="2021-01-22T15:29:19.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a:t>The Virginia General Assembly passed a law in 2020 requiring septic inspections done in conjunction with a real estate transaction to be performed by a licensed inspector.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p>
      </dgm:t>
    </dgm:pt>
    <dgm:pt modelId="{B2B879BD-3840-400C-92BD-B2C2383358D7}">
      <dgm:prSet/>
      <dgm:spPr/>
      <dgm:t>
        <a:bodyPr/>
        <a:lstStyle/>
        <a:p>
          <a:r>
            <a:rPr lang="en-US"/>
            <a:t>This created issues with some traditional methods of “certifying” a septic system, like “walk-over” inspections. The Purchase Contract required the Seller to provide a certification.</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p>
      </dgm:t>
    </dgm:pt>
    <dgm:pt modelId="{CA9D674E-4FF1-45DC-82E4-0B2DB6A5363F}">
      <dgm:prSet/>
      <dgm:spPr/>
      <dgm:t>
        <a:bodyPr/>
        <a:lstStyle/>
        <a:p>
          <a:r>
            <a:rPr lang="en-US"/>
            <a:t>Virginia REALTORS’ Standard Forms Subcommittee voted to make changes to its Residential Purchase Contract to accommodate.</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a:t>The Virginia General Assembly passed a law in 2020 requiring septic inspections done in conjunction with a real estate transaction to be performed by a licensed inspector. </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a:t>This created issues with some traditional methods of “certifying” a septic system, like “walk-over” inspections. The Purchase Contract required the Seller to provide a certification.</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a:t>Virginia REALTORS’ Standard Forms Subcommittee voted to make changes to its Residential Purchase Contract to accommodate.</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875073" y="0"/>
        <a:ext cx="3182540" cy="149024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7D36C-F397-405C-9B14-4BFABB25F728}"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85754-C94F-4DF4-B62C-AC41125AAF7D}" type="slidenum">
              <a:rPr lang="en-US" smtClean="0"/>
              <a:t>‹#›</a:t>
            </a:fld>
            <a:endParaRPr lang="en-US"/>
          </a:p>
        </p:txBody>
      </p:sp>
    </p:spTree>
    <p:extLst>
      <p:ext uri="{BB962C8B-B14F-4D97-AF65-F5344CB8AC3E}">
        <p14:creationId xmlns:p14="http://schemas.microsoft.com/office/powerpoint/2010/main" val="123954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maps/d/viewer?mid=1nIVtqik9hDqAfzsaJX8J35dnknIG3SvI&amp;ouid=0&amp;ll=38.054565277429795%2C-79.08608204999999&amp;z=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dpor.virginia.gov/LicenseLooku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a:t> Today we are going to discuss some changes Virginia REALTORS made to its form Purchase Contract regarding septic inspections, why they made those changes, and how to best represent your clients’ needs regarding septic inspections through contract. </a:t>
            </a:r>
            <a:endParaRPr lang="en-US" b="1"/>
          </a:p>
        </p:txBody>
      </p:sp>
      <p:sp>
        <p:nvSpPr>
          <p:cNvPr id="4" name="Slide Number Placeholder 3"/>
          <p:cNvSpPr>
            <a:spLocks noGrp="1"/>
          </p:cNvSpPr>
          <p:nvPr>
            <p:ph type="sldNum" sz="quarter" idx="5"/>
          </p:nvPr>
        </p:nvSpPr>
        <p:spPr/>
        <p:txBody>
          <a:bodyPr/>
          <a:lstStyle/>
          <a:p>
            <a:fld id="{92D85754-C94F-4DF4-B62C-AC41125AAF7D}" type="slidenum">
              <a:rPr lang="en-US" smtClean="0"/>
              <a:t>2</a:t>
            </a:fld>
            <a:endParaRPr lang="en-US"/>
          </a:p>
        </p:txBody>
      </p:sp>
    </p:spTree>
    <p:extLst>
      <p:ext uri="{BB962C8B-B14F-4D97-AF65-F5344CB8AC3E}">
        <p14:creationId xmlns:p14="http://schemas.microsoft.com/office/powerpoint/2010/main" val="400572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t>Instructor: </a:t>
            </a:r>
            <a:r>
              <a:rPr lang="en-US" b="0"/>
              <a:t>(1)</a:t>
            </a:r>
            <a:r>
              <a:rPr lang="en-US" b="0" i="0"/>
              <a:t>Virginia REALTORS has a page on their website dedicated to this issue, which includes a few blog post articles and a podcast. </a:t>
            </a:r>
          </a:p>
          <a:p>
            <a:pPr algn="l"/>
            <a:r>
              <a:rPr lang="en-US" b="0" i="0">
                <a:solidFill>
                  <a:srgbClr val="656565"/>
                </a:solidFill>
                <a:effectLst/>
                <a:latin typeface="mrs-eaves-xl-serif"/>
              </a:rPr>
              <a:t>(2) When concerns about having enough inspectors were raised with the Virginia Department of Health, VDH staff shared this website. If you scroll down on the page, there is a </a:t>
            </a:r>
            <a:r>
              <a:rPr lang="en-US" b="0" i="0" u="none" strike="noStrike">
                <a:solidFill>
                  <a:srgbClr val="F19F4A"/>
                </a:solidFill>
                <a:effectLst/>
                <a:latin typeface="mrs-eaves-xl-serif"/>
                <a:hlinkClick r:id="rId3"/>
              </a:rPr>
              <a:t>link to a map</a:t>
            </a:r>
            <a:r>
              <a:rPr lang="en-US" b="0" i="0">
                <a:solidFill>
                  <a:srgbClr val="656565"/>
                </a:solidFill>
                <a:effectLst/>
                <a:latin typeface="mrs-eaves-xl-serif"/>
              </a:rPr>
              <a:t> where you can select the type of license that you are looking for, and it will display providers. On that map, you would need to select “Installer”, “OSE”, and “Operator.” VHD acknowledged that this is not a complete list of licensees, but it is one resource available.</a:t>
            </a:r>
          </a:p>
          <a:p>
            <a:pPr algn="l"/>
            <a:r>
              <a:rPr lang="en-US" b="0" i="0">
                <a:solidFill>
                  <a:srgbClr val="656565"/>
                </a:solidFill>
                <a:effectLst/>
                <a:latin typeface="mrs-eaves-xl-serif"/>
              </a:rPr>
              <a:t>(3) Additionally, you can search for the license types in </a:t>
            </a:r>
            <a:r>
              <a:rPr lang="en-US" b="0" i="0" u="none" strike="noStrike">
                <a:solidFill>
                  <a:srgbClr val="F19F4A"/>
                </a:solidFill>
                <a:effectLst/>
                <a:latin typeface="mrs-eaves-xl-serif"/>
                <a:hlinkClick r:id="rId4"/>
              </a:rPr>
              <a:t>DPOR’s license lookup</a:t>
            </a:r>
            <a:r>
              <a:rPr lang="en-US" b="0" i="0">
                <a:solidFill>
                  <a:srgbClr val="656565"/>
                </a:solidFill>
                <a:effectLst/>
                <a:latin typeface="mrs-eaves-xl-serif"/>
              </a:rPr>
              <a:t> using the “Advanced License Search” feature under the “Board for WWWOOSSP” (Waterworks and Wastewater Works Operators and Onsite Sewage System Professionals). But this system isn’t great if you don’t know what you’re looking for or put in the right locality, and you may not get many results.</a:t>
            </a:r>
          </a:p>
          <a:p>
            <a:pPr algn="l"/>
            <a:endParaRPr lang="en-US" b="0" i="0">
              <a:solidFill>
                <a:srgbClr val="656565"/>
              </a:solidFill>
              <a:effectLst/>
              <a:latin typeface="mrs-eaves-xl-serif"/>
            </a:endParaRPr>
          </a:p>
          <a:p>
            <a:pPr algn="l"/>
            <a:r>
              <a:rPr lang="en-US" b="0" i="0">
                <a:solidFill>
                  <a:srgbClr val="656565"/>
                </a:solidFill>
                <a:effectLst/>
                <a:latin typeface="mrs-eaves-xl-serif"/>
              </a:rPr>
              <a:t>Finally, if an individual is “accredited” by the National Sanitation Foundation (NSF) or an equivalent national accrediting organization, for which accreditation includes the passage of both a written and practical exam, they are able to perform septic inspections. At this time there is no one location to search for accredited septic inspectors. This means you should ask the individual that your clients are working with whether they have been accredited by the NSF or equivalent national accrediting organization.</a:t>
            </a:r>
          </a:p>
          <a:p>
            <a:endParaRPr lang="en-US"/>
          </a:p>
        </p:txBody>
      </p:sp>
      <p:sp>
        <p:nvSpPr>
          <p:cNvPr id="4" name="Slide Number Placeholder 3"/>
          <p:cNvSpPr>
            <a:spLocks noGrp="1"/>
          </p:cNvSpPr>
          <p:nvPr>
            <p:ph type="sldNum" sz="quarter" idx="5"/>
          </p:nvPr>
        </p:nvSpPr>
        <p:spPr/>
        <p:txBody>
          <a:bodyPr/>
          <a:lstStyle/>
          <a:p>
            <a:fld id="{92D85754-C94F-4DF4-B62C-AC41125AAF7D}" type="slidenum">
              <a:rPr lang="en-US" smtClean="0"/>
              <a:t>11</a:t>
            </a:fld>
            <a:endParaRPr lang="en-US"/>
          </a:p>
        </p:txBody>
      </p:sp>
    </p:spTree>
    <p:extLst>
      <p:ext uri="{BB962C8B-B14F-4D97-AF65-F5344CB8AC3E}">
        <p14:creationId xmlns:p14="http://schemas.microsoft.com/office/powerpoint/2010/main" val="31155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Instructor: </a:t>
            </a:r>
            <a:r>
              <a:rPr lang="en-US"/>
              <a:t>It’s important to know first and foremost that nothing in Virginia state law or regulations requires a septic system to be inspected or pumped before a property is sold. A locality may require evidence that a septic tank has been pumped within the last five years. Some lenders may require a septic inspection before approving the loan. </a:t>
            </a:r>
            <a:r>
              <a:rPr lang="en-US" b="0" i="0">
                <a:solidFill>
                  <a:srgbClr val="656565"/>
                </a:solidFill>
                <a:effectLst/>
                <a:latin typeface="mrs-eaves-xl-serif"/>
              </a:rPr>
              <a:t>But if not required by the lender, any pumping, inspection, or other requirements will be controlled by the sales contract. Before this new law, the Virginia REALTORS</a:t>
            </a:r>
            <a:r>
              <a:rPr lang="en-US" b="0" i="0" baseline="30000">
                <a:solidFill>
                  <a:srgbClr val="656565"/>
                </a:solidFill>
                <a:effectLst/>
                <a:latin typeface="mrs-eaves-xl-serif"/>
              </a:rPr>
              <a:t>®</a:t>
            </a:r>
            <a:r>
              <a:rPr lang="en-US" b="0" i="0">
                <a:solidFill>
                  <a:srgbClr val="656565"/>
                </a:solidFill>
                <a:effectLst/>
                <a:latin typeface="mrs-eaves-xl-serif"/>
              </a:rPr>
              <a:t> sales contract (Form 600) addressed septic system inspections in two places: paragraph 17 of the Contract and the Home Inspection Contingency Addendum (Form 600D). </a:t>
            </a:r>
            <a:endParaRPr lang="en-US"/>
          </a:p>
          <a:p>
            <a:endParaRPr lang="en-US"/>
          </a:p>
        </p:txBody>
      </p:sp>
      <p:sp>
        <p:nvSpPr>
          <p:cNvPr id="4" name="Slide Number Placeholder 3"/>
          <p:cNvSpPr>
            <a:spLocks noGrp="1"/>
          </p:cNvSpPr>
          <p:nvPr>
            <p:ph type="sldNum" sz="quarter" idx="5"/>
          </p:nvPr>
        </p:nvSpPr>
        <p:spPr/>
        <p:txBody>
          <a:bodyPr/>
          <a:lstStyle/>
          <a:p>
            <a:fld id="{92D85754-C94F-4DF4-B62C-AC41125AAF7D}" type="slidenum">
              <a:rPr lang="en-US" smtClean="0"/>
              <a:t>3</a:t>
            </a:fld>
            <a:endParaRPr lang="en-US"/>
          </a:p>
        </p:txBody>
      </p:sp>
    </p:spTree>
    <p:extLst>
      <p:ext uri="{BB962C8B-B14F-4D97-AF65-F5344CB8AC3E}">
        <p14:creationId xmlns:p14="http://schemas.microsoft.com/office/powerpoint/2010/main" val="41864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b="0"/>
              <a:t>Before we dive into the contract changes, let’s take a look at the language of the new law. </a:t>
            </a:r>
            <a:r>
              <a:rPr lang="en-US"/>
              <a:t>House Bill 1266 introduced the new language into the Code of Virginia regarding septic inspectors and inspections. The new language regarding real estate transactions is italicized and highlighted here. </a:t>
            </a:r>
          </a:p>
          <a:p>
            <a:endParaRPr lang="en-US"/>
          </a:p>
          <a:p>
            <a:r>
              <a:rPr lang="en-US"/>
              <a:t>[</a:t>
            </a:r>
            <a:r>
              <a:rPr lang="en-US" i="1"/>
              <a:t>Click the links to the laws if you want to explore the language further</a:t>
            </a:r>
            <a:r>
              <a:rPr lang="en-US"/>
              <a:t>]</a:t>
            </a:r>
          </a:p>
        </p:txBody>
      </p:sp>
      <p:sp>
        <p:nvSpPr>
          <p:cNvPr id="4" name="Slide Number Placeholder 3"/>
          <p:cNvSpPr>
            <a:spLocks noGrp="1"/>
          </p:cNvSpPr>
          <p:nvPr>
            <p:ph type="sldNum" sz="quarter" idx="5"/>
          </p:nvPr>
        </p:nvSpPr>
        <p:spPr/>
        <p:txBody>
          <a:bodyPr/>
          <a:lstStyle/>
          <a:p>
            <a:fld id="{92D85754-C94F-4DF4-B62C-AC41125AAF7D}" type="slidenum">
              <a:rPr lang="en-US" smtClean="0"/>
              <a:t>4</a:t>
            </a:fld>
            <a:endParaRPr lang="en-US"/>
          </a:p>
        </p:txBody>
      </p:sp>
    </p:spTree>
    <p:extLst>
      <p:ext uri="{BB962C8B-B14F-4D97-AF65-F5344CB8AC3E}">
        <p14:creationId xmlns:p14="http://schemas.microsoft.com/office/powerpoint/2010/main" val="303261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a:t>Real estate agents and brokers ran into several issues regarding this new law. The primary concern was a lack of inspectors that met the criteria required by the law. A secondary issue related to that was how form contracts handle septic inspections. Before September 2020, the Virginia REALTORS form Purchase Contract </a:t>
            </a:r>
            <a:r>
              <a:rPr lang="en-US" b="0" i="0">
                <a:solidFill>
                  <a:srgbClr val="656565"/>
                </a:solidFill>
                <a:effectLst/>
                <a:latin typeface="mrs-eaves-xl-serif"/>
              </a:rPr>
              <a:t>required the seller to provide the buyer with a “certificate” dated not more than 30 days before settlement indicating there was no evidence of malfunction of or needed maintenance to the sewage system. The certificate was to be from the appropriate governmental authority – the Virginia Department of Health or a local health department – or an acceptable private company. However, the paragraph did not go into detail on what must be done to determine whether there was evidence of malfunction or needed maintenance, and as a result many sellers had a simple “walk over inspection” where an inspector from a private company, maybe not even a septic company, looked for surface effluent. Virginia REALTORS began to hear that there were few licensed or accredited professionals who were willing to provide a certificate of any type without first conducting an inspection involving more than a “walkover,” and the cost of these more extensive inspections is significantly higher than buyers and sellers, or their agents, had anticipated. Further, the Home Inspection Contingency addendum requires any inspections, including septic, to be done by someone with the proper credentials and the law change made the required credentials that a septic inspector be licensed very clear.</a:t>
            </a:r>
            <a:endParaRPr lang="en-US"/>
          </a:p>
        </p:txBody>
      </p:sp>
      <p:sp>
        <p:nvSpPr>
          <p:cNvPr id="4" name="Slide Number Placeholder 3"/>
          <p:cNvSpPr>
            <a:spLocks noGrp="1"/>
          </p:cNvSpPr>
          <p:nvPr>
            <p:ph type="sldNum" sz="quarter" idx="5"/>
          </p:nvPr>
        </p:nvSpPr>
        <p:spPr/>
        <p:txBody>
          <a:bodyPr/>
          <a:lstStyle/>
          <a:p>
            <a:fld id="{92D85754-C94F-4DF4-B62C-AC41125AAF7D}" type="slidenum">
              <a:rPr lang="en-US" smtClean="0"/>
              <a:t>5</a:t>
            </a:fld>
            <a:endParaRPr lang="en-US"/>
          </a:p>
        </p:txBody>
      </p:sp>
    </p:spTree>
    <p:extLst>
      <p:ext uri="{BB962C8B-B14F-4D97-AF65-F5344CB8AC3E}">
        <p14:creationId xmlns:p14="http://schemas.microsoft.com/office/powerpoint/2010/main" val="118838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b="0"/>
              <a:t>Virginia REALTORS made some changes to its form offerings to accommodate the concerns resulting from the new law. First, it removed the requirement in the Purchase Contract that the Seller provide the Purchaser with a certificate stating the septic system is in good working order. For those agents and/or clients who want to require this, there is language in the Standard Clause booklet to accommodate this. The Virginia REALTORS Standard Forms subcommittee also decided to remove reference to a “home inspection” throughout the Purchase Contract to make it clear that the inspection contingency is more broad than just an interior home inspection and may include a number of other inspections, such as septic. The Home Inspection Contingency Addendum remains unchanged in this regard but please keep in mind that if your client chooses to get a septic inspection under that contingency, it must be done by a professional. </a:t>
            </a:r>
            <a:endParaRPr lang="en-US" b="1"/>
          </a:p>
        </p:txBody>
      </p:sp>
      <p:sp>
        <p:nvSpPr>
          <p:cNvPr id="4" name="Slide Number Placeholder 3"/>
          <p:cNvSpPr>
            <a:spLocks noGrp="1"/>
          </p:cNvSpPr>
          <p:nvPr>
            <p:ph type="sldNum" sz="quarter" idx="5"/>
          </p:nvPr>
        </p:nvSpPr>
        <p:spPr/>
        <p:txBody>
          <a:bodyPr/>
          <a:lstStyle/>
          <a:p>
            <a:fld id="{92D85754-C94F-4DF4-B62C-AC41125AAF7D}" type="slidenum">
              <a:rPr lang="en-US" smtClean="0"/>
              <a:t>6</a:t>
            </a:fld>
            <a:endParaRPr lang="en-US"/>
          </a:p>
        </p:txBody>
      </p:sp>
    </p:spTree>
    <p:extLst>
      <p:ext uri="{BB962C8B-B14F-4D97-AF65-F5344CB8AC3E}">
        <p14:creationId xmlns:p14="http://schemas.microsoft.com/office/powerpoint/2010/main" val="400345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i="0"/>
              <a:t> Here we can see the changes made to Section 17, including changing the heading from “Well and Septic” to just “Well.” The original Section (b) has been removed, which is the section that required a certificate, and references to septic in Section (c). Remember, there is no state law or regulation requiring a septic inspection be done before a property may be transferred. </a:t>
            </a:r>
            <a:endParaRPr lang="en-US" b="1"/>
          </a:p>
        </p:txBody>
      </p:sp>
      <p:sp>
        <p:nvSpPr>
          <p:cNvPr id="4" name="Slide Number Placeholder 3"/>
          <p:cNvSpPr>
            <a:spLocks noGrp="1"/>
          </p:cNvSpPr>
          <p:nvPr>
            <p:ph type="sldNum" sz="quarter" idx="5"/>
          </p:nvPr>
        </p:nvSpPr>
        <p:spPr/>
        <p:txBody>
          <a:bodyPr/>
          <a:lstStyle/>
          <a:p>
            <a:fld id="{92D85754-C94F-4DF4-B62C-AC41125AAF7D}" type="slidenum">
              <a:rPr lang="en-US" smtClean="0"/>
              <a:t>7</a:t>
            </a:fld>
            <a:endParaRPr lang="en-US"/>
          </a:p>
        </p:txBody>
      </p:sp>
    </p:spTree>
    <p:extLst>
      <p:ext uri="{BB962C8B-B14F-4D97-AF65-F5344CB8AC3E}">
        <p14:creationId xmlns:p14="http://schemas.microsoft.com/office/powerpoint/2010/main" val="194186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 </a:t>
            </a:r>
            <a:r>
              <a:rPr lang="en-US" b="0"/>
              <a:t>If you need to add language regarding a septic inspection back into a Purchase Contract, you can find that in the Standard Clause booklet that Virginia REALTORS provides. It is Form SCB 2020 [</a:t>
            </a:r>
            <a:r>
              <a:rPr lang="en-US" b="0" i="1"/>
              <a:t>check that this form number has not changed as of the date of your presentation</a:t>
            </a:r>
            <a:r>
              <a:rPr lang="en-US" b="0"/>
              <a:t>]. You will find the septic language in Section 9 of this booklet. You will note that the language requires the Purchaser to pay for such an inspection – so this shifts the burden of what used to be the Seller providing a certificate, to the Buyer now paying for an inspection. However, it also gives the Buyer a way to terminate the contract if repair or remediation of the septic system is required and the parties cannot come to an agreement on repairs. </a:t>
            </a:r>
            <a:endParaRPr lang="en-US" b="1"/>
          </a:p>
        </p:txBody>
      </p:sp>
      <p:sp>
        <p:nvSpPr>
          <p:cNvPr id="4" name="Slide Number Placeholder 3"/>
          <p:cNvSpPr>
            <a:spLocks noGrp="1"/>
          </p:cNvSpPr>
          <p:nvPr>
            <p:ph type="sldNum" sz="quarter" idx="5"/>
          </p:nvPr>
        </p:nvSpPr>
        <p:spPr/>
        <p:txBody>
          <a:bodyPr/>
          <a:lstStyle/>
          <a:p>
            <a:fld id="{92D85754-C94F-4DF4-B62C-AC41125AAF7D}" type="slidenum">
              <a:rPr lang="en-US" smtClean="0"/>
              <a:t>8</a:t>
            </a:fld>
            <a:endParaRPr lang="en-US"/>
          </a:p>
        </p:txBody>
      </p:sp>
    </p:spTree>
    <p:extLst>
      <p:ext uri="{BB962C8B-B14F-4D97-AF65-F5344CB8AC3E}">
        <p14:creationId xmlns:p14="http://schemas.microsoft.com/office/powerpoint/2010/main" val="106414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Instructor:</a:t>
            </a:r>
            <a:r>
              <a:rPr lang="en-US" b="0"/>
              <a:t> Further, the Home Inspection Contingency Addendum remains unchanged in this regard and can be used to pursue a septic inspection. This contingency also puts the burden on the Buyer to pay for the inspection, but also allows the Buyer to terminate the contract if the Buyer finds the results of their inspection(s) unsatisfactory. </a:t>
            </a:r>
            <a:endParaRPr lang="en-US" b="1"/>
          </a:p>
        </p:txBody>
      </p:sp>
      <p:sp>
        <p:nvSpPr>
          <p:cNvPr id="4" name="Slide Number Placeholder 3"/>
          <p:cNvSpPr>
            <a:spLocks noGrp="1"/>
          </p:cNvSpPr>
          <p:nvPr>
            <p:ph type="sldNum" sz="quarter" idx="5"/>
          </p:nvPr>
        </p:nvSpPr>
        <p:spPr/>
        <p:txBody>
          <a:bodyPr/>
          <a:lstStyle/>
          <a:p>
            <a:fld id="{92D85754-C94F-4DF4-B62C-AC41125AAF7D}" type="slidenum">
              <a:rPr lang="en-US" smtClean="0"/>
              <a:t>9</a:t>
            </a:fld>
            <a:endParaRPr lang="en-US"/>
          </a:p>
        </p:txBody>
      </p:sp>
    </p:spTree>
    <p:extLst>
      <p:ext uri="{BB962C8B-B14F-4D97-AF65-F5344CB8AC3E}">
        <p14:creationId xmlns:p14="http://schemas.microsoft.com/office/powerpoint/2010/main" val="100714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85754-C94F-4DF4-B62C-AC41125AAF7D}" type="slidenum">
              <a:rPr lang="en-US" smtClean="0"/>
              <a:t>10</a:t>
            </a:fld>
            <a:endParaRPr lang="en-US"/>
          </a:p>
        </p:txBody>
      </p:sp>
    </p:spTree>
    <p:extLst>
      <p:ext uri="{BB962C8B-B14F-4D97-AF65-F5344CB8AC3E}">
        <p14:creationId xmlns:p14="http://schemas.microsoft.com/office/powerpoint/2010/main" val="138112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rginiarealtors.org/septic-tank-inspection-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dpor.virginia.gov/LicenseLookup/" TargetMode="External"/><Relationship Id="rId4" Type="http://schemas.openxmlformats.org/officeDocument/2006/relationships/hyperlink" Target="https://www.vdh.virginia.gov/environmental-health/onsite-sewage-water-services-updated/septic-system-and-private-well-service-providers/"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aw.lis.virginia.gov/vacode/59.1-310.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law.lis.virginia.gov/vacode/54.1-2300" TargetMode="External"/><Relationship Id="rId4" Type="http://schemas.openxmlformats.org/officeDocument/2006/relationships/hyperlink" Target="http://law.lis.virginia.gov/vacode/59.1-310.1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a:solidFill>
                  <a:schemeClr val="tx1"/>
                </a:solidFill>
              </a:rPr>
              <a:t>Virginia REALTORS PURCHASE CONRACT</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4" y="4323240"/>
            <a:ext cx="4775075" cy="559656"/>
          </a:xfrm>
        </p:spPr>
        <p:txBody>
          <a:bodyPr>
            <a:normAutofit fontScale="85000" lnSpcReduction="10000"/>
          </a:bodyPr>
          <a:lstStyle/>
          <a:p>
            <a:r>
              <a:rPr lang="en-US" b="1" i="1">
                <a:solidFill>
                  <a:schemeClr val="tx1"/>
                </a:solidFill>
              </a:rPr>
              <a:t>Changes to Septic System Requirements</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7" name="Rectangle 12">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accent1"/>
          </a:solidFill>
          <a:ln w="9525" cap="sq" cmpd="sng" algn="ctr">
            <a:noFill/>
            <a:prstDash val="solid"/>
            <a:miter lim="800000"/>
          </a:ln>
          <a:effectLst/>
        </p:spPr>
      </p:sp>
      <p:sp>
        <p:nvSpPr>
          <p:cNvPr id="2" name="Title 1">
            <a:extLst>
              <a:ext uri="{FF2B5EF4-FFF2-40B4-BE49-F238E27FC236}">
                <a16:creationId xmlns:a16="http://schemas.microsoft.com/office/drawing/2014/main" id="{395380D5-8B36-4BFA-AC22-AD60F18EC8DA}"/>
              </a:ext>
            </a:extLst>
          </p:cNvPr>
          <p:cNvSpPr>
            <a:spLocks noGrp="1"/>
          </p:cNvSpPr>
          <p:nvPr>
            <p:ph type="title"/>
          </p:nvPr>
        </p:nvSpPr>
        <p:spPr>
          <a:xfrm>
            <a:off x="983887" y="1185059"/>
            <a:ext cx="3491832" cy="4487882"/>
          </a:xfrm>
        </p:spPr>
        <p:txBody>
          <a:bodyPr>
            <a:normAutofit/>
          </a:bodyPr>
          <a:lstStyle/>
          <a:p>
            <a:pPr algn="ctr"/>
            <a:r>
              <a:rPr lang="en-US" sz="4400">
                <a:solidFill>
                  <a:srgbClr val="FFFFFF"/>
                </a:solidFill>
              </a:rPr>
              <a:t>Q&amp;A</a:t>
            </a:r>
          </a:p>
        </p:txBody>
      </p:sp>
      <p:sp>
        <p:nvSpPr>
          <p:cNvPr id="28" name="Rectangle 14">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6">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4" name="Content Placeholder 3">
            <a:extLst>
              <a:ext uri="{FF2B5EF4-FFF2-40B4-BE49-F238E27FC236}">
                <a16:creationId xmlns:a16="http://schemas.microsoft.com/office/drawing/2014/main" id="{134E6271-FBF3-45A1-90AC-0A850D2D2E3F}"/>
              </a:ext>
            </a:extLst>
          </p:cNvPr>
          <p:cNvSpPr>
            <a:spLocks noGrp="1"/>
          </p:cNvSpPr>
          <p:nvPr>
            <p:ph idx="1"/>
          </p:nvPr>
        </p:nvSpPr>
        <p:spPr>
          <a:xfrm>
            <a:off x="6096000" y="936416"/>
            <a:ext cx="5178168" cy="4985169"/>
          </a:xfrm>
        </p:spPr>
        <p:txBody>
          <a:bodyPr anchor="ctr">
            <a:normAutofit/>
          </a:bodyPr>
          <a:lstStyle/>
          <a:p>
            <a:pPr marL="0" indent="0">
              <a:lnSpc>
                <a:spcPct val="110000"/>
              </a:lnSpc>
              <a:buNone/>
            </a:pPr>
            <a:endParaRPr lang="en-US" sz="1900" b="1"/>
          </a:p>
          <a:p>
            <a:pPr marL="0" indent="0">
              <a:lnSpc>
                <a:spcPct val="110000"/>
              </a:lnSpc>
              <a:buNone/>
            </a:pPr>
            <a:r>
              <a:rPr lang="en-US" sz="1900" b="1"/>
              <a:t>Q: </a:t>
            </a:r>
            <a:r>
              <a:rPr lang="en-US" sz="1900"/>
              <a:t>Can the parties still agree to a cheaper walkover inspection?</a:t>
            </a:r>
          </a:p>
          <a:p>
            <a:pPr marL="0" indent="0">
              <a:lnSpc>
                <a:spcPct val="110000"/>
              </a:lnSpc>
              <a:buNone/>
            </a:pPr>
            <a:endParaRPr lang="en-US" sz="1900" b="1"/>
          </a:p>
          <a:p>
            <a:pPr marL="0" indent="0">
              <a:lnSpc>
                <a:spcPct val="110000"/>
              </a:lnSpc>
              <a:buNone/>
            </a:pPr>
            <a:r>
              <a:rPr lang="en-US" sz="1900" b="1"/>
              <a:t>A: </a:t>
            </a:r>
            <a:r>
              <a:rPr lang="en-US" sz="1900"/>
              <a:t>Nothing in the law prohibits a walkover inspection. However, any septic inspection must be done by a licensed onsite sewage system operator, onsite sewage system installer, or onsite soil evaluator - and you may have difficulty finding such an inspector who will do just a walkover. Try to determine whether there is such an inspector before you recommend this course of action to your client.</a:t>
            </a:r>
          </a:p>
        </p:txBody>
      </p:sp>
    </p:spTree>
    <p:extLst>
      <p:ext uri="{BB962C8B-B14F-4D97-AF65-F5344CB8AC3E}">
        <p14:creationId xmlns:p14="http://schemas.microsoft.com/office/powerpoint/2010/main" val="41810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01EEE-92EE-43D4-8DC7-532553A6DD78}"/>
              </a:ext>
            </a:extLst>
          </p:cNvPr>
          <p:cNvSpPr>
            <a:spLocks noGrp="1"/>
          </p:cNvSpPr>
          <p:nvPr>
            <p:ph type="title"/>
          </p:nvPr>
        </p:nvSpPr>
        <p:spPr>
          <a:xfrm>
            <a:off x="644884" y="1168400"/>
            <a:ext cx="3270624" cy="4521200"/>
          </a:xfrm>
        </p:spPr>
        <p:txBody>
          <a:bodyPr>
            <a:normAutofit/>
          </a:bodyPr>
          <a:lstStyle/>
          <a:p>
            <a:r>
              <a:rPr lang="en-US" sz="4000">
                <a:solidFill>
                  <a:schemeClr val="tx1"/>
                </a:solidFill>
              </a:rPr>
              <a:t>Resources</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F3B3CF-B547-4F48-92BE-B627F256E787}"/>
              </a:ext>
            </a:extLst>
          </p:cNvPr>
          <p:cNvSpPr>
            <a:spLocks noGrp="1"/>
          </p:cNvSpPr>
          <p:nvPr>
            <p:ph idx="1"/>
          </p:nvPr>
        </p:nvSpPr>
        <p:spPr>
          <a:xfrm>
            <a:off x="5596986" y="1364328"/>
            <a:ext cx="5223595" cy="4123257"/>
          </a:xfrm>
        </p:spPr>
        <p:txBody>
          <a:bodyPr anchor="ctr">
            <a:normAutofit/>
          </a:bodyPr>
          <a:lstStyle/>
          <a:p>
            <a:pPr>
              <a:lnSpc>
                <a:spcPct val="110000"/>
              </a:lnSpc>
            </a:pPr>
            <a:r>
              <a:rPr lang="en-US" sz="1700">
                <a:solidFill>
                  <a:schemeClr val="tx1">
                    <a:lumMod val="85000"/>
                    <a:lumOff val="15000"/>
                  </a:schemeClr>
                </a:solidFill>
              </a:rPr>
              <a:t>Virginia REALTORS Septic Tank Inspection Resources: </a:t>
            </a:r>
            <a:r>
              <a:rPr lang="en-US" sz="1700">
                <a:solidFill>
                  <a:schemeClr val="tx1">
                    <a:lumMod val="85000"/>
                    <a:lumOff val="15000"/>
                  </a:schemeClr>
                </a:solidFill>
                <a:hlinkClick r:id="rId3"/>
              </a:rPr>
              <a:t>https://virginiarealtors.org/septic-tank-inspection-resources/</a:t>
            </a:r>
            <a:r>
              <a:rPr lang="en-US" sz="1700">
                <a:solidFill>
                  <a:schemeClr val="tx1">
                    <a:lumMod val="85000"/>
                    <a:lumOff val="15000"/>
                  </a:schemeClr>
                </a:solidFill>
              </a:rPr>
              <a:t> </a:t>
            </a:r>
          </a:p>
          <a:p>
            <a:pPr>
              <a:lnSpc>
                <a:spcPct val="110000"/>
              </a:lnSpc>
            </a:pPr>
            <a:r>
              <a:rPr lang="en-US" sz="1700">
                <a:solidFill>
                  <a:schemeClr val="tx1">
                    <a:lumMod val="85000"/>
                    <a:lumOff val="15000"/>
                  </a:schemeClr>
                </a:solidFill>
              </a:rPr>
              <a:t>Virginia Department of Health Septic System and Private Well Service Providers: </a:t>
            </a:r>
            <a:r>
              <a:rPr lang="en-US" sz="1700">
                <a:solidFill>
                  <a:schemeClr val="tx1">
                    <a:lumMod val="85000"/>
                    <a:lumOff val="15000"/>
                  </a:schemeClr>
                </a:solidFill>
                <a:hlinkClick r:id="rId4"/>
              </a:rPr>
              <a:t>https://www.vdh.virginia.gov/environmental-health/onsite-sewage-water-services-updated/septic-system-and-private-well-service-providers/</a:t>
            </a:r>
            <a:r>
              <a:rPr lang="en-US" sz="1700">
                <a:solidFill>
                  <a:schemeClr val="tx1">
                    <a:lumMod val="85000"/>
                    <a:lumOff val="15000"/>
                  </a:schemeClr>
                </a:solidFill>
              </a:rPr>
              <a:t> </a:t>
            </a:r>
          </a:p>
          <a:p>
            <a:pPr>
              <a:lnSpc>
                <a:spcPct val="110000"/>
              </a:lnSpc>
            </a:pPr>
            <a:r>
              <a:rPr lang="en-US" sz="1700">
                <a:solidFill>
                  <a:schemeClr val="tx1">
                    <a:lumMod val="85000"/>
                    <a:lumOff val="15000"/>
                  </a:schemeClr>
                </a:solidFill>
              </a:rPr>
              <a:t>DPOR License Lookup: </a:t>
            </a:r>
            <a:r>
              <a:rPr lang="en-US" sz="1700">
                <a:solidFill>
                  <a:schemeClr val="tx1">
                    <a:lumMod val="85000"/>
                    <a:lumOff val="15000"/>
                  </a:schemeClr>
                </a:solidFill>
                <a:hlinkClick r:id="rId5"/>
              </a:rPr>
              <a:t>http://www.dpor.virginia.gov/LicenseLookup/</a:t>
            </a:r>
            <a:r>
              <a:rPr lang="en-US" sz="1700">
                <a:solidFill>
                  <a:schemeClr val="tx1">
                    <a:lumMod val="85000"/>
                    <a:lumOff val="15000"/>
                  </a:schemeClr>
                </a:solidFill>
              </a:rPr>
              <a:t> </a:t>
            </a:r>
          </a:p>
        </p:txBody>
      </p:sp>
    </p:spTree>
    <p:extLst>
      <p:ext uri="{BB962C8B-B14F-4D97-AF65-F5344CB8AC3E}">
        <p14:creationId xmlns:p14="http://schemas.microsoft.com/office/powerpoint/2010/main" val="237131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100" cap="all" spc="-100">
                <a:solidFill>
                  <a:schemeClr val="bg1"/>
                </a:solidFill>
              </a:rPr>
              <a:t>Overview</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5008147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337735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E68E7295-764D-4CB9-8E4F-A152AE765372}"/>
              </a:ext>
            </a:extLst>
          </p:cNvPr>
          <p:cNvSpPr>
            <a:spLocks noGrp="1"/>
          </p:cNvSpPr>
          <p:nvPr>
            <p:ph type="title"/>
          </p:nvPr>
        </p:nvSpPr>
        <p:spPr>
          <a:xfrm>
            <a:off x="983887" y="1185059"/>
            <a:ext cx="3491832" cy="4487882"/>
          </a:xfrm>
        </p:spPr>
        <p:txBody>
          <a:bodyPr>
            <a:normAutofit/>
          </a:bodyPr>
          <a:lstStyle/>
          <a:p>
            <a:pPr algn="ctr"/>
            <a:r>
              <a:rPr lang="en-US" sz="4400"/>
              <a:t>Does the law </a:t>
            </a:r>
            <a:r>
              <a:rPr lang="en-US" sz="4400" b="1" u="sng"/>
              <a:t>require</a:t>
            </a:r>
            <a:r>
              <a:rPr lang="en-US" sz="4400"/>
              <a:t> a septic inspection?</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A964E7CF-99D5-4216-AF33-F94EF11B7E5A}"/>
              </a:ext>
            </a:extLst>
          </p:cNvPr>
          <p:cNvSpPr>
            <a:spLocks noGrp="1"/>
          </p:cNvSpPr>
          <p:nvPr>
            <p:ph idx="1"/>
          </p:nvPr>
        </p:nvSpPr>
        <p:spPr>
          <a:xfrm>
            <a:off x="6403656" y="936416"/>
            <a:ext cx="4870512" cy="4985169"/>
          </a:xfrm>
        </p:spPr>
        <p:txBody>
          <a:bodyPr anchor="ctr">
            <a:normAutofit/>
          </a:bodyPr>
          <a:lstStyle/>
          <a:p>
            <a:r>
              <a:rPr lang="en-US" sz="2000"/>
              <a:t>No! Neither state law nor regulations require a septic inspection be performed.</a:t>
            </a:r>
          </a:p>
          <a:p>
            <a:r>
              <a:rPr lang="en-US" sz="2000" i="0">
                <a:effectLst/>
              </a:rPr>
              <a:t>Who may require?</a:t>
            </a:r>
          </a:p>
          <a:p>
            <a:pPr lvl="1"/>
            <a:r>
              <a:rPr lang="en-US" sz="2000"/>
              <a:t>A locality</a:t>
            </a:r>
          </a:p>
          <a:p>
            <a:pPr lvl="1"/>
            <a:r>
              <a:rPr lang="en-US" sz="2000"/>
              <a:t>A lender</a:t>
            </a:r>
          </a:p>
          <a:p>
            <a:r>
              <a:rPr lang="en-US" sz="2000" i="0">
                <a:effectLst/>
              </a:rPr>
              <a:t>If not required by lender or locality, sales contract controls any such </a:t>
            </a:r>
            <a:r>
              <a:rPr lang="en-US" sz="2000"/>
              <a:t>mandates or agreements to inspect.</a:t>
            </a:r>
            <a:endParaRPr lang="en-US" sz="2000" i="0">
              <a:effectLst/>
            </a:endParaRPr>
          </a:p>
          <a:p>
            <a:endParaRPr lang="en-US" sz="2000"/>
          </a:p>
        </p:txBody>
      </p:sp>
    </p:spTree>
    <p:extLst>
      <p:ext uri="{BB962C8B-B14F-4D97-AF65-F5344CB8AC3E}">
        <p14:creationId xmlns:p14="http://schemas.microsoft.com/office/powerpoint/2010/main" val="120454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9DB98ED6-4C99-4209-886E-5DA76F2A6848}"/>
              </a:ext>
            </a:extLst>
          </p:cNvPr>
          <p:cNvSpPr>
            <a:spLocks noGrp="1"/>
          </p:cNvSpPr>
          <p:nvPr>
            <p:ph type="title"/>
          </p:nvPr>
        </p:nvSpPr>
        <p:spPr>
          <a:xfrm>
            <a:off x="1175512" y="387305"/>
            <a:ext cx="9792208" cy="1527078"/>
          </a:xfrm>
        </p:spPr>
        <p:txBody>
          <a:bodyPr>
            <a:normAutofit/>
          </a:bodyPr>
          <a:lstStyle/>
          <a:p>
            <a:r>
              <a:rPr lang="en-US" b="1"/>
              <a:t>New Law: </a:t>
            </a:r>
          </a:p>
        </p:txBody>
      </p:sp>
      <p:sp>
        <p:nvSpPr>
          <p:cNvPr id="3" name="Content Placeholder 2">
            <a:extLst>
              <a:ext uri="{FF2B5EF4-FFF2-40B4-BE49-F238E27FC236}">
                <a16:creationId xmlns:a16="http://schemas.microsoft.com/office/drawing/2014/main" id="{49C35B22-EC79-4018-AD9A-D568F56CAC96}"/>
              </a:ext>
            </a:extLst>
          </p:cNvPr>
          <p:cNvSpPr>
            <a:spLocks noGrp="1"/>
          </p:cNvSpPr>
          <p:nvPr>
            <p:ph idx="1"/>
          </p:nvPr>
        </p:nvSpPr>
        <p:spPr>
          <a:xfrm>
            <a:off x="1175512" y="1691014"/>
            <a:ext cx="10461167" cy="4332809"/>
          </a:xfrm>
        </p:spPr>
        <p:txBody>
          <a:bodyPr>
            <a:normAutofit lnSpcReduction="10000"/>
          </a:bodyPr>
          <a:lstStyle/>
          <a:p>
            <a:pPr>
              <a:lnSpc>
                <a:spcPct val="110000"/>
              </a:lnSpc>
            </a:pPr>
            <a:r>
              <a:rPr lang="en-US" sz="1200" b="0" i="0">
                <a:effectLst/>
                <a:latin typeface="Arial" panose="020B0604020202020204" pitchFamily="34" charset="0"/>
              </a:rPr>
              <a:t>Be it enacted by the General Assembly of Virginia:</a:t>
            </a:r>
          </a:p>
          <a:p>
            <a:pPr>
              <a:lnSpc>
                <a:spcPct val="110000"/>
              </a:lnSpc>
            </a:pPr>
            <a:r>
              <a:rPr lang="en-US" sz="1200" b="0" i="0">
                <a:effectLst/>
                <a:latin typeface="Arial" panose="020B0604020202020204" pitchFamily="34" charset="0"/>
              </a:rPr>
              <a:t>1. That §§ </a:t>
            </a:r>
            <a:r>
              <a:rPr lang="en-US" sz="1200" b="1" i="0" u="none" strike="noStrike">
                <a:effectLst/>
                <a:latin typeface="Arial" panose="020B0604020202020204" pitchFamily="34" charset="0"/>
                <a:hlinkClick r:id="rId3"/>
              </a:rPr>
              <a:t>59.1-310.9</a:t>
            </a:r>
            <a:r>
              <a:rPr lang="en-US" sz="1200" b="0" i="0">
                <a:effectLst/>
                <a:latin typeface="Arial" panose="020B0604020202020204" pitchFamily="34" charset="0"/>
              </a:rPr>
              <a:t> and </a:t>
            </a:r>
            <a:r>
              <a:rPr lang="en-US" sz="1200" b="1" i="0" u="none" strike="noStrike">
                <a:effectLst/>
                <a:latin typeface="Arial" panose="020B0604020202020204" pitchFamily="34" charset="0"/>
                <a:hlinkClick r:id="rId4"/>
              </a:rPr>
              <a:t>59.1-310.10</a:t>
            </a:r>
            <a:r>
              <a:rPr lang="en-US" sz="1200" b="0" i="0">
                <a:effectLst/>
                <a:latin typeface="Arial" panose="020B0604020202020204" pitchFamily="34" charset="0"/>
              </a:rPr>
              <a:t> of the Code of Virginia are amended and reenacted as follows:</a:t>
            </a:r>
          </a:p>
          <a:p>
            <a:pPr>
              <a:lnSpc>
                <a:spcPct val="110000"/>
              </a:lnSpc>
            </a:pPr>
            <a:r>
              <a:rPr lang="en-US" sz="1200" b="0" i="0">
                <a:effectLst/>
                <a:latin typeface="Arial" panose="020B0604020202020204" pitchFamily="34" charset="0"/>
              </a:rPr>
              <a:t>§ </a:t>
            </a:r>
            <a:r>
              <a:rPr lang="en-US" sz="1200" b="1" i="0" u="none" strike="noStrike">
                <a:effectLst/>
                <a:latin typeface="Arial" panose="020B0604020202020204" pitchFamily="34" charset="0"/>
                <a:hlinkClick r:id="rId3"/>
              </a:rPr>
              <a:t>59.1-310.9</a:t>
            </a:r>
            <a:r>
              <a:rPr lang="en-US" sz="1200" b="0" i="0">
                <a:effectLst/>
                <a:latin typeface="Arial" panose="020B0604020202020204" pitchFamily="34" charset="0"/>
              </a:rPr>
              <a:t>. Requirements for accredited septic system inspectors and performance of septic system inspections.</a:t>
            </a:r>
          </a:p>
          <a:p>
            <a:pPr>
              <a:lnSpc>
                <a:spcPct val="110000"/>
              </a:lnSpc>
            </a:pPr>
            <a:r>
              <a:rPr lang="en-US" sz="1200" b="0" i="1">
                <a:effectLst/>
                <a:latin typeface="Arial" panose="020B0604020202020204" pitchFamily="34" charset="0"/>
              </a:rPr>
              <a:t>A. </a:t>
            </a:r>
            <a:r>
              <a:rPr lang="en-US" sz="1200" b="0" i="0">
                <a:effectLst/>
                <a:latin typeface="Arial" panose="020B0604020202020204" pitchFamily="34" charset="0"/>
              </a:rPr>
              <a:t>In order to use the title of "accredited septic system inspector" in connection with any real estate transaction, including </a:t>
            </a:r>
            <a:r>
              <a:rPr lang="en-US" sz="1200" b="0" i="0" err="1">
                <a:effectLst/>
                <a:latin typeface="Arial" panose="020B0604020202020204" pitchFamily="34" charset="0"/>
              </a:rPr>
              <a:t>refinancings</a:t>
            </a:r>
            <a:r>
              <a:rPr lang="en-US" sz="1200" b="0" i="0">
                <a:effectLst/>
                <a:latin typeface="Arial" panose="020B0604020202020204" pitchFamily="34" charset="0"/>
              </a:rPr>
              <a:t>, an applicant shall be accredited by the National Sanitation Foundation or an equivalent national accrediting organization, which accreditation shall include the passage of both a written and practical examination on the principles and practice of septic system inspections.</a:t>
            </a:r>
          </a:p>
          <a:p>
            <a:pPr>
              <a:lnSpc>
                <a:spcPct val="110000"/>
              </a:lnSpc>
            </a:pPr>
            <a:r>
              <a:rPr lang="en-US" sz="1200" b="0" i="0">
                <a:effectLst/>
                <a:latin typeface="Arial" panose="020B0604020202020204" pitchFamily="34" charset="0"/>
              </a:rPr>
              <a:t>In addition, the applicant shall satisfy the following requirements:</a:t>
            </a:r>
          </a:p>
          <a:p>
            <a:pPr>
              <a:lnSpc>
                <a:spcPct val="110000"/>
              </a:lnSpc>
            </a:pPr>
            <a:r>
              <a:rPr lang="en-US" sz="1200" b="0" i="0">
                <a:effectLst/>
                <a:latin typeface="Arial" panose="020B0604020202020204" pitchFamily="34" charset="0"/>
              </a:rPr>
              <a:t>1. Hold a high school diploma or equivalent; and</a:t>
            </a:r>
          </a:p>
          <a:p>
            <a:pPr>
              <a:lnSpc>
                <a:spcPct val="110000"/>
              </a:lnSpc>
            </a:pPr>
            <a:r>
              <a:rPr lang="en-US" sz="1200" b="0" i="0">
                <a:effectLst/>
                <a:latin typeface="Arial" panose="020B0604020202020204" pitchFamily="34" charset="0"/>
              </a:rPr>
              <a:t>2. Have evidence of at least one year of active field experience conducting onsite septic systems inspections or completion of a nationally approved training course.</a:t>
            </a:r>
          </a:p>
          <a:p>
            <a:pPr>
              <a:lnSpc>
                <a:spcPct val="110000"/>
              </a:lnSpc>
            </a:pPr>
            <a:r>
              <a:rPr lang="en-US" sz="1200" b="0" i="1">
                <a:effectLst/>
                <a:highlight>
                  <a:srgbClr val="FFFF00"/>
                </a:highlight>
                <a:latin typeface="Arial" panose="020B0604020202020204" pitchFamily="34" charset="0"/>
              </a:rPr>
              <a:t>B. Any individual who holds a valid</a:t>
            </a:r>
            <a:r>
              <a:rPr lang="en-US" sz="1200" b="0" i="0">
                <a:effectLst/>
                <a:highlight>
                  <a:srgbClr val="FFFF00"/>
                </a:highlight>
                <a:latin typeface="Arial" panose="020B0604020202020204" pitchFamily="34" charset="0"/>
              </a:rPr>
              <a:t> </a:t>
            </a:r>
            <a:r>
              <a:rPr lang="en-US" sz="1200" b="0" i="1">
                <a:effectLst/>
                <a:highlight>
                  <a:srgbClr val="FFFF00"/>
                </a:highlight>
                <a:latin typeface="Arial" panose="020B0604020202020204" pitchFamily="34" charset="0"/>
              </a:rPr>
              <a:t>onsite sewage system operator,</a:t>
            </a:r>
            <a:r>
              <a:rPr lang="en-US" sz="1200" b="0" i="0">
                <a:effectLst/>
                <a:highlight>
                  <a:srgbClr val="FFFF00"/>
                </a:highlight>
                <a:latin typeface="Arial" panose="020B0604020202020204" pitchFamily="34" charset="0"/>
              </a:rPr>
              <a:t> </a:t>
            </a:r>
            <a:r>
              <a:rPr lang="en-US" sz="1200" b="0" i="1">
                <a:effectLst/>
                <a:highlight>
                  <a:srgbClr val="FFFF00"/>
                </a:highlight>
                <a:latin typeface="Arial" panose="020B0604020202020204" pitchFamily="34" charset="0"/>
              </a:rPr>
              <a:t>onsite sewage system installer, or onsite soil evaluator license pursuant to Chapter 23 (§ </a:t>
            </a:r>
            <a:r>
              <a:rPr lang="en-US" sz="1200" b="1" i="1" u="none" strike="noStrike">
                <a:effectLst/>
                <a:highlight>
                  <a:srgbClr val="FFFF00"/>
                </a:highlight>
                <a:latin typeface="Arial" panose="020B0604020202020204" pitchFamily="34" charset="0"/>
                <a:hlinkClick r:id="rId5"/>
              </a:rPr>
              <a:t>54.1-2300</a:t>
            </a:r>
            <a:r>
              <a:rPr lang="en-US" sz="1200" b="0" i="1">
                <a:effectLst/>
                <a:highlight>
                  <a:srgbClr val="FFFF00"/>
                </a:highlight>
                <a:latin typeface="Arial" panose="020B0604020202020204" pitchFamily="34" charset="0"/>
              </a:rPr>
              <a:t> et seq.) of Title 54.1 shall be authorized to perform a septic system inspection in connection with any real estate transaction, including </a:t>
            </a:r>
            <a:r>
              <a:rPr lang="en-US" sz="1200" b="0" i="1" err="1">
                <a:effectLst/>
                <a:highlight>
                  <a:srgbClr val="FFFF00"/>
                </a:highlight>
                <a:latin typeface="Arial" panose="020B0604020202020204" pitchFamily="34" charset="0"/>
              </a:rPr>
              <a:t>refinancings</a:t>
            </a:r>
            <a:r>
              <a:rPr lang="en-US" sz="1200" b="0" i="1">
                <a:effectLst/>
                <a:highlight>
                  <a:srgbClr val="FFFF00"/>
                </a:highlight>
                <a:latin typeface="Arial" panose="020B0604020202020204" pitchFamily="34" charset="0"/>
              </a:rPr>
              <a:t>.</a:t>
            </a:r>
            <a:endParaRPr lang="en-US" sz="1200" b="0" i="0">
              <a:effectLst/>
              <a:highlight>
                <a:srgbClr val="FFFF00"/>
              </a:highlight>
              <a:latin typeface="Arial" panose="020B0604020202020204" pitchFamily="34" charset="0"/>
            </a:endParaRPr>
          </a:p>
          <a:p>
            <a:pPr>
              <a:lnSpc>
                <a:spcPct val="110000"/>
              </a:lnSpc>
            </a:pPr>
            <a:r>
              <a:rPr lang="en-US" sz="1200" b="0" i="0">
                <a:effectLst/>
                <a:latin typeface="Arial" panose="020B0604020202020204" pitchFamily="34" charset="0"/>
              </a:rPr>
              <a:t>§ </a:t>
            </a:r>
            <a:r>
              <a:rPr lang="en-US" sz="1200" b="1" i="0" u="none" strike="noStrike">
                <a:effectLst/>
                <a:latin typeface="Arial" panose="020B0604020202020204" pitchFamily="34" charset="0"/>
                <a:hlinkClick r:id="rId4"/>
              </a:rPr>
              <a:t>59.1-310.10</a:t>
            </a:r>
            <a:r>
              <a:rPr lang="en-US" sz="1200" b="0" i="0">
                <a:effectLst/>
                <a:latin typeface="Arial" panose="020B0604020202020204" pitchFamily="34" charset="0"/>
              </a:rPr>
              <a:t>. Penalty for violation.</a:t>
            </a:r>
          </a:p>
          <a:p>
            <a:pPr>
              <a:lnSpc>
                <a:spcPct val="110000"/>
              </a:lnSpc>
            </a:pPr>
            <a:r>
              <a:rPr lang="en-US" sz="1200" b="0" i="0">
                <a:effectLst/>
                <a:latin typeface="Arial" panose="020B0604020202020204" pitchFamily="34" charset="0"/>
              </a:rPr>
              <a:t>No person shall use the title "accredited septic system inspector"</a:t>
            </a:r>
            <a:r>
              <a:rPr lang="en-US" sz="1200" b="0" i="1">
                <a:effectLst/>
                <a:latin typeface="Arial" panose="020B0604020202020204" pitchFamily="34" charset="0"/>
              </a:rPr>
              <a:t> </a:t>
            </a:r>
            <a:r>
              <a:rPr lang="en-US" sz="1200" b="0" i="1">
                <a:effectLst/>
                <a:highlight>
                  <a:srgbClr val="FFFF00"/>
                </a:highlight>
                <a:latin typeface="Arial" panose="020B0604020202020204" pitchFamily="34" charset="0"/>
              </a:rPr>
              <a:t>or perform a septic system inspection in connection with any real estate transaction</a:t>
            </a:r>
            <a:r>
              <a:rPr lang="en-US" sz="1200" b="0" i="0">
                <a:effectLst/>
                <a:highlight>
                  <a:srgbClr val="FFFF00"/>
                </a:highlight>
                <a:latin typeface="Arial" panose="020B0604020202020204" pitchFamily="34" charset="0"/>
              </a:rPr>
              <a:t> </a:t>
            </a:r>
            <a:r>
              <a:rPr lang="en-US" sz="1200" b="0" i="0">
                <a:effectLst/>
                <a:latin typeface="Arial" panose="020B0604020202020204" pitchFamily="34" charset="0"/>
              </a:rPr>
              <a:t>unless he meets the requirements of this chapter. Any person who violates the provisions of this chapter</a:t>
            </a:r>
            <a:r>
              <a:rPr lang="en-US" sz="1200" b="0" i="0" strike="sngStrike">
                <a:effectLst/>
                <a:latin typeface="Arial" panose="020B0604020202020204" pitchFamily="34" charset="0"/>
              </a:rPr>
              <a:t> shall be</a:t>
            </a:r>
            <a:r>
              <a:rPr lang="en-US" sz="1200" b="0" i="1">
                <a:effectLst/>
                <a:latin typeface="Arial" panose="020B0604020202020204" pitchFamily="34" charset="0"/>
              </a:rPr>
              <a:t> is</a:t>
            </a:r>
            <a:r>
              <a:rPr lang="en-US" sz="1200" b="0" i="0">
                <a:effectLst/>
                <a:latin typeface="Arial" panose="020B0604020202020204" pitchFamily="34" charset="0"/>
              </a:rPr>
              <a:t> guilty of a Class 3 misdemeanor.</a:t>
            </a:r>
          </a:p>
          <a:p>
            <a:pPr>
              <a:lnSpc>
                <a:spcPct val="110000"/>
              </a:lnSpc>
            </a:pPr>
            <a:endParaRPr lang="en-US" sz="900"/>
          </a:p>
        </p:txBody>
      </p:sp>
    </p:spTree>
    <p:extLst>
      <p:ext uri="{BB962C8B-B14F-4D97-AF65-F5344CB8AC3E}">
        <p14:creationId xmlns:p14="http://schemas.microsoft.com/office/powerpoint/2010/main" val="292422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39"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4" name="Title 3">
            <a:extLst>
              <a:ext uri="{FF2B5EF4-FFF2-40B4-BE49-F238E27FC236}">
                <a16:creationId xmlns:a16="http://schemas.microsoft.com/office/drawing/2014/main" id="{BEC1FCEA-E0C8-464E-A8D7-1FE44BDB2520}"/>
              </a:ext>
            </a:extLst>
          </p:cNvPr>
          <p:cNvSpPr>
            <a:spLocks noGrp="1"/>
          </p:cNvSpPr>
          <p:nvPr>
            <p:ph type="title"/>
          </p:nvPr>
        </p:nvSpPr>
        <p:spPr>
          <a:xfrm>
            <a:off x="1192625" y="1420706"/>
            <a:ext cx="3466540" cy="4016587"/>
          </a:xfrm>
        </p:spPr>
        <p:txBody>
          <a:bodyPr>
            <a:normAutofit/>
          </a:bodyPr>
          <a:lstStyle/>
          <a:p>
            <a:r>
              <a:rPr lang="en-US"/>
              <a:t>Immediate Issues</a:t>
            </a:r>
          </a:p>
        </p:txBody>
      </p:sp>
      <p:cxnSp>
        <p:nvCxnSpPr>
          <p:cNvPr id="40"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4">
            <a:extLst>
              <a:ext uri="{FF2B5EF4-FFF2-40B4-BE49-F238E27FC236}">
                <a16:creationId xmlns:a16="http://schemas.microsoft.com/office/drawing/2014/main" id="{AF3BE989-3754-4D54-A76B-DB8AB4BABA89}"/>
              </a:ext>
            </a:extLst>
          </p:cNvPr>
          <p:cNvSpPr>
            <a:spLocks noGrp="1"/>
          </p:cNvSpPr>
          <p:nvPr>
            <p:ph idx="1"/>
          </p:nvPr>
        </p:nvSpPr>
        <p:spPr>
          <a:xfrm>
            <a:off x="5269677" y="1617930"/>
            <a:ext cx="5514758" cy="4016587"/>
          </a:xfrm>
        </p:spPr>
        <p:txBody>
          <a:bodyPr anchor="ctr">
            <a:normAutofit fontScale="70000" lnSpcReduction="20000"/>
          </a:bodyPr>
          <a:lstStyle/>
          <a:p>
            <a:pPr marL="0" indent="0">
              <a:lnSpc>
                <a:spcPct val="110000"/>
              </a:lnSpc>
              <a:buNone/>
            </a:pPr>
            <a:r>
              <a:rPr lang="en-US" sz="2000">
                <a:solidFill>
                  <a:schemeClr val="tx1">
                    <a:lumMod val="75000"/>
                    <a:lumOff val="25000"/>
                  </a:schemeClr>
                </a:solidFill>
              </a:rPr>
              <a:t>(1) Concerns about the lack of inspectors that met the criteria were raised to the Virginia Department of Health</a:t>
            </a:r>
          </a:p>
          <a:p>
            <a:pPr>
              <a:lnSpc>
                <a:spcPct val="110000"/>
              </a:lnSpc>
            </a:pPr>
            <a:r>
              <a:rPr lang="en-US" sz="2000">
                <a:solidFill>
                  <a:schemeClr val="tx1">
                    <a:lumMod val="75000"/>
                    <a:lumOff val="25000"/>
                  </a:schemeClr>
                </a:solidFill>
              </a:rPr>
              <a:t>VDH responded with some resources, which did not provide much clarity in how to continue operations as normal</a:t>
            </a:r>
          </a:p>
          <a:p>
            <a:pPr>
              <a:lnSpc>
                <a:spcPct val="110000"/>
              </a:lnSpc>
            </a:pPr>
            <a:endParaRPr lang="en-US" sz="2000">
              <a:solidFill>
                <a:schemeClr val="tx1">
                  <a:lumMod val="75000"/>
                  <a:lumOff val="25000"/>
                </a:schemeClr>
              </a:solidFill>
            </a:endParaRPr>
          </a:p>
          <a:p>
            <a:pPr marL="0" indent="0">
              <a:lnSpc>
                <a:spcPct val="110000"/>
              </a:lnSpc>
              <a:buNone/>
            </a:pPr>
            <a:r>
              <a:rPr lang="en-US" sz="2000">
                <a:solidFill>
                  <a:schemeClr val="tx1">
                    <a:lumMod val="75000"/>
                    <a:lumOff val="25000"/>
                  </a:schemeClr>
                </a:solidFill>
              </a:rPr>
              <a:t>(2) Contract Requirements</a:t>
            </a:r>
          </a:p>
          <a:p>
            <a:pPr>
              <a:lnSpc>
                <a:spcPct val="110000"/>
              </a:lnSpc>
            </a:pPr>
            <a:r>
              <a:rPr lang="en-US" sz="2000">
                <a:solidFill>
                  <a:schemeClr val="tx1">
                    <a:lumMod val="75000"/>
                    <a:lumOff val="25000"/>
                  </a:schemeClr>
                </a:solidFill>
              </a:rPr>
              <a:t>Virginia REALTORS form Purchase Contract required the seller to provide the buyer with a certificate indicating no evidence of malfunction or needed maintenance</a:t>
            </a:r>
          </a:p>
          <a:p>
            <a:pPr>
              <a:lnSpc>
                <a:spcPct val="110000"/>
              </a:lnSpc>
            </a:pPr>
            <a:r>
              <a:rPr lang="en-US" sz="2000">
                <a:solidFill>
                  <a:schemeClr val="tx1">
                    <a:lumMod val="75000"/>
                    <a:lumOff val="25000"/>
                  </a:schemeClr>
                </a:solidFill>
              </a:rPr>
              <a:t>Contract language did not specify more than this, so many sellers accomplished this with a “walk over” inspection</a:t>
            </a:r>
          </a:p>
          <a:p>
            <a:pPr>
              <a:lnSpc>
                <a:spcPct val="110000"/>
              </a:lnSpc>
            </a:pPr>
            <a:r>
              <a:rPr lang="en-US" sz="2000">
                <a:solidFill>
                  <a:schemeClr val="tx1">
                    <a:lumMod val="75000"/>
                    <a:lumOff val="25000"/>
                  </a:schemeClr>
                </a:solidFill>
              </a:rPr>
              <a:t>After law passed, fewer licensed or accredited professionals were willing to provide such a certificate without a more extensive, and expensive, inspection</a:t>
            </a:r>
          </a:p>
          <a:p>
            <a:pPr>
              <a:lnSpc>
                <a:spcPct val="110000"/>
              </a:lnSpc>
            </a:pPr>
            <a:endParaRPr lang="en-US" sz="1200">
              <a:solidFill>
                <a:schemeClr val="tx1">
                  <a:lumMod val="75000"/>
                  <a:lumOff val="25000"/>
                </a:schemeClr>
              </a:solidFill>
            </a:endParaRPr>
          </a:p>
        </p:txBody>
      </p:sp>
    </p:spTree>
    <p:extLst>
      <p:ext uri="{BB962C8B-B14F-4D97-AF65-F5344CB8AC3E}">
        <p14:creationId xmlns:p14="http://schemas.microsoft.com/office/powerpoint/2010/main" val="283571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9DE3301-01E6-4382-9281-5AEB27DFF15D}"/>
              </a:ext>
            </a:extLst>
          </p:cNvPr>
          <p:cNvSpPr>
            <a:spLocks noGrp="1"/>
          </p:cNvSpPr>
          <p:nvPr>
            <p:ph type="title"/>
          </p:nvPr>
        </p:nvSpPr>
        <p:spPr>
          <a:xfrm>
            <a:off x="1192625" y="1420706"/>
            <a:ext cx="3466540" cy="4016587"/>
          </a:xfrm>
        </p:spPr>
        <p:txBody>
          <a:bodyPr>
            <a:normAutofit/>
          </a:bodyPr>
          <a:lstStyle/>
          <a:p>
            <a:r>
              <a:rPr lang="en-US"/>
              <a:t>Solutions</a:t>
            </a:r>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7A96A7-2253-43CA-BC4B-F3577F42C50D}"/>
              </a:ext>
            </a:extLst>
          </p:cNvPr>
          <p:cNvSpPr>
            <a:spLocks noGrp="1"/>
          </p:cNvSpPr>
          <p:nvPr>
            <p:ph idx="1"/>
          </p:nvPr>
        </p:nvSpPr>
        <p:spPr>
          <a:xfrm>
            <a:off x="5236723" y="1420706"/>
            <a:ext cx="5514758" cy="4016587"/>
          </a:xfrm>
        </p:spPr>
        <p:txBody>
          <a:bodyPr anchor="ctr">
            <a:normAutofit/>
          </a:bodyPr>
          <a:lstStyle/>
          <a:p>
            <a:pPr marL="0" indent="0">
              <a:buNone/>
            </a:pPr>
            <a:r>
              <a:rPr lang="en-US">
                <a:solidFill>
                  <a:schemeClr val="tx1">
                    <a:lumMod val="75000"/>
                    <a:lumOff val="25000"/>
                  </a:schemeClr>
                </a:solidFill>
              </a:rPr>
              <a:t>Virginia REALTORS’ Standard Forms Subcommittee  made changes to several forms, including:</a:t>
            </a:r>
          </a:p>
          <a:p>
            <a:pPr lvl="1"/>
            <a:r>
              <a:rPr lang="en-US" sz="1400">
                <a:solidFill>
                  <a:schemeClr val="tx1">
                    <a:lumMod val="75000"/>
                    <a:lumOff val="25000"/>
                  </a:schemeClr>
                </a:solidFill>
              </a:rPr>
              <a:t>R</a:t>
            </a:r>
            <a:r>
              <a:rPr lang="en-US" sz="1400" b="0" i="0">
                <a:solidFill>
                  <a:schemeClr val="tx1">
                    <a:lumMod val="75000"/>
                    <a:lumOff val="25000"/>
                  </a:schemeClr>
                </a:solidFill>
                <a:effectLst/>
              </a:rPr>
              <a:t>emoving from the Purchase Contract the requirement that a Seller provide the Purchaser with a certificate stating that the septic system is in good working order. </a:t>
            </a:r>
            <a:endParaRPr lang="en-US" sz="1400">
              <a:solidFill>
                <a:schemeClr val="tx1">
                  <a:lumMod val="75000"/>
                  <a:lumOff val="25000"/>
                </a:schemeClr>
              </a:solidFill>
            </a:endParaRPr>
          </a:p>
          <a:p>
            <a:pPr lvl="1"/>
            <a:r>
              <a:rPr lang="en-US" sz="1400" b="0" i="0">
                <a:solidFill>
                  <a:schemeClr val="tx1">
                    <a:lumMod val="75000"/>
                    <a:lumOff val="25000"/>
                  </a:schemeClr>
                </a:solidFill>
                <a:effectLst/>
              </a:rPr>
              <a:t>Removing references to “home” inspections throughout the Purchase Contract to make it clear that the inspection contingency is much broader than just a home inspection and allows for a number of other inspections, including septic systems.</a:t>
            </a:r>
          </a:p>
          <a:p>
            <a:pPr lvl="1"/>
            <a:r>
              <a:rPr lang="en-US" sz="1400" b="0" i="0">
                <a:solidFill>
                  <a:schemeClr val="tx1">
                    <a:lumMod val="75000"/>
                    <a:lumOff val="25000"/>
                  </a:schemeClr>
                </a:solidFill>
                <a:effectLst/>
              </a:rPr>
              <a:t>Adding language to the Standard Clause booklet for those who want to have a separate septic inspection contingency, distinct from the home inspection contingency.</a:t>
            </a:r>
            <a:endParaRPr lang="en-US" sz="1400">
              <a:solidFill>
                <a:schemeClr val="tx1">
                  <a:lumMod val="75000"/>
                  <a:lumOff val="25000"/>
                </a:schemeClr>
              </a:solidFill>
            </a:endParaRPr>
          </a:p>
        </p:txBody>
      </p:sp>
    </p:spTree>
    <p:extLst>
      <p:ext uri="{BB962C8B-B14F-4D97-AF65-F5344CB8AC3E}">
        <p14:creationId xmlns:p14="http://schemas.microsoft.com/office/powerpoint/2010/main" val="103630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04D9E2-6B7D-41B9-94A5-36674234594E}"/>
              </a:ext>
            </a:extLst>
          </p:cNvPr>
          <p:cNvSpPr>
            <a:spLocks noGrp="1"/>
          </p:cNvSpPr>
          <p:nvPr>
            <p:ph type="title"/>
          </p:nvPr>
        </p:nvSpPr>
        <p:spPr>
          <a:xfrm>
            <a:off x="1066800" y="642594"/>
            <a:ext cx="10058400" cy="760321"/>
          </a:xfrm>
          <a:solidFill>
            <a:schemeClr val="accent1"/>
          </a:solidFill>
          <a:ln>
            <a:solidFill>
              <a:schemeClr val="tx1"/>
            </a:solidFill>
          </a:ln>
        </p:spPr>
        <p:txBody>
          <a:bodyPr/>
          <a:lstStyle/>
          <a:p>
            <a:pPr algn="ctr"/>
            <a:r>
              <a:rPr lang="en-US" b="1"/>
              <a:t>Purchase Contract Changes</a:t>
            </a:r>
            <a:r>
              <a:rPr lang="en-US"/>
              <a:t>	</a:t>
            </a:r>
          </a:p>
        </p:txBody>
      </p:sp>
      <p:sp>
        <p:nvSpPr>
          <p:cNvPr id="8" name="Text Placeholder 7">
            <a:extLst>
              <a:ext uri="{FF2B5EF4-FFF2-40B4-BE49-F238E27FC236}">
                <a16:creationId xmlns:a16="http://schemas.microsoft.com/office/drawing/2014/main" id="{DFD85B3C-0453-4591-B260-8571DE29DF6F}"/>
              </a:ext>
            </a:extLst>
          </p:cNvPr>
          <p:cNvSpPr>
            <a:spLocks noGrp="1"/>
          </p:cNvSpPr>
          <p:nvPr>
            <p:ph type="body" idx="1"/>
          </p:nvPr>
        </p:nvSpPr>
        <p:spPr>
          <a:xfrm>
            <a:off x="1066800" y="1324717"/>
            <a:ext cx="4663440" cy="640080"/>
          </a:xfrm>
        </p:spPr>
        <p:txBody>
          <a:bodyPr/>
          <a:lstStyle/>
          <a:p>
            <a:r>
              <a:rPr lang="en-US"/>
              <a:t>Before 9/1/2020</a:t>
            </a:r>
          </a:p>
        </p:txBody>
      </p:sp>
      <p:pic>
        <p:nvPicPr>
          <p:cNvPr id="5" name="Content Placeholder 4">
            <a:extLst>
              <a:ext uri="{FF2B5EF4-FFF2-40B4-BE49-F238E27FC236}">
                <a16:creationId xmlns:a16="http://schemas.microsoft.com/office/drawing/2014/main" id="{FEAF5338-C3CB-40F7-8AB9-09737EEAC09E}"/>
              </a:ext>
            </a:extLst>
          </p:cNvPr>
          <p:cNvPicPr>
            <a:picLocks noGrp="1" noChangeAspect="1"/>
          </p:cNvPicPr>
          <p:nvPr>
            <p:ph sz="half" idx="2"/>
          </p:nvPr>
        </p:nvPicPr>
        <p:blipFill>
          <a:blip r:embed="rId3"/>
          <a:stretch>
            <a:fillRect/>
          </a:stretch>
        </p:blipFill>
        <p:spPr>
          <a:xfrm>
            <a:off x="1066800" y="1964797"/>
            <a:ext cx="6277608" cy="2064838"/>
          </a:xfrm>
        </p:spPr>
      </p:pic>
      <p:sp>
        <p:nvSpPr>
          <p:cNvPr id="10" name="Text Placeholder 9">
            <a:extLst>
              <a:ext uri="{FF2B5EF4-FFF2-40B4-BE49-F238E27FC236}">
                <a16:creationId xmlns:a16="http://schemas.microsoft.com/office/drawing/2014/main" id="{1853D812-AA56-43EB-AE02-1975B6D24B95}"/>
              </a:ext>
            </a:extLst>
          </p:cNvPr>
          <p:cNvSpPr>
            <a:spLocks noGrp="1"/>
          </p:cNvSpPr>
          <p:nvPr>
            <p:ph type="body" sz="quarter" idx="3"/>
          </p:nvPr>
        </p:nvSpPr>
        <p:spPr>
          <a:xfrm>
            <a:off x="1066800" y="4110041"/>
            <a:ext cx="4663440" cy="640080"/>
          </a:xfrm>
        </p:spPr>
        <p:txBody>
          <a:bodyPr/>
          <a:lstStyle/>
          <a:p>
            <a:r>
              <a:rPr lang="en-US"/>
              <a:t>After 9/1/2020</a:t>
            </a:r>
          </a:p>
        </p:txBody>
      </p:sp>
      <p:pic>
        <p:nvPicPr>
          <p:cNvPr id="15" name="Content Placeholder 14">
            <a:extLst>
              <a:ext uri="{FF2B5EF4-FFF2-40B4-BE49-F238E27FC236}">
                <a16:creationId xmlns:a16="http://schemas.microsoft.com/office/drawing/2014/main" id="{D2F03900-5F86-4E08-908E-72C12565E314}"/>
              </a:ext>
            </a:extLst>
          </p:cNvPr>
          <p:cNvPicPr>
            <a:picLocks noGrp="1" noChangeAspect="1"/>
          </p:cNvPicPr>
          <p:nvPr>
            <p:ph sz="quarter" idx="4"/>
          </p:nvPr>
        </p:nvPicPr>
        <p:blipFill>
          <a:blip r:embed="rId4"/>
          <a:stretch>
            <a:fillRect/>
          </a:stretch>
        </p:blipFill>
        <p:spPr>
          <a:xfrm>
            <a:off x="1066800" y="4774937"/>
            <a:ext cx="6400800" cy="1652041"/>
          </a:xfrm>
        </p:spPr>
      </p:pic>
    </p:spTree>
    <p:extLst>
      <p:ext uri="{BB962C8B-B14F-4D97-AF65-F5344CB8AC3E}">
        <p14:creationId xmlns:p14="http://schemas.microsoft.com/office/powerpoint/2010/main" val="237869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B16358F4-6A71-4EAD-BD23-673D56964A06}"/>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Septic Inspection Language</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text, application&#10;&#10;Description automatically generated">
            <a:extLst>
              <a:ext uri="{FF2B5EF4-FFF2-40B4-BE49-F238E27FC236}">
                <a16:creationId xmlns:a16="http://schemas.microsoft.com/office/drawing/2014/main" id="{BF450C33-9661-4141-B504-896E4DFFD9B2}"/>
              </a:ext>
            </a:extLst>
          </p:cNvPr>
          <p:cNvPicPr>
            <a:picLocks noGrp="1" noChangeAspect="1"/>
          </p:cNvPicPr>
          <p:nvPr>
            <p:ph idx="1"/>
          </p:nvPr>
        </p:nvPicPr>
        <p:blipFill>
          <a:blip r:embed="rId4"/>
          <a:stretch>
            <a:fillRect/>
          </a:stretch>
        </p:blipFill>
        <p:spPr>
          <a:xfrm>
            <a:off x="5415175" y="645106"/>
            <a:ext cx="6065028" cy="5564663"/>
          </a:xfrm>
          <a:prstGeom prst="rect">
            <a:avLst/>
          </a:prstGeom>
        </p:spPr>
      </p:pic>
    </p:spTree>
    <p:extLst>
      <p:ext uri="{BB962C8B-B14F-4D97-AF65-F5344CB8AC3E}">
        <p14:creationId xmlns:p14="http://schemas.microsoft.com/office/powerpoint/2010/main" val="14041437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3CCDE68-EFB5-4A63-BD58-CB5167BF0B2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000" cap="all" spc="-100">
                <a:solidFill>
                  <a:schemeClr val="bg1"/>
                </a:solidFill>
              </a:rPr>
              <a:t>Home Inspection Contingency addendum</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text, application&#10;&#10;Description automatically generated">
            <a:extLst>
              <a:ext uri="{FF2B5EF4-FFF2-40B4-BE49-F238E27FC236}">
                <a16:creationId xmlns:a16="http://schemas.microsoft.com/office/drawing/2014/main" id="{DD7B50AC-01C1-4F9F-A11D-DC541959948F}"/>
              </a:ext>
            </a:extLst>
          </p:cNvPr>
          <p:cNvPicPr>
            <a:picLocks noGrp="1" noChangeAspect="1"/>
          </p:cNvPicPr>
          <p:nvPr>
            <p:ph idx="1"/>
          </p:nvPr>
        </p:nvPicPr>
        <p:blipFill>
          <a:blip r:embed="rId4"/>
          <a:stretch>
            <a:fillRect/>
          </a:stretch>
        </p:blipFill>
        <p:spPr>
          <a:xfrm>
            <a:off x="5346570" y="1008565"/>
            <a:ext cx="6202238" cy="4837745"/>
          </a:xfrm>
          <a:prstGeom prst="rect">
            <a:avLst/>
          </a:prstGeom>
        </p:spPr>
      </p:pic>
    </p:spTree>
    <p:extLst>
      <p:ext uri="{BB962C8B-B14F-4D97-AF65-F5344CB8AC3E}">
        <p14:creationId xmlns:p14="http://schemas.microsoft.com/office/powerpoint/2010/main" val="234202463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d82d5ce-ac55-4faf-b302-f86d2c2d6074" xsi:nil="true"/>
  </documentManagement>
</p:properties>
</file>

<file path=customXml/itemProps1.xml><?xml version="1.0" encoding="utf-8"?>
<ds:datastoreItem xmlns:ds="http://schemas.openxmlformats.org/officeDocument/2006/customXml" ds:itemID="{6E6219AD-BC27-49B3-B6B0-8AB95D37C3DA}">
  <ds:schemaRefs>
    <ds:schemaRef ds:uri="c25606f7-3c0a-4023-9f62-0ff088a46964"/>
    <ds:schemaRef ds:uri="ed82d5ce-ac55-4faf-b302-f86d2c2d60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2F3B215-496E-4790-A364-7C1C46DEC771}">
  <ds:schemaRefs>
    <ds:schemaRef ds:uri="c25606f7-3c0a-4023-9f62-0ff088a46964"/>
    <ds:schemaRef ds:uri="ed82d5ce-ac55-4faf-b302-f86d2c2d60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SavonVTI</vt:lpstr>
      <vt:lpstr>Virginia REALTORS PURCHASE CONRACT</vt:lpstr>
      <vt:lpstr>Overview</vt:lpstr>
      <vt:lpstr>Does the law require a septic inspection?</vt:lpstr>
      <vt:lpstr>New Law: </vt:lpstr>
      <vt:lpstr>Immediate Issues</vt:lpstr>
      <vt:lpstr>Solutions</vt:lpstr>
      <vt:lpstr>Purchase Contract Changes </vt:lpstr>
      <vt:lpstr>Septic Inspection Language</vt:lpstr>
      <vt:lpstr>Home Inspection Contingency addendum</vt:lpstr>
      <vt:lpstr>Q&amp;A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REALTORS PURCHASE CONRACT</dc:title>
  <dc:creator>Jessica Toone</dc:creator>
  <cp:revision>2</cp:revision>
  <dcterms:created xsi:type="dcterms:W3CDTF">2021-01-15T17:15:26Z</dcterms:created>
  <dcterms:modified xsi:type="dcterms:W3CDTF">2021-01-22T17:00:23Z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