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8" r:id="rId5"/>
    <p:sldId id="285" r:id="rId6"/>
    <p:sldId id="337" r:id="rId7"/>
    <p:sldId id="338" r:id="rId8"/>
    <p:sldId id="336" r:id="rId9"/>
    <p:sldId id="284" r:id="rId10"/>
    <p:sldId id="288" r:id="rId11"/>
    <p:sldId id="286" r:id="rId12"/>
    <p:sldId id="289" r:id="rId13"/>
    <p:sldId id="290" r:id="rId14"/>
    <p:sldId id="312" r:id="rId15"/>
    <p:sldId id="314" r:id="rId16"/>
    <p:sldId id="315" r:id="rId17"/>
    <p:sldId id="316" r:id="rId18"/>
    <p:sldId id="293" r:id="rId19"/>
    <p:sldId id="311" r:id="rId20"/>
    <p:sldId id="318" r:id="rId21"/>
    <p:sldId id="319" r:id="rId22"/>
    <p:sldId id="294" r:id="rId23"/>
    <p:sldId id="320" r:id="rId24"/>
    <p:sldId id="333" r:id="rId25"/>
    <p:sldId id="321" r:id="rId26"/>
    <p:sldId id="322" r:id="rId27"/>
    <p:sldId id="323" r:id="rId28"/>
    <p:sldId id="324" r:id="rId29"/>
    <p:sldId id="325" r:id="rId30"/>
    <p:sldId id="326" r:id="rId31"/>
    <p:sldId id="328" r:id="rId32"/>
    <p:sldId id="295" r:id="rId33"/>
    <p:sldId id="309" r:id="rId34"/>
    <p:sldId id="332" r:id="rId35"/>
    <p:sldId id="304" r:id="rId36"/>
    <p:sldId id="306" r:id="rId37"/>
    <p:sldId id="307" r:id="rId38"/>
    <p:sldId id="305" r:id="rId39"/>
    <p:sldId id="330" r:id="rId40"/>
    <p:sldId id="334" r:id="rId41"/>
    <p:sldId id="303" r:id="rId42"/>
    <p:sldId id="335" r:id="rId43"/>
    <p:sldId id="339" r:id="rId4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hy Felton" initials="KF" lastIdx="4" clrIdx="0">
    <p:extLst>
      <p:ext uri="{19B8F6BF-5375-455C-9EA6-DF929625EA0E}">
        <p15:presenceInfo xmlns:p15="http://schemas.microsoft.com/office/powerpoint/2012/main" userId="S::kfelton@virginiarealtors.org::2694139d-341a-4203-9f53-b9a8ebb219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0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16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02T10:32:46.226" idx="1">
    <p:pos x="10" y="10"/>
    <p:text>change year to 2019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02T10:32:46.226" idx="1">
    <p:pos x="10" y="10"/>
    <p:text>change year to 2019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03T18:31:27.565" idx="4">
    <p:pos x="10" y="10"/>
    <p:text>this could change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02T10:36:51.173" idx="3">
    <p:pos x="10" y="10"/>
    <p:text>be sure to change this slide to 2019</p:text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E329E-A59F-4044-88E6-4B792BBA5E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075340-415E-4400-BA45-3FFBE353A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C103B-159B-4089-85BF-0B4FF5CD5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254-C62F-433D-AC91-48B8FB049EF9}" type="datetimeFigureOut">
              <a:rPr lang="en-US" smtClean="0"/>
              <a:t>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57FBC-0463-494A-8BD9-708A764FD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8B29B-BD99-400B-AA03-287C95177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C286-3A1C-4FEB-863A-E98A7A115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5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5E16-3A50-4958-8653-8982FA8D8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17B60F-7F56-4ACF-AB0D-F7736FEA7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33A5A-D17D-4E41-BDE6-B55B60E3C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254-C62F-433D-AC91-48B8FB049EF9}" type="datetimeFigureOut">
              <a:rPr lang="en-US" smtClean="0"/>
              <a:t>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6CC0B-B4DB-47A9-B59A-5C0E91B46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82442-0310-48BE-B812-55037035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C286-3A1C-4FEB-863A-E98A7A115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6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6EBEB3-CC89-4B78-88EA-6D0E6A28AC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4A52A-F537-4E81-B24B-2BA20DC89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0D22B-C044-4A82-A375-540A96EB3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254-C62F-433D-AC91-48B8FB049EF9}" type="datetimeFigureOut">
              <a:rPr lang="en-US" smtClean="0"/>
              <a:t>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1A0BC-D9E5-48F1-9520-E89B34CD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43464-880B-4DAC-B330-0A910933B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C286-3A1C-4FEB-863A-E98A7A115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0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C4176-4918-4F98-930E-E19F54537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53980-D69B-40F1-A346-C29CD6DF7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40D4B-C0A3-4A09-A1FC-5E176E3B7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254-C62F-433D-AC91-48B8FB049EF9}" type="datetimeFigureOut">
              <a:rPr lang="en-US" smtClean="0"/>
              <a:t>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8E83E-AD7D-49E2-9396-261266622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69243-3D03-42D7-8084-9419DC8D0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C286-3A1C-4FEB-863A-E98A7A115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4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4EAD6-183B-4CAC-92CD-48643C38F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303CD-3174-4176-8C86-4C31C847E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0FCD3-93DA-4EFA-9590-753EA5942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254-C62F-433D-AC91-48B8FB049EF9}" type="datetimeFigureOut">
              <a:rPr lang="en-US" smtClean="0"/>
              <a:t>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CB8F2-C2C1-44B8-8B48-ED9D055C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E0504-58B6-47C1-8EA6-4F838AF94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C286-3A1C-4FEB-863A-E98A7A115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1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07539-A171-41FE-B83F-E24327EBA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8A2CE-B611-440C-BD28-90307EDDED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FE590E-309C-4B5C-8B4C-09A2FA604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670DC-CE64-4C8B-B419-9155DBD6B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254-C62F-433D-AC91-48B8FB049EF9}" type="datetimeFigureOut">
              <a:rPr lang="en-US" smtClean="0"/>
              <a:t>1/7/20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AFBCBF-361E-4B34-AB77-4F3459DD3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DBA20-2B8F-408A-9A4E-7F8C7827E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C286-3A1C-4FEB-863A-E98A7A115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1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4577E-909D-4F98-BFA1-1CBAAEECC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B3353C-8814-4DA8-A86C-E63E9F135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16192-E5C6-4602-BE41-5D39381F05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2AA831-6FFF-4919-BF24-41D405396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A9D35E-5EBE-4653-985A-B310CCFABC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371013-5FBF-49D1-BE68-32AFE07DE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254-C62F-433D-AC91-48B8FB049EF9}" type="datetimeFigureOut">
              <a:rPr lang="en-US" smtClean="0"/>
              <a:t>1/7/20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4C3341-DC1B-43FF-A325-D34F0CF94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04D9C4-3BFB-4F3F-9323-95B287880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C286-3A1C-4FEB-863A-E98A7A115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7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49612-C6BB-44E1-AE53-AC2253E13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AA4774-5778-420D-9685-ED207CBBA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254-C62F-433D-AC91-48B8FB049EF9}" type="datetimeFigureOut">
              <a:rPr lang="en-US" smtClean="0"/>
              <a:t>1/7/20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2E342B-27D1-45D9-B90D-BFA6B3575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963592-143C-46DF-AF86-638D4148D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C286-3A1C-4FEB-863A-E98A7A115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02002F-8F67-409E-BFF9-6EA5C066C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254-C62F-433D-AC91-48B8FB049EF9}" type="datetimeFigureOut">
              <a:rPr lang="en-US" smtClean="0"/>
              <a:t>1/7/20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F40C2-1EEB-4D0E-90AC-1500BB9E7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6D07D-1C05-43F0-A4A5-6B54E05E5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C286-3A1C-4FEB-863A-E98A7A115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4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14649-D487-4641-9449-854E5C77C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42664-893D-4777-87F4-1AF9CCBA0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8BA400-FA2A-4FAA-AD2A-F51066499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80841F-617A-4B6B-BF5B-9AC1D6668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254-C62F-433D-AC91-48B8FB049EF9}" type="datetimeFigureOut">
              <a:rPr lang="en-US" smtClean="0"/>
              <a:t>1/7/20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2EEC5-1CCE-4B6E-A907-A2F2984AC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1F1F6-48EF-4AF3-AD6A-B21216E72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C286-3A1C-4FEB-863A-E98A7A115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0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77D8D-7F54-4098-A5E2-D1B9AD3F4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E244FB-35BC-4589-8DA6-A6997CDB3A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5D7E70-AA2E-4380-A0BE-807335C26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F3AE0-FCE2-45E8-BF9B-93E8D92B8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254-C62F-433D-AC91-48B8FB049EF9}" type="datetimeFigureOut">
              <a:rPr lang="en-US" smtClean="0"/>
              <a:t>1/7/20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7E453-7083-4651-900B-E88A9AAA3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FC41B8-DD56-40F3-BBA1-7725C9512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C286-3A1C-4FEB-863A-E98A7A115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0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AF1E55-C538-4426-B535-D01705B9E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75352-101A-47B5-BD2F-C078D7117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6F4CA-DEC2-4E17-9567-50217E21A6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2E254-C62F-433D-AC91-48B8FB049EF9}" type="datetimeFigureOut">
              <a:rPr lang="en-US" smtClean="0"/>
              <a:t>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56518-52CB-4889-9A13-F6C7201EE4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D1C5E-9C13-43A9-B5DB-D28B7D1447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C286-3A1C-4FEB-863A-E98A7A115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8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F21BF9C2-4382-0A41-9825-B0FF25AE02C5}"/>
              </a:ext>
            </a:extLst>
          </p:cNvPr>
          <p:cNvSpPr txBox="1">
            <a:spLocks/>
          </p:cNvSpPr>
          <p:nvPr/>
        </p:nvSpPr>
        <p:spPr>
          <a:xfrm>
            <a:off x="1171645" y="3327454"/>
            <a:ext cx="6185759" cy="7429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spc="2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LOCAL ASSOCIATION AWARDS CEREMONY</a:t>
            </a:r>
          </a:p>
        </p:txBody>
      </p:sp>
    </p:spTree>
    <p:extLst>
      <p:ext uri="{BB962C8B-B14F-4D97-AF65-F5344CB8AC3E}">
        <p14:creationId xmlns:p14="http://schemas.microsoft.com/office/powerpoint/2010/main" val="417481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3C22FFF-05D1-AC46-AD2F-E10670B557D5}"/>
              </a:ext>
            </a:extLst>
          </p:cNvPr>
          <p:cNvSpPr txBox="1">
            <a:spLocks/>
          </p:cNvSpPr>
          <p:nvPr/>
        </p:nvSpPr>
        <p:spPr>
          <a:xfrm>
            <a:off x="1199780" y="939821"/>
            <a:ext cx="8239641" cy="21177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80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Triple Crown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6EFAE3A-DFD2-7D47-BC7D-00FDF719D7EE}"/>
              </a:ext>
            </a:extLst>
          </p:cNvPr>
          <p:cNvSpPr txBox="1">
            <a:spLocks/>
          </p:cNvSpPr>
          <p:nvPr/>
        </p:nvSpPr>
        <p:spPr>
          <a:xfrm>
            <a:off x="1456955" y="3196297"/>
            <a:ext cx="6185759" cy="19132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FUNDRAISING</a:t>
            </a:r>
          </a:p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PARTICIPATION</a:t>
            </a:r>
          </a:p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MAJOR INVESTORS</a:t>
            </a:r>
          </a:p>
        </p:txBody>
      </p:sp>
    </p:spTree>
    <p:extLst>
      <p:ext uri="{BB962C8B-B14F-4D97-AF65-F5344CB8AC3E}">
        <p14:creationId xmlns:p14="http://schemas.microsoft.com/office/powerpoint/2010/main" val="1783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7A361785-03BE-6E4F-BDB9-8EC160F9550C}"/>
              </a:ext>
            </a:extLst>
          </p:cNvPr>
          <p:cNvSpPr txBox="1">
            <a:spLocks/>
          </p:cNvSpPr>
          <p:nvPr/>
        </p:nvSpPr>
        <p:spPr>
          <a:xfrm>
            <a:off x="1188720" y="4114800"/>
            <a:ext cx="7753944" cy="1772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Category					</a:t>
            </a:r>
            <a:r>
              <a:rPr lang="en-US" sz="16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% of Goal</a:t>
            </a: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		RESULT 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FUNDRAISING:				</a:t>
            </a:r>
            <a:r>
              <a:rPr lang="en-US" sz="1600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184% of goal 	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$31,204 </a:t>
            </a:r>
            <a:endParaRPr lang="en-US" sz="1600" spc="300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PARTICIPATION: 			</a:t>
            </a:r>
            <a:r>
              <a:rPr lang="en-US" sz="1600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195% of goal 	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72.0%	</a:t>
            </a:r>
            <a:endParaRPr lang="en-US" sz="1600" spc="300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MAJOR INVESTORS:		</a:t>
            </a:r>
            <a:r>
              <a:rPr lang="en-US" sz="1600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150% of goal 	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9			</a:t>
            </a:r>
            <a:endParaRPr lang="en-US" sz="1600" spc="300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8FC24F2-3129-9F4E-BB43-E7345693E7C2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8098965" cy="3848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60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Blue Ridge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33627A3-7F32-4440-A7F3-36FDA239ED10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6185759" cy="509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TRIPLE CROWN</a:t>
            </a:r>
          </a:p>
        </p:txBody>
      </p:sp>
    </p:spTree>
    <p:extLst>
      <p:ext uri="{BB962C8B-B14F-4D97-AF65-F5344CB8AC3E}">
        <p14:creationId xmlns:p14="http://schemas.microsoft.com/office/powerpoint/2010/main" val="39909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7A361785-03BE-6E4F-BDB9-8EC160F9550C}"/>
              </a:ext>
            </a:extLst>
          </p:cNvPr>
          <p:cNvSpPr txBox="1">
            <a:spLocks/>
          </p:cNvSpPr>
          <p:nvPr/>
        </p:nvSpPr>
        <p:spPr>
          <a:xfrm>
            <a:off x="1188720" y="4114800"/>
            <a:ext cx="7516862" cy="1772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Category					</a:t>
            </a:r>
            <a:r>
              <a:rPr lang="en-US" sz="16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% of Goal</a:t>
            </a: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		RESULT 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FUNDRAISING:</a:t>
            </a:r>
            <a:r>
              <a:rPr lang="en-US" sz="24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250% of goal		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$81,943 </a:t>
            </a:r>
            <a:endParaRPr lang="en-US" sz="2400" spc="300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PARTICIPATION: </a:t>
            </a:r>
            <a:r>
              <a:rPr lang="en-US" sz="24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132% of goal	</a:t>
            </a:r>
            <a:r>
              <a:rPr lang="en-US" sz="24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49.0%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MAJOR INVESTORS:</a:t>
            </a:r>
            <a:r>
              <a:rPr lang="en-US" sz="24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327% of goal</a:t>
            </a:r>
            <a:r>
              <a:rPr lang="en-US" sz="24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36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8FC24F2-3129-9F4E-BB43-E7345693E7C2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8098965" cy="3848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60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Charlottesville Area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33627A3-7F32-4440-A7F3-36FDA239ED10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6185759" cy="509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TRIPLE CROWN</a:t>
            </a:r>
          </a:p>
        </p:txBody>
      </p:sp>
    </p:spTree>
    <p:extLst>
      <p:ext uri="{BB962C8B-B14F-4D97-AF65-F5344CB8AC3E}">
        <p14:creationId xmlns:p14="http://schemas.microsoft.com/office/powerpoint/2010/main" val="350466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7A361785-03BE-6E4F-BDB9-8EC160F9550C}"/>
              </a:ext>
            </a:extLst>
          </p:cNvPr>
          <p:cNvSpPr txBox="1">
            <a:spLocks/>
          </p:cNvSpPr>
          <p:nvPr/>
        </p:nvSpPr>
        <p:spPr>
          <a:xfrm>
            <a:off x="1188720" y="4114800"/>
            <a:ext cx="7516862" cy="1772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Category					</a:t>
            </a:r>
            <a:r>
              <a:rPr lang="en-US" sz="16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% of Goal</a:t>
            </a: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		RESULT 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FUNDRAISING:	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172%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$7,270 	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PARTICIPATION: 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238%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88.0%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MAJOR INVESTORS: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100%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2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8FC24F2-3129-9F4E-BB43-E7345693E7C2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8098965" cy="3848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60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Dan River Region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33627A3-7F32-4440-A7F3-36FDA239ED10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6185759" cy="509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TRIPLE CROWN</a:t>
            </a:r>
          </a:p>
        </p:txBody>
      </p:sp>
    </p:spTree>
    <p:extLst>
      <p:ext uri="{BB962C8B-B14F-4D97-AF65-F5344CB8AC3E}">
        <p14:creationId xmlns:p14="http://schemas.microsoft.com/office/powerpoint/2010/main" val="141076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7A361785-03BE-6E4F-BDB9-8EC160F9550C}"/>
              </a:ext>
            </a:extLst>
          </p:cNvPr>
          <p:cNvSpPr txBox="1">
            <a:spLocks/>
          </p:cNvSpPr>
          <p:nvPr/>
        </p:nvSpPr>
        <p:spPr>
          <a:xfrm>
            <a:off x="1188720" y="4114800"/>
            <a:ext cx="7516862" cy="1772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Category					</a:t>
            </a:r>
            <a:r>
              <a:rPr lang="en-US" sz="16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% of Goal</a:t>
            </a: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		RESULT 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FUNDRAISING:	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102% of goal 	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$44,638	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PARTICIPATION: 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105%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39.0%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MAJOR INVESTORS: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121%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17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8FC24F2-3129-9F4E-BB43-E7345693E7C2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8098965" cy="3848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60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Dulles Area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33627A3-7F32-4440-A7F3-36FDA239ED10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6185759" cy="509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TRIPLE CROWN</a:t>
            </a:r>
          </a:p>
        </p:txBody>
      </p:sp>
    </p:spTree>
    <p:extLst>
      <p:ext uri="{BB962C8B-B14F-4D97-AF65-F5344CB8AC3E}">
        <p14:creationId xmlns:p14="http://schemas.microsoft.com/office/powerpoint/2010/main" val="389569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7A361785-03BE-6E4F-BDB9-8EC160F9550C}"/>
              </a:ext>
            </a:extLst>
          </p:cNvPr>
          <p:cNvSpPr txBox="1">
            <a:spLocks/>
          </p:cNvSpPr>
          <p:nvPr/>
        </p:nvSpPr>
        <p:spPr>
          <a:xfrm>
            <a:off x="1188720" y="4114800"/>
            <a:ext cx="7516862" cy="1772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Category					</a:t>
            </a:r>
            <a:r>
              <a:rPr lang="en-US" sz="16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% of Goal</a:t>
            </a: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		RESULT 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FUNDRAISING:	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106%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$56,080 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PARTICIPATION: 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143%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53%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MAJOR INVESTORS: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106%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18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8FC24F2-3129-9F4E-BB43-E7345693E7C2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8098965" cy="3848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60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Fredericksburg Area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33627A3-7F32-4440-A7F3-36FDA239ED10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6185759" cy="509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TRIPLE CROWN</a:t>
            </a:r>
          </a:p>
        </p:txBody>
      </p:sp>
    </p:spTree>
    <p:extLst>
      <p:ext uri="{BB962C8B-B14F-4D97-AF65-F5344CB8AC3E}">
        <p14:creationId xmlns:p14="http://schemas.microsoft.com/office/powerpoint/2010/main" val="376453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7A361785-03BE-6E4F-BDB9-8EC160F9550C}"/>
              </a:ext>
            </a:extLst>
          </p:cNvPr>
          <p:cNvSpPr txBox="1">
            <a:spLocks/>
          </p:cNvSpPr>
          <p:nvPr/>
        </p:nvSpPr>
        <p:spPr>
          <a:xfrm>
            <a:off x="1188720" y="4114800"/>
            <a:ext cx="7516862" cy="1772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Category					</a:t>
            </a:r>
            <a:r>
              <a:rPr lang="en-US" sz="16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% of Goal</a:t>
            </a: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		RESULT 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FUNDRAISING:	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139% of goal		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$14,908 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PARTICIPATION: 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135%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50%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MAJOR INVESTORS: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175%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7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8FC24F2-3129-9F4E-BB43-E7345693E7C2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8098965" cy="3848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60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Greater Augusta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33627A3-7F32-4440-A7F3-36FDA239ED10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6185759" cy="509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TRIPLE CROWN</a:t>
            </a:r>
          </a:p>
        </p:txBody>
      </p:sp>
    </p:spTree>
    <p:extLst>
      <p:ext uri="{BB962C8B-B14F-4D97-AF65-F5344CB8AC3E}">
        <p14:creationId xmlns:p14="http://schemas.microsoft.com/office/powerpoint/2010/main" val="292378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7A361785-03BE-6E4F-BDB9-8EC160F9550C}"/>
              </a:ext>
            </a:extLst>
          </p:cNvPr>
          <p:cNvSpPr txBox="1">
            <a:spLocks/>
          </p:cNvSpPr>
          <p:nvPr/>
        </p:nvSpPr>
        <p:spPr>
          <a:xfrm>
            <a:off x="1188720" y="4114800"/>
            <a:ext cx="7516862" cy="1772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Category					</a:t>
            </a:r>
            <a:r>
              <a:rPr lang="en-US" sz="16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% of Goal</a:t>
            </a: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		RESULT 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FUNDRAISING:	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180% of goal		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$37,670 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PARTICIPATION: 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154%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57%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MAJOR INVESTORS: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257% of goal		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18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8FC24F2-3129-9F4E-BB43-E7345693E7C2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8098965" cy="3848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6000" b="1" spc="-10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Greater Piedmont</a:t>
            </a:r>
            <a:endParaRPr lang="en-US" sz="6000" b="1" spc="-100" dirty="0">
              <a:solidFill>
                <a:schemeClr val="bg1"/>
              </a:solidFill>
              <a:latin typeface="Rockwell" panose="02060603020205020403" pitchFamily="18" charset="77"/>
              <a:cs typeface="Lucida Sans Unicode" panose="020B0602030504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33627A3-7F32-4440-A7F3-36FDA239ED10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6185759" cy="509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TRIPLE CROWN</a:t>
            </a:r>
          </a:p>
        </p:txBody>
      </p:sp>
    </p:spTree>
    <p:extLst>
      <p:ext uri="{BB962C8B-B14F-4D97-AF65-F5344CB8AC3E}">
        <p14:creationId xmlns:p14="http://schemas.microsoft.com/office/powerpoint/2010/main" val="1622810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7A361785-03BE-6E4F-BDB9-8EC160F9550C}"/>
              </a:ext>
            </a:extLst>
          </p:cNvPr>
          <p:cNvSpPr txBox="1">
            <a:spLocks/>
          </p:cNvSpPr>
          <p:nvPr/>
        </p:nvSpPr>
        <p:spPr>
          <a:xfrm>
            <a:off x="1188720" y="4114800"/>
            <a:ext cx="7516862" cy="1772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Category					</a:t>
            </a:r>
            <a:r>
              <a:rPr lang="en-US" sz="16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% of Goal</a:t>
            </a: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		RESULT 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FUNDRAISING:	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187%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$19,774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PARTICIPATION: 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165% of goal		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61%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MAJOR INVESTORS: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200%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8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8FC24F2-3129-9F4E-BB43-E7345693E7C2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8098965" cy="3848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60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Harrisonburg-Rockingham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33627A3-7F32-4440-A7F3-36FDA239ED10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6185759" cy="509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TRIPLE CROWN</a:t>
            </a:r>
          </a:p>
        </p:txBody>
      </p:sp>
    </p:spTree>
    <p:extLst>
      <p:ext uri="{BB962C8B-B14F-4D97-AF65-F5344CB8AC3E}">
        <p14:creationId xmlns:p14="http://schemas.microsoft.com/office/powerpoint/2010/main" val="319162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F8FC24F2-3129-9F4E-BB43-E7345693E7C2}"/>
              </a:ext>
            </a:extLst>
          </p:cNvPr>
          <p:cNvSpPr txBox="1">
            <a:spLocks/>
          </p:cNvSpPr>
          <p:nvPr/>
        </p:nvSpPr>
        <p:spPr>
          <a:xfrm>
            <a:off x="1199780" y="1690854"/>
            <a:ext cx="8098965" cy="1395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60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Lynchburg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6FC16C9-ED08-3D4A-9225-6A222B241D86}"/>
              </a:ext>
            </a:extLst>
          </p:cNvPr>
          <p:cNvSpPr txBox="1">
            <a:spLocks/>
          </p:cNvSpPr>
          <p:nvPr/>
        </p:nvSpPr>
        <p:spPr>
          <a:xfrm>
            <a:off x="1188720" y="4114800"/>
            <a:ext cx="7516862" cy="1772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Category					</a:t>
            </a:r>
            <a:r>
              <a:rPr lang="en-US" sz="16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% of Goal</a:t>
            </a: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		RESULT 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FUNDRAISING:	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116%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$25,975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PARTICIPATION: 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135%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50%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MAJOR INVESTORS: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114%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8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80C1930-52DF-0141-BE78-4B7A20B87CB6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6185759" cy="509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TRIPLE CROWN</a:t>
            </a:r>
          </a:p>
        </p:txBody>
      </p:sp>
    </p:spTree>
    <p:extLst>
      <p:ext uri="{BB962C8B-B14F-4D97-AF65-F5344CB8AC3E}">
        <p14:creationId xmlns:p14="http://schemas.microsoft.com/office/powerpoint/2010/main" val="280813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9609374-2EAF-8D42-BB02-47A2FD9D4BCA}"/>
              </a:ext>
            </a:extLst>
          </p:cNvPr>
          <p:cNvSpPr txBox="1">
            <a:spLocks/>
          </p:cNvSpPr>
          <p:nvPr/>
        </p:nvSpPr>
        <p:spPr>
          <a:xfrm>
            <a:off x="1312321" y="1546568"/>
            <a:ext cx="7254735" cy="21177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88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Thank You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ECD1125-4D84-4B4B-98FE-5CAE80DDC66E}"/>
              </a:ext>
            </a:extLst>
          </p:cNvPr>
          <p:cNvSpPr txBox="1">
            <a:spLocks/>
          </p:cNvSpPr>
          <p:nvPr/>
        </p:nvSpPr>
        <p:spPr>
          <a:xfrm>
            <a:off x="1416349" y="3292798"/>
            <a:ext cx="7516862" cy="7429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spc="8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MAJOR INVESTORS</a:t>
            </a:r>
          </a:p>
        </p:txBody>
      </p:sp>
    </p:spTree>
    <p:extLst>
      <p:ext uri="{BB962C8B-B14F-4D97-AF65-F5344CB8AC3E}">
        <p14:creationId xmlns:p14="http://schemas.microsoft.com/office/powerpoint/2010/main" val="43937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F8FC24F2-3129-9F4E-BB43-E7345693E7C2}"/>
              </a:ext>
            </a:extLst>
          </p:cNvPr>
          <p:cNvSpPr txBox="1">
            <a:spLocks/>
          </p:cNvSpPr>
          <p:nvPr/>
        </p:nvSpPr>
        <p:spPr>
          <a:xfrm>
            <a:off x="1199780" y="1690854"/>
            <a:ext cx="8098965" cy="1395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60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Martinsville, Henry &amp; Patrick Counties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6FC16C9-ED08-3D4A-9225-6A222B241D86}"/>
              </a:ext>
            </a:extLst>
          </p:cNvPr>
          <p:cNvSpPr txBox="1">
            <a:spLocks/>
          </p:cNvSpPr>
          <p:nvPr/>
        </p:nvSpPr>
        <p:spPr>
          <a:xfrm>
            <a:off x="1188720" y="4114800"/>
            <a:ext cx="7516862" cy="1772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Category					</a:t>
            </a:r>
            <a:r>
              <a:rPr lang="en-US" sz="16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% of Goal</a:t>
            </a: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		RESULT 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FUNDRAISING:	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120%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$3,474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PARTICIPATION: 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132%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49%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MAJOR INVESTORS: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100%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1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80C1930-52DF-0141-BE78-4B7A20B87CB6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6185759" cy="509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TRIPLE CROWN</a:t>
            </a:r>
          </a:p>
        </p:txBody>
      </p:sp>
    </p:spTree>
    <p:extLst>
      <p:ext uri="{BB962C8B-B14F-4D97-AF65-F5344CB8AC3E}">
        <p14:creationId xmlns:p14="http://schemas.microsoft.com/office/powerpoint/2010/main" val="87543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F8FC24F2-3129-9F4E-BB43-E7345693E7C2}"/>
              </a:ext>
            </a:extLst>
          </p:cNvPr>
          <p:cNvSpPr txBox="1">
            <a:spLocks/>
          </p:cNvSpPr>
          <p:nvPr/>
        </p:nvSpPr>
        <p:spPr>
          <a:xfrm>
            <a:off x="1199780" y="1690854"/>
            <a:ext cx="8098965" cy="1395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60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Massanutten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6FC16C9-ED08-3D4A-9225-6A222B241D86}"/>
              </a:ext>
            </a:extLst>
          </p:cNvPr>
          <p:cNvSpPr txBox="1">
            <a:spLocks/>
          </p:cNvSpPr>
          <p:nvPr/>
        </p:nvSpPr>
        <p:spPr>
          <a:xfrm>
            <a:off x="1188720" y="4114800"/>
            <a:ext cx="7516862" cy="1772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Category					</a:t>
            </a:r>
            <a:r>
              <a:rPr lang="en-US" sz="16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% of Goal</a:t>
            </a: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		RESULT 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FUNDRAISING:	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237% of goal		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$12,690 PARTICIPATION: 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132%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49%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MAJOR INVESTORS: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200%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4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80C1930-52DF-0141-BE78-4B7A20B87CB6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6185759" cy="509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TRIPLE CROWN</a:t>
            </a:r>
          </a:p>
        </p:txBody>
      </p:sp>
    </p:spTree>
    <p:extLst>
      <p:ext uri="{BB962C8B-B14F-4D97-AF65-F5344CB8AC3E}">
        <p14:creationId xmlns:p14="http://schemas.microsoft.com/office/powerpoint/2010/main" val="421674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F8FC24F2-3129-9F4E-BB43-E7345693E7C2}"/>
              </a:ext>
            </a:extLst>
          </p:cNvPr>
          <p:cNvSpPr txBox="1">
            <a:spLocks/>
          </p:cNvSpPr>
          <p:nvPr/>
        </p:nvSpPr>
        <p:spPr>
          <a:xfrm>
            <a:off x="1199780" y="1690854"/>
            <a:ext cx="8098965" cy="1395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60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New River Valley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6FC16C9-ED08-3D4A-9225-6A222B241D86}"/>
              </a:ext>
            </a:extLst>
          </p:cNvPr>
          <p:cNvSpPr txBox="1">
            <a:spLocks/>
          </p:cNvSpPr>
          <p:nvPr/>
        </p:nvSpPr>
        <p:spPr>
          <a:xfrm>
            <a:off x="1188720" y="4114800"/>
            <a:ext cx="7516862" cy="1772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Category					</a:t>
            </a:r>
            <a:r>
              <a:rPr lang="en-US" sz="16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% of Goal</a:t>
            </a: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		RESULT 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FUNDRAISING: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111% of goal	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$14,136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PARTICIPATION: 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103%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38%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MAJOR INVESTORS: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150%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6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80C1930-52DF-0141-BE78-4B7A20B87CB6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6185759" cy="509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TRIPLE CROWN</a:t>
            </a:r>
          </a:p>
        </p:txBody>
      </p:sp>
    </p:spTree>
    <p:extLst>
      <p:ext uri="{BB962C8B-B14F-4D97-AF65-F5344CB8AC3E}">
        <p14:creationId xmlns:p14="http://schemas.microsoft.com/office/powerpoint/2010/main" val="260732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F8FC24F2-3129-9F4E-BB43-E7345693E7C2}"/>
              </a:ext>
            </a:extLst>
          </p:cNvPr>
          <p:cNvSpPr txBox="1">
            <a:spLocks/>
          </p:cNvSpPr>
          <p:nvPr/>
        </p:nvSpPr>
        <p:spPr>
          <a:xfrm>
            <a:off x="1199780" y="1690854"/>
            <a:ext cx="8098965" cy="1395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60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Roanoke Valley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6FC16C9-ED08-3D4A-9225-6A222B241D86}"/>
              </a:ext>
            </a:extLst>
          </p:cNvPr>
          <p:cNvSpPr txBox="1">
            <a:spLocks/>
          </p:cNvSpPr>
          <p:nvPr/>
        </p:nvSpPr>
        <p:spPr>
          <a:xfrm>
            <a:off x="1188720" y="4114800"/>
            <a:ext cx="7516862" cy="1772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Category					</a:t>
            </a:r>
            <a:r>
              <a:rPr lang="en-US" sz="16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% of Goal</a:t>
            </a: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		RESULT 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FUNDRAISING:	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104%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$42,173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PARTICIPATION: 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108%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40%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MAJOR INVESTORS: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138% of goal	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18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80C1930-52DF-0141-BE78-4B7A20B87CB6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6185759" cy="509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TRIPLE CROWN</a:t>
            </a:r>
          </a:p>
        </p:txBody>
      </p:sp>
    </p:spTree>
    <p:extLst>
      <p:ext uri="{BB962C8B-B14F-4D97-AF65-F5344CB8AC3E}">
        <p14:creationId xmlns:p14="http://schemas.microsoft.com/office/powerpoint/2010/main" val="159358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F8FC24F2-3129-9F4E-BB43-E7345693E7C2}"/>
              </a:ext>
            </a:extLst>
          </p:cNvPr>
          <p:cNvSpPr txBox="1">
            <a:spLocks/>
          </p:cNvSpPr>
          <p:nvPr/>
        </p:nvSpPr>
        <p:spPr>
          <a:xfrm>
            <a:off x="1199780" y="1690854"/>
            <a:ext cx="8098965" cy="1395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60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Rockbridge Highlands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6FC16C9-ED08-3D4A-9225-6A222B241D86}"/>
              </a:ext>
            </a:extLst>
          </p:cNvPr>
          <p:cNvSpPr txBox="1">
            <a:spLocks/>
          </p:cNvSpPr>
          <p:nvPr/>
        </p:nvSpPr>
        <p:spPr>
          <a:xfrm>
            <a:off x="1188720" y="4114800"/>
            <a:ext cx="7516862" cy="1772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Category					</a:t>
            </a:r>
            <a:r>
              <a:rPr lang="en-US" sz="16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% of Goal</a:t>
            </a: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		RESULT 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FUNDRAISING:	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162%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$5,558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PARTICIPATION: 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116%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43%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MAJOR INVESTORS: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150%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3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80C1930-52DF-0141-BE78-4B7A20B87CB6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6185759" cy="509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TRIPLE CROWN</a:t>
            </a:r>
          </a:p>
        </p:txBody>
      </p:sp>
    </p:spTree>
    <p:extLst>
      <p:ext uri="{BB962C8B-B14F-4D97-AF65-F5344CB8AC3E}">
        <p14:creationId xmlns:p14="http://schemas.microsoft.com/office/powerpoint/2010/main" val="183261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F8FC24F2-3129-9F4E-BB43-E7345693E7C2}"/>
              </a:ext>
            </a:extLst>
          </p:cNvPr>
          <p:cNvSpPr txBox="1">
            <a:spLocks/>
          </p:cNvSpPr>
          <p:nvPr/>
        </p:nvSpPr>
        <p:spPr>
          <a:xfrm>
            <a:off x="1199780" y="1690854"/>
            <a:ext cx="8098965" cy="1395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60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South Central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6FC16C9-ED08-3D4A-9225-6A222B241D86}"/>
              </a:ext>
            </a:extLst>
          </p:cNvPr>
          <p:cNvSpPr txBox="1">
            <a:spLocks/>
          </p:cNvSpPr>
          <p:nvPr/>
        </p:nvSpPr>
        <p:spPr>
          <a:xfrm>
            <a:off x="1188720" y="4114800"/>
            <a:ext cx="7516862" cy="1772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Category					</a:t>
            </a:r>
            <a:r>
              <a:rPr lang="en-US" sz="16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% of Goal</a:t>
            </a: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		RESULT 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FUNDRAISING:	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100%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$3,847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PARTICIPATION: 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105%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39%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MAJOR INVESTORS: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100%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2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80C1930-52DF-0141-BE78-4B7A20B87CB6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6185759" cy="509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TRIPLE CROWN</a:t>
            </a:r>
          </a:p>
        </p:txBody>
      </p:sp>
    </p:spTree>
    <p:extLst>
      <p:ext uri="{BB962C8B-B14F-4D97-AF65-F5344CB8AC3E}">
        <p14:creationId xmlns:p14="http://schemas.microsoft.com/office/powerpoint/2010/main" val="201411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F8FC24F2-3129-9F4E-BB43-E7345693E7C2}"/>
              </a:ext>
            </a:extLst>
          </p:cNvPr>
          <p:cNvSpPr txBox="1">
            <a:spLocks/>
          </p:cNvSpPr>
          <p:nvPr/>
        </p:nvSpPr>
        <p:spPr>
          <a:xfrm>
            <a:off x="1199780" y="1690854"/>
            <a:ext cx="8098965" cy="1395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60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Southside Virginia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6FC16C9-ED08-3D4A-9225-6A222B241D86}"/>
              </a:ext>
            </a:extLst>
          </p:cNvPr>
          <p:cNvSpPr txBox="1">
            <a:spLocks/>
          </p:cNvSpPr>
          <p:nvPr/>
        </p:nvSpPr>
        <p:spPr>
          <a:xfrm>
            <a:off x="1188720" y="4114800"/>
            <a:ext cx="7516862" cy="1772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Category					</a:t>
            </a:r>
            <a:r>
              <a:rPr lang="en-US" sz="16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% of Goal</a:t>
            </a: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		RESULT 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FUNDRAISING:	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120% of goal	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$16,929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PARTICIPATION: 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119%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44%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MAJOR INVESTORS: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120%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6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80C1930-52DF-0141-BE78-4B7A20B87CB6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6185759" cy="509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TRIPLE CROWN</a:t>
            </a:r>
          </a:p>
        </p:txBody>
      </p:sp>
    </p:spTree>
    <p:extLst>
      <p:ext uri="{BB962C8B-B14F-4D97-AF65-F5344CB8AC3E}">
        <p14:creationId xmlns:p14="http://schemas.microsoft.com/office/powerpoint/2010/main" val="199505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F8FC24F2-3129-9F4E-BB43-E7345693E7C2}"/>
              </a:ext>
            </a:extLst>
          </p:cNvPr>
          <p:cNvSpPr txBox="1">
            <a:spLocks/>
          </p:cNvSpPr>
          <p:nvPr/>
        </p:nvSpPr>
        <p:spPr>
          <a:xfrm>
            <a:off x="1199780" y="1690854"/>
            <a:ext cx="8098965" cy="1395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60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Southwest Virginia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6FC16C9-ED08-3D4A-9225-6A222B241D86}"/>
              </a:ext>
            </a:extLst>
          </p:cNvPr>
          <p:cNvSpPr txBox="1">
            <a:spLocks/>
          </p:cNvSpPr>
          <p:nvPr/>
        </p:nvSpPr>
        <p:spPr>
          <a:xfrm>
            <a:off x="1188720" y="4114800"/>
            <a:ext cx="7516862" cy="1772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Category					</a:t>
            </a:r>
            <a:r>
              <a:rPr lang="en-US" sz="16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% of Goal</a:t>
            </a: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		RESULT 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FUNDRAISING:	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134%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$14538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PARTICIPATION: 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119%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44%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MAJOR INVESTORS: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200%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8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80C1930-52DF-0141-BE78-4B7A20B87CB6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6185759" cy="509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TRIPLE CROWN</a:t>
            </a:r>
          </a:p>
        </p:txBody>
      </p:sp>
    </p:spTree>
    <p:extLst>
      <p:ext uri="{BB962C8B-B14F-4D97-AF65-F5344CB8AC3E}">
        <p14:creationId xmlns:p14="http://schemas.microsoft.com/office/powerpoint/2010/main" val="214268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F8FC24F2-3129-9F4E-BB43-E7345693E7C2}"/>
              </a:ext>
            </a:extLst>
          </p:cNvPr>
          <p:cNvSpPr txBox="1">
            <a:spLocks/>
          </p:cNvSpPr>
          <p:nvPr/>
        </p:nvSpPr>
        <p:spPr>
          <a:xfrm>
            <a:off x="1199780" y="1690854"/>
            <a:ext cx="8098965" cy="1395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60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 Williamsburg Area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6FC16C9-ED08-3D4A-9225-6A222B241D86}"/>
              </a:ext>
            </a:extLst>
          </p:cNvPr>
          <p:cNvSpPr txBox="1">
            <a:spLocks/>
          </p:cNvSpPr>
          <p:nvPr/>
        </p:nvSpPr>
        <p:spPr>
          <a:xfrm>
            <a:off x="1188720" y="4001550"/>
            <a:ext cx="7516862" cy="18855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en-US" sz="2100" b="1" u="sng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Category					</a:t>
            </a:r>
            <a:r>
              <a:rPr lang="en-US" sz="1600" b="1" u="sng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% of Goal</a:t>
            </a:r>
            <a:r>
              <a:rPr lang="en-US" sz="2100" b="1" u="sng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	RESULT 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FUNDRAISING:	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244%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$36,488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PARTICIPATION: 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168%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62%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MAJOR INVESTORS: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240%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12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80C1930-52DF-0141-BE78-4B7A20B87CB6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6185759" cy="509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TRIPLE CROWN</a:t>
            </a:r>
          </a:p>
        </p:txBody>
      </p:sp>
    </p:spTree>
    <p:extLst>
      <p:ext uri="{BB962C8B-B14F-4D97-AF65-F5344CB8AC3E}">
        <p14:creationId xmlns:p14="http://schemas.microsoft.com/office/powerpoint/2010/main" val="403442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3C22FFF-05D1-AC46-AD2F-E10670B557D5}"/>
              </a:ext>
            </a:extLst>
          </p:cNvPr>
          <p:cNvSpPr txBox="1">
            <a:spLocks/>
          </p:cNvSpPr>
          <p:nvPr/>
        </p:nvSpPr>
        <p:spPr>
          <a:xfrm>
            <a:off x="1199780" y="939821"/>
            <a:ext cx="8239641" cy="21177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8000" b="1" spc="-1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RPAC Awards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6EFAE3A-DFD2-7D47-BC7D-00FDF719D7EE}"/>
              </a:ext>
            </a:extLst>
          </p:cNvPr>
          <p:cNvSpPr txBox="1">
            <a:spLocks/>
          </p:cNvSpPr>
          <p:nvPr/>
        </p:nvSpPr>
        <p:spPr>
          <a:xfrm>
            <a:off x="1199780" y="3429000"/>
            <a:ext cx="5243223" cy="13060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MEET OR EXCEED </a:t>
            </a:r>
          </a:p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 OR 2 RPAC GOALS</a:t>
            </a:r>
          </a:p>
        </p:txBody>
      </p:sp>
    </p:spTree>
    <p:extLst>
      <p:ext uri="{BB962C8B-B14F-4D97-AF65-F5344CB8AC3E}">
        <p14:creationId xmlns:p14="http://schemas.microsoft.com/office/powerpoint/2010/main" val="350817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9609374-2EAF-8D42-BB02-47A2FD9D4BCA}"/>
              </a:ext>
            </a:extLst>
          </p:cNvPr>
          <p:cNvSpPr txBox="1">
            <a:spLocks/>
          </p:cNvSpPr>
          <p:nvPr/>
        </p:nvSpPr>
        <p:spPr>
          <a:xfrm>
            <a:off x="1312321" y="1546568"/>
            <a:ext cx="7254735" cy="21177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88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RPAC NAR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ECD1125-4D84-4B4B-98FE-5CAE80DDC66E}"/>
              </a:ext>
            </a:extLst>
          </p:cNvPr>
          <p:cNvSpPr txBox="1">
            <a:spLocks/>
          </p:cNvSpPr>
          <p:nvPr/>
        </p:nvSpPr>
        <p:spPr>
          <a:xfrm>
            <a:off x="1416349" y="3292798"/>
            <a:ext cx="7516862" cy="7429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spc="8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HALL OF FAME</a:t>
            </a:r>
          </a:p>
        </p:txBody>
      </p:sp>
    </p:spTree>
    <p:extLst>
      <p:ext uri="{BB962C8B-B14F-4D97-AF65-F5344CB8AC3E}">
        <p14:creationId xmlns:p14="http://schemas.microsoft.com/office/powerpoint/2010/main" val="249969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7A361785-03BE-6E4F-BDB9-8EC160F9550C}"/>
              </a:ext>
            </a:extLst>
          </p:cNvPr>
          <p:cNvSpPr txBox="1">
            <a:spLocks/>
          </p:cNvSpPr>
          <p:nvPr/>
        </p:nvSpPr>
        <p:spPr>
          <a:xfrm>
            <a:off x="1188720" y="4114800"/>
            <a:ext cx="7516862" cy="1772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Category					</a:t>
            </a:r>
            <a:r>
              <a:rPr lang="en-US" sz="16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% of Goal</a:t>
            </a: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		RESULT 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MAJOR INVESTOR: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100%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1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8FC24F2-3129-9F4E-BB43-E7345693E7C2}"/>
              </a:ext>
            </a:extLst>
          </p:cNvPr>
          <p:cNvSpPr txBox="1">
            <a:spLocks/>
          </p:cNvSpPr>
          <p:nvPr/>
        </p:nvSpPr>
        <p:spPr>
          <a:xfrm>
            <a:off x="1199779" y="1535499"/>
            <a:ext cx="8833453" cy="1761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56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Bristol TN/VA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4022102-99EF-BC4A-8ED8-2927FDE646B4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6185759" cy="509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RPAC AWARD</a:t>
            </a:r>
          </a:p>
        </p:txBody>
      </p:sp>
    </p:spTree>
    <p:extLst>
      <p:ext uri="{BB962C8B-B14F-4D97-AF65-F5344CB8AC3E}">
        <p14:creationId xmlns:p14="http://schemas.microsoft.com/office/powerpoint/2010/main" val="5073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7A361785-03BE-6E4F-BDB9-8EC160F9550C}"/>
              </a:ext>
            </a:extLst>
          </p:cNvPr>
          <p:cNvSpPr txBox="1">
            <a:spLocks/>
          </p:cNvSpPr>
          <p:nvPr/>
        </p:nvSpPr>
        <p:spPr>
          <a:xfrm>
            <a:off x="1188720" y="4114800"/>
            <a:ext cx="7516862" cy="1772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Category					</a:t>
            </a:r>
            <a:r>
              <a:rPr lang="en-US" sz="16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% of Goal</a:t>
            </a: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		RESULT 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FUNDRAISING:	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112% of goal		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$9,443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PARTICIPATION: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192%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71%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8FC24F2-3129-9F4E-BB43-E7345693E7C2}"/>
              </a:ext>
            </a:extLst>
          </p:cNvPr>
          <p:cNvSpPr txBox="1">
            <a:spLocks/>
          </p:cNvSpPr>
          <p:nvPr/>
        </p:nvSpPr>
        <p:spPr>
          <a:xfrm>
            <a:off x="1199779" y="1535499"/>
            <a:ext cx="8833453" cy="1761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56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Chesapeake Bay </a:t>
            </a:r>
          </a:p>
          <a:p>
            <a:pPr algn="l">
              <a:spcBef>
                <a:spcPts val="600"/>
              </a:spcBef>
            </a:pPr>
            <a:r>
              <a:rPr lang="en-US" sz="56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and Rivers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4022102-99EF-BC4A-8ED8-2927FDE646B4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6185759" cy="509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RPAC AWARD</a:t>
            </a:r>
          </a:p>
        </p:txBody>
      </p:sp>
    </p:spTree>
    <p:extLst>
      <p:ext uri="{BB962C8B-B14F-4D97-AF65-F5344CB8AC3E}">
        <p14:creationId xmlns:p14="http://schemas.microsoft.com/office/powerpoint/2010/main" val="94718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7A361785-03BE-6E4F-BDB9-8EC160F9550C}"/>
              </a:ext>
            </a:extLst>
          </p:cNvPr>
          <p:cNvSpPr txBox="1">
            <a:spLocks/>
          </p:cNvSpPr>
          <p:nvPr/>
        </p:nvSpPr>
        <p:spPr>
          <a:xfrm>
            <a:off x="1199780" y="3977640"/>
            <a:ext cx="7514452" cy="1772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14400">
              <a:lnSpc>
                <a:spcPts val="3600"/>
              </a:lnSpc>
              <a:spcBef>
                <a:spcPts val="0"/>
              </a:spcBef>
            </a:pP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Category	   	    	</a:t>
            </a:r>
            <a:r>
              <a:rPr lang="en-US" sz="16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% of Goal</a:t>
            </a: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    RESULT </a:t>
            </a:r>
          </a:p>
          <a:p>
            <a:pPr lvl="0" algn="l" defTabSz="914400">
              <a:lnSpc>
                <a:spcPts val="3600"/>
              </a:lnSpc>
              <a:spcBef>
                <a:spcPts val="0"/>
              </a:spcBef>
            </a:pPr>
            <a:r>
              <a:rPr lang="en-US" sz="2000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FUNDRAISING:		</a:t>
            </a:r>
            <a:r>
              <a:rPr lang="en-US" sz="1600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167% of goal	    </a:t>
            </a:r>
            <a:r>
              <a:rPr lang="en-US" sz="2000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$8,863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MAJOR INVESTOR: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150%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3	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8FC24F2-3129-9F4E-BB43-E7345693E7C2}"/>
              </a:ext>
            </a:extLst>
          </p:cNvPr>
          <p:cNvSpPr txBox="1">
            <a:spLocks/>
          </p:cNvSpPr>
          <p:nvPr/>
        </p:nvSpPr>
        <p:spPr>
          <a:xfrm>
            <a:off x="1199780" y="1535499"/>
            <a:ext cx="8098965" cy="1761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56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Eastern Shore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4022102-99EF-BC4A-8ED8-2927FDE646B4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6185759" cy="509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RPAC AWARD</a:t>
            </a:r>
          </a:p>
        </p:txBody>
      </p:sp>
    </p:spTree>
    <p:extLst>
      <p:ext uri="{BB962C8B-B14F-4D97-AF65-F5344CB8AC3E}">
        <p14:creationId xmlns:p14="http://schemas.microsoft.com/office/powerpoint/2010/main" val="145290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7A361785-03BE-6E4F-BDB9-8EC160F9550C}"/>
              </a:ext>
            </a:extLst>
          </p:cNvPr>
          <p:cNvSpPr txBox="1">
            <a:spLocks/>
          </p:cNvSpPr>
          <p:nvPr/>
        </p:nvSpPr>
        <p:spPr>
          <a:xfrm>
            <a:off x="1188720" y="4114800"/>
            <a:ext cx="7516862" cy="1772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Category					</a:t>
            </a:r>
            <a:r>
              <a:rPr lang="en-US" sz="16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% of Goal</a:t>
            </a: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		RESULT 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FUNDRAISING:	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104%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$4,470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PARTICIPATION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159%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59%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8FC24F2-3129-9F4E-BB43-E7345693E7C2}"/>
              </a:ext>
            </a:extLst>
          </p:cNvPr>
          <p:cNvSpPr txBox="1">
            <a:spLocks/>
          </p:cNvSpPr>
          <p:nvPr/>
        </p:nvSpPr>
        <p:spPr>
          <a:xfrm>
            <a:off x="1199780" y="1535499"/>
            <a:ext cx="8539838" cy="1761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56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Northern Neck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4022102-99EF-BC4A-8ED8-2927FDE646B4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6185759" cy="509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RPAC AWARD</a:t>
            </a:r>
          </a:p>
        </p:txBody>
      </p:sp>
    </p:spTree>
    <p:extLst>
      <p:ext uri="{BB962C8B-B14F-4D97-AF65-F5344CB8AC3E}">
        <p14:creationId xmlns:p14="http://schemas.microsoft.com/office/powerpoint/2010/main" val="217829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7A361785-03BE-6E4F-BDB9-8EC160F9550C}"/>
              </a:ext>
            </a:extLst>
          </p:cNvPr>
          <p:cNvSpPr txBox="1">
            <a:spLocks/>
          </p:cNvSpPr>
          <p:nvPr/>
        </p:nvSpPr>
        <p:spPr>
          <a:xfrm>
            <a:off x="1088136" y="3995928"/>
            <a:ext cx="7608302" cy="1772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Category					</a:t>
            </a:r>
            <a:r>
              <a:rPr lang="en-US" sz="16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% of Goal</a:t>
            </a: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		 RESULT 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MAJOR INVESTOR: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116%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 	 22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8FC24F2-3129-9F4E-BB43-E7345693E7C2}"/>
              </a:ext>
            </a:extLst>
          </p:cNvPr>
          <p:cNvSpPr txBox="1">
            <a:spLocks/>
          </p:cNvSpPr>
          <p:nvPr/>
        </p:nvSpPr>
        <p:spPr>
          <a:xfrm>
            <a:off x="1199780" y="1535499"/>
            <a:ext cx="8539838" cy="1761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56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Prince William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4022102-99EF-BC4A-8ED8-2927FDE646B4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6185759" cy="509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RPAC AWARD</a:t>
            </a:r>
          </a:p>
        </p:txBody>
      </p:sp>
    </p:spTree>
    <p:extLst>
      <p:ext uri="{BB962C8B-B14F-4D97-AF65-F5344CB8AC3E}">
        <p14:creationId xmlns:p14="http://schemas.microsoft.com/office/powerpoint/2010/main" val="4624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7A361785-03BE-6E4F-BDB9-8EC160F9550C}"/>
              </a:ext>
            </a:extLst>
          </p:cNvPr>
          <p:cNvSpPr txBox="1">
            <a:spLocks/>
          </p:cNvSpPr>
          <p:nvPr/>
        </p:nvSpPr>
        <p:spPr>
          <a:xfrm>
            <a:off x="1199780" y="4160520"/>
            <a:ext cx="7516862" cy="1772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Category					</a:t>
            </a:r>
            <a:r>
              <a:rPr lang="en-US" sz="16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% of Goal</a:t>
            </a: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		RESULT 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FUNDRAISING:	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110%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  $169,455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MAJOR INVESTOR: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100 %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  37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8FC24F2-3129-9F4E-BB43-E7345693E7C2}"/>
              </a:ext>
            </a:extLst>
          </p:cNvPr>
          <p:cNvSpPr txBox="1">
            <a:spLocks/>
          </p:cNvSpPr>
          <p:nvPr/>
        </p:nvSpPr>
        <p:spPr>
          <a:xfrm>
            <a:off x="1199780" y="1535499"/>
            <a:ext cx="8098965" cy="1761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56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Richmond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4022102-99EF-BC4A-8ED8-2927FDE646B4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6185759" cy="509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RPAC AWARD</a:t>
            </a:r>
          </a:p>
        </p:txBody>
      </p:sp>
    </p:spTree>
    <p:extLst>
      <p:ext uri="{BB962C8B-B14F-4D97-AF65-F5344CB8AC3E}">
        <p14:creationId xmlns:p14="http://schemas.microsoft.com/office/powerpoint/2010/main" val="407534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7A361785-03BE-6E4F-BDB9-8EC160F9550C}"/>
              </a:ext>
            </a:extLst>
          </p:cNvPr>
          <p:cNvSpPr txBox="1">
            <a:spLocks/>
          </p:cNvSpPr>
          <p:nvPr/>
        </p:nvSpPr>
        <p:spPr>
          <a:xfrm>
            <a:off x="1133856" y="4114800"/>
            <a:ext cx="7598664" cy="1772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14400">
              <a:lnSpc>
                <a:spcPts val="3600"/>
              </a:lnSpc>
              <a:spcBef>
                <a:spcPts val="0"/>
              </a:spcBef>
            </a:pPr>
            <a:r>
              <a:rPr lang="en-US" sz="2100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Category			</a:t>
            </a:r>
            <a:r>
              <a:rPr lang="en-US" sz="1600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% of Goal</a:t>
            </a:r>
            <a:r>
              <a:rPr lang="en-US" sz="2100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     RESULT </a:t>
            </a:r>
          </a:p>
          <a:p>
            <a:pPr lvl="0" algn="l" defTabSz="914400">
              <a:lnSpc>
                <a:spcPts val="3600"/>
              </a:lnSpc>
              <a:spcBef>
                <a:spcPts val="0"/>
              </a:spcBef>
            </a:pPr>
            <a:r>
              <a:rPr lang="en-US" sz="2000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FUNDRAISING:</a:t>
            </a:r>
            <a:r>
              <a:rPr lang="en-US" sz="2400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	</a:t>
            </a:r>
            <a:r>
              <a:rPr lang="en-US" sz="1600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101% of goal       </a:t>
            </a:r>
            <a:r>
              <a:rPr lang="en-US" sz="2000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$1,760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PARTICIPATION:</a:t>
            </a:r>
            <a:r>
              <a:rPr lang="en-US" sz="24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146% of goal		  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54%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8FC24F2-3129-9F4E-BB43-E7345693E7C2}"/>
              </a:ext>
            </a:extLst>
          </p:cNvPr>
          <p:cNvSpPr txBox="1">
            <a:spLocks/>
          </p:cNvSpPr>
          <p:nvPr/>
        </p:nvSpPr>
        <p:spPr>
          <a:xfrm>
            <a:off x="1199780" y="1535499"/>
            <a:ext cx="8098965" cy="1761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56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Southern Piedmont Land &amp; Lake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4022102-99EF-BC4A-8ED8-2927FDE646B4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6185759" cy="509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RPAC AWARD</a:t>
            </a:r>
          </a:p>
        </p:txBody>
      </p:sp>
    </p:spTree>
    <p:extLst>
      <p:ext uri="{BB962C8B-B14F-4D97-AF65-F5344CB8AC3E}">
        <p14:creationId xmlns:p14="http://schemas.microsoft.com/office/powerpoint/2010/main" val="1006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7A361785-03BE-6E4F-BDB9-8EC160F9550C}"/>
              </a:ext>
            </a:extLst>
          </p:cNvPr>
          <p:cNvSpPr txBox="1">
            <a:spLocks/>
          </p:cNvSpPr>
          <p:nvPr/>
        </p:nvSpPr>
        <p:spPr>
          <a:xfrm>
            <a:off x="1188720" y="4114800"/>
            <a:ext cx="7516862" cy="1772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14400">
              <a:lnSpc>
                <a:spcPts val="3600"/>
              </a:lnSpc>
              <a:spcBef>
                <a:spcPts val="0"/>
              </a:spcBef>
            </a:pP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Category			</a:t>
            </a:r>
            <a:r>
              <a:rPr lang="en-US" sz="16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% of Goal</a:t>
            </a:r>
            <a:r>
              <a:rPr lang="en-US" sz="2100" b="1" u="sng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    RESULT</a:t>
            </a:r>
            <a:r>
              <a:rPr lang="en-US" sz="2100" b="1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 </a:t>
            </a:r>
            <a:r>
              <a:rPr lang="en-US" sz="2000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FUNDRAISING:		</a:t>
            </a:r>
            <a:r>
              <a:rPr lang="en-US" sz="1600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123% of goal</a:t>
            </a:r>
            <a:r>
              <a:rPr lang="en-US" sz="2000" spc="300" dirty="0">
                <a:solidFill>
                  <a:prstClr val="white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	    $39,851</a:t>
            </a:r>
          </a:p>
          <a:p>
            <a:pPr algn="l">
              <a:lnSpc>
                <a:spcPts val="3600"/>
              </a:lnSpc>
            </a:pP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MAJOR INVESTOR:		</a:t>
            </a:r>
            <a:r>
              <a:rPr lang="en-US" sz="16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155% of goal</a:t>
            </a:r>
            <a:r>
              <a:rPr lang="en-US" sz="20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17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8FC24F2-3129-9F4E-BB43-E7345693E7C2}"/>
              </a:ext>
            </a:extLst>
          </p:cNvPr>
          <p:cNvSpPr txBox="1">
            <a:spLocks/>
          </p:cNvSpPr>
          <p:nvPr/>
        </p:nvSpPr>
        <p:spPr>
          <a:xfrm>
            <a:off x="1199780" y="1535499"/>
            <a:ext cx="8098965" cy="1761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56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Virginia Peninsula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4022102-99EF-BC4A-8ED8-2927FDE646B4}"/>
              </a:ext>
            </a:extLst>
          </p:cNvPr>
          <p:cNvSpPr txBox="1">
            <a:spLocks/>
          </p:cNvSpPr>
          <p:nvPr/>
        </p:nvSpPr>
        <p:spPr>
          <a:xfrm>
            <a:off x="1199780" y="616264"/>
            <a:ext cx="6185759" cy="509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RPAC AWARD</a:t>
            </a:r>
          </a:p>
        </p:txBody>
      </p:sp>
    </p:spTree>
    <p:extLst>
      <p:ext uri="{BB962C8B-B14F-4D97-AF65-F5344CB8AC3E}">
        <p14:creationId xmlns:p14="http://schemas.microsoft.com/office/powerpoint/2010/main" val="264517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662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9609374-2EAF-8D42-BB02-47A2FD9D4BCA}"/>
              </a:ext>
            </a:extLst>
          </p:cNvPr>
          <p:cNvSpPr txBox="1">
            <a:spLocks/>
          </p:cNvSpPr>
          <p:nvPr/>
        </p:nvSpPr>
        <p:spPr>
          <a:xfrm>
            <a:off x="1312321" y="1546568"/>
            <a:ext cx="7254735" cy="23110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sz="88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2020 GOAL </a:t>
            </a:r>
          </a:p>
          <a:p>
            <a:pPr>
              <a:spcBef>
                <a:spcPts val="600"/>
              </a:spcBef>
            </a:pPr>
            <a:r>
              <a:rPr lang="en-US" sz="96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$1,125,000</a:t>
            </a:r>
          </a:p>
        </p:txBody>
      </p:sp>
    </p:spTree>
    <p:extLst>
      <p:ext uri="{BB962C8B-B14F-4D97-AF65-F5344CB8AC3E}">
        <p14:creationId xmlns:p14="http://schemas.microsoft.com/office/powerpoint/2010/main" val="31461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F21BF9C2-4382-0A41-9825-B0FF25AE02C5}"/>
              </a:ext>
            </a:extLst>
          </p:cNvPr>
          <p:cNvSpPr txBox="1">
            <a:spLocks/>
          </p:cNvSpPr>
          <p:nvPr/>
        </p:nvSpPr>
        <p:spPr>
          <a:xfrm>
            <a:off x="1171645" y="3327454"/>
            <a:ext cx="6185759" cy="7429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spc="2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LOCAL ASSOCIATION AWARDS CEREMONY</a:t>
            </a:r>
          </a:p>
        </p:txBody>
      </p:sp>
    </p:spTree>
    <p:extLst>
      <p:ext uri="{BB962C8B-B14F-4D97-AF65-F5344CB8AC3E}">
        <p14:creationId xmlns:p14="http://schemas.microsoft.com/office/powerpoint/2010/main" val="320495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455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9609374-2EAF-8D42-BB02-47A2FD9D4BCA}"/>
              </a:ext>
            </a:extLst>
          </p:cNvPr>
          <p:cNvSpPr txBox="1">
            <a:spLocks/>
          </p:cNvSpPr>
          <p:nvPr/>
        </p:nvSpPr>
        <p:spPr>
          <a:xfrm>
            <a:off x="1312321" y="1546568"/>
            <a:ext cx="7254735" cy="21177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88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2019 Results</a:t>
            </a:r>
          </a:p>
        </p:txBody>
      </p:sp>
    </p:spTree>
    <p:extLst>
      <p:ext uri="{BB962C8B-B14F-4D97-AF65-F5344CB8AC3E}">
        <p14:creationId xmlns:p14="http://schemas.microsoft.com/office/powerpoint/2010/main" val="351393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42696AB-068A-EA4C-85C4-7D14CAC5894D}"/>
              </a:ext>
            </a:extLst>
          </p:cNvPr>
          <p:cNvSpPr txBox="1">
            <a:spLocks/>
          </p:cNvSpPr>
          <p:nvPr/>
        </p:nvSpPr>
        <p:spPr>
          <a:xfrm>
            <a:off x="1199780" y="3429000"/>
            <a:ext cx="7516862" cy="7429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0" spc="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$1,106,748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3C22FFF-05D1-AC46-AD2F-E10670B557D5}"/>
              </a:ext>
            </a:extLst>
          </p:cNvPr>
          <p:cNvSpPr txBox="1">
            <a:spLocks/>
          </p:cNvSpPr>
          <p:nvPr/>
        </p:nvSpPr>
        <p:spPr>
          <a:xfrm>
            <a:off x="1199780" y="1532500"/>
            <a:ext cx="8239641" cy="21177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80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Fundraising</a:t>
            </a:r>
          </a:p>
        </p:txBody>
      </p:sp>
    </p:spTree>
    <p:extLst>
      <p:ext uri="{BB962C8B-B14F-4D97-AF65-F5344CB8AC3E}">
        <p14:creationId xmlns:p14="http://schemas.microsoft.com/office/powerpoint/2010/main" val="228912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42696AB-068A-EA4C-85C4-7D14CAC5894D}"/>
              </a:ext>
            </a:extLst>
          </p:cNvPr>
          <p:cNvSpPr txBox="1">
            <a:spLocks/>
          </p:cNvSpPr>
          <p:nvPr/>
        </p:nvSpPr>
        <p:spPr>
          <a:xfrm>
            <a:off x="1199780" y="3429000"/>
            <a:ext cx="7516862" cy="7429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0" spc="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30%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3C22FFF-05D1-AC46-AD2F-E10670B557D5}"/>
              </a:ext>
            </a:extLst>
          </p:cNvPr>
          <p:cNvSpPr txBox="1">
            <a:spLocks/>
          </p:cNvSpPr>
          <p:nvPr/>
        </p:nvSpPr>
        <p:spPr>
          <a:xfrm>
            <a:off x="1199780" y="1532500"/>
            <a:ext cx="8239641" cy="21177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80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Participation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9F06F87-D4ED-744C-8AAE-B28097BD79DC}"/>
              </a:ext>
            </a:extLst>
          </p:cNvPr>
          <p:cNvSpPr txBox="1">
            <a:spLocks/>
          </p:cNvSpPr>
          <p:nvPr/>
        </p:nvSpPr>
        <p:spPr>
          <a:xfrm>
            <a:off x="1199780" y="5175230"/>
            <a:ext cx="7516862" cy="7429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PARTICIPANTS: 10,543</a:t>
            </a:r>
          </a:p>
        </p:txBody>
      </p:sp>
    </p:spTree>
    <p:extLst>
      <p:ext uri="{BB962C8B-B14F-4D97-AF65-F5344CB8AC3E}">
        <p14:creationId xmlns:p14="http://schemas.microsoft.com/office/powerpoint/2010/main" val="251612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42696AB-068A-EA4C-85C4-7D14CAC5894D}"/>
              </a:ext>
            </a:extLst>
          </p:cNvPr>
          <p:cNvSpPr txBox="1">
            <a:spLocks/>
          </p:cNvSpPr>
          <p:nvPr/>
        </p:nvSpPr>
        <p:spPr>
          <a:xfrm>
            <a:off x="1199780" y="3429000"/>
            <a:ext cx="7516862" cy="7429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0" spc="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374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3C22FFF-05D1-AC46-AD2F-E10670B557D5}"/>
              </a:ext>
            </a:extLst>
          </p:cNvPr>
          <p:cNvSpPr txBox="1">
            <a:spLocks/>
          </p:cNvSpPr>
          <p:nvPr/>
        </p:nvSpPr>
        <p:spPr>
          <a:xfrm>
            <a:off x="1199780" y="1532500"/>
            <a:ext cx="8239641" cy="21177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8000" b="1" spc="-100" dirty="0">
                <a:solidFill>
                  <a:schemeClr val="bg1"/>
                </a:solidFill>
                <a:latin typeface="Rockwell" panose="02060603020205020403" pitchFamily="18" charset="77"/>
                <a:cs typeface="Lucida Sans Unicode" panose="020B0602030504020204" pitchFamily="34" charset="0"/>
              </a:rPr>
              <a:t>Major Investors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8802733-3C2E-A645-8113-A4017E2F2E02}"/>
              </a:ext>
            </a:extLst>
          </p:cNvPr>
          <p:cNvSpPr txBox="1">
            <a:spLocks/>
          </p:cNvSpPr>
          <p:nvPr/>
        </p:nvSpPr>
        <p:spPr>
          <a:xfrm>
            <a:off x="1188720" y="4846320"/>
            <a:ext cx="7516862" cy="7429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spc="3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PRESIDENT’S CIRCLE: 37</a:t>
            </a:r>
          </a:p>
        </p:txBody>
      </p:sp>
    </p:spTree>
    <p:extLst>
      <p:ext uri="{BB962C8B-B14F-4D97-AF65-F5344CB8AC3E}">
        <p14:creationId xmlns:p14="http://schemas.microsoft.com/office/powerpoint/2010/main" val="387554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F21BF9C2-4382-0A41-9825-B0FF25AE02C5}"/>
              </a:ext>
            </a:extLst>
          </p:cNvPr>
          <p:cNvSpPr txBox="1">
            <a:spLocks/>
          </p:cNvSpPr>
          <p:nvPr/>
        </p:nvSpPr>
        <p:spPr>
          <a:xfrm>
            <a:off x="1171645" y="3443068"/>
            <a:ext cx="6185759" cy="7429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spc="5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AWARDS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1636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E04C52A1210945BE126B6F0E5A7DAA" ma:contentTypeVersion="13" ma:contentTypeDescription="Create a new document." ma:contentTypeScope="" ma:versionID="74195c3b2f3097020cffbfacfc351fde">
  <xsd:schema xmlns:xsd="http://www.w3.org/2001/XMLSchema" xmlns:xs="http://www.w3.org/2001/XMLSchema" xmlns:p="http://schemas.microsoft.com/office/2006/metadata/properties" xmlns:ns3="63ca0125-984c-4fd5-b60e-4345ec85910f" xmlns:ns4="dfa36c1e-0541-4f07-a015-e983dfabfbc3" targetNamespace="http://schemas.microsoft.com/office/2006/metadata/properties" ma:root="true" ma:fieldsID="4c6ffb8ecce435e5e26524803ce62be6" ns3:_="" ns4:_="">
    <xsd:import namespace="63ca0125-984c-4fd5-b60e-4345ec85910f"/>
    <xsd:import namespace="dfa36c1e-0541-4f07-a015-e983dfabfbc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a0125-984c-4fd5-b60e-4345ec85910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a36c1e-0541-4f07-a015-e983dfabfb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0DFCBF-4D4D-4E9B-8ED0-6AE92D3FF7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F68704-22EC-4C86-86DC-809FD114DAB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B28DA42-23FA-490B-B864-D9F00A558D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ca0125-984c-4fd5-b60e-4345ec85910f"/>
    <ds:schemaRef ds:uri="dfa36c1e-0541-4f07-a015-e983dfabfb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11879</TotalTime>
  <Words>1383</Words>
  <Application>Microsoft Macintosh PowerPoint</Application>
  <PresentationFormat>Widescreen</PresentationFormat>
  <Paragraphs>147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Calibri Light</vt:lpstr>
      <vt:lpstr>Lucida Sans Unicode</vt:lpstr>
      <vt:lpstr>Open Sans</vt:lpstr>
      <vt:lpstr>Rockwell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Britni Clark</dc:creator>
  <cp:lastModifiedBy>Adam J Smith (Creative Director)</cp:lastModifiedBy>
  <cp:revision>145</cp:revision>
  <cp:lastPrinted>2019-01-16T16:08:52Z</cp:lastPrinted>
  <dcterms:created xsi:type="dcterms:W3CDTF">2017-09-19T16:47:03Z</dcterms:created>
  <dcterms:modified xsi:type="dcterms:W3CDTF">2020-01-07T22:12:36Z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0x0101005FE04C52A1210945BE126B6F0E5A7DAA</vt:lpwstr>
  </property>
</Properties>
</file>